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5"/>
  </p:notesMasterIdLst>
  <p:sldIdLst>
    <p:sldId id="262" r:id="rId2"/>
    <p:sldId id="264" r:id="rId3"/>
    <p:sldId id="261" r:id="rId4"/>
    <p:sldId id="269" r:id="rId5"/>
    <p:sldId id="263" r:id="rId6"/>
    <p:sldId id="265" r:id="rId7"/>
    <p:sldId id="266" r:id="rId8"/>
    <p:sldId id="260" r:id="rId9"/>
    <p:sldId id="257" r:id="rId10"/>
    <p:sldId id="258" r:id="rId11"/>
    <p:sldId id="270" r:id="rId12"/>
    <p:sldId id="25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Aligning Short Term and Long Term Forecast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5.25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19-42BD-B371-A933A887A4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3">
                  <c:v>6</c:v>
                </c:pt>
                <c:pt idx="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19-42BD-B371-A933A887A4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19-42BD-B371-A933A887A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632920"/>
        <c:axId val="562633248"/>
      </c:lineChart>
      <c:catAx>
        <c:axId val="56263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633248"/>
        <c:crosses val="autoZero"/>
        <c:auto val="1"/>
        <c:lblAlgn val="ctr"/>
        <c:lblOffset val="100"/>
        <c:noMultiLvlLbl val="0"/>
      </c:catAx>
      <c:valAx>
        <c:axId val="56263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63292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05372110744223"/>
          <c:y val="9.8458369787109951E-2"/>
          <c:w val="0.83108923884514441"/>
          <c:h val="0.6793500291630213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Military Jobs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50800" dist="25400" dir="2700000" algn="ctr" rotWithShape="0">
                  <a:schemeClr val="tx1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C48-4678-A21F-FDB6AB43FE9B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2020</c:v>
                </c:pt>
                <c:pt idx="2">
                  <c:v>2035</c:v>
                </c:pt>
                <c:pt idx="3">
                  <c:v>2050</c:v>
                </c:pt>
              </c:numCache>
            </c:numRef>
          </c:cat>
          <c:val>
            <c:numRef>
              <c:f>Sheet1!$C$2:$C$5</c:f>
              <c:numCache>
                <c:formatCode>_(* #,##0.00000_);_(* \(#,##0.00000\);_(* "-"??_);_(@_)</c:formatCode>
                <c:ptCount val="4"/>
                <c:pt idx="0">
                  <c:v>0.104</c:v>
                </c:pt>
                <c:pt idx="1">
                  <c:v>0.104</c:v>
                </c:pt>
                <c:pt idx="2">
                  <c:v>0.104</c:v>
                </c:pt>
                <c:pt idx="3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48-4678-A21F-FDB6AB43FE9B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Civilian Jobs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38100">
              <a:prstDash val="dash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3C48-4678-A21F-FDB6AB43FE9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3C48-4678-A21F-FDB6AB43FE9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3C48-4678-A21F-FDB6AB43FE9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A-3C48-4678-A21F-FDB6AB43FE9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C-3C48-4678-A21F-FDB6AB43FE9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E-3C48-4678-A21F-FDB6AB43FE9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0-3C48-4678-A21F-FDB6AB43FE9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2-3C48-4678-A21F-FDB6AB43FE9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4-3C48-4678-A21F-FDB6AB43FE9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6-3C48-4678-A21F-FDB6AB43FE9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8-3C48-4678-A21F-FDB6AB43FE9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A-3C48-4678-A21F-FDB6AB43FE9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C-3C48-4678-A21F-FDB6AB43FE9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E-3C48-4678-A21F-FDB6AB43FE9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0-3C48-4678-A21F-FDB6AB43FE9B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2-3C48-4678-A21F-FDB6AB43FE9B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4-3C48-4678-A21F-FDB6AB43FE9B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6-3C48-4678-A21F-FDB6AB43FE9B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8-3C48-4678-A21F-FDB6AB43FE9B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A-3C48-4678-A21F-FDB6AB43FE9B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C-3C48-4678-A21F-FDB6AB43FE9B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E-3C48-4678-A21F-FDB6AB43FE9B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0-3C48-4678-A21F-FDB6AB43FE9B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2-3C48-4678-A21F-FDB6AB43FE9B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4-3C48-4678-A21F-FDB6AB43FE9B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  <a:prstDash val="dash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6-3C48-4678-A21F-FDB6AB43FE9B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  <a:prstDash val="dash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8-3C48-4678-A21F-FDB6AB43FE9B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  <a:prstDash val="dash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A-3C48-4678-A21F-FDB6AB43FE9B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  <a:prstDash val="dash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C-3C48-4678-A21F-FDB6AB43FE9B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  <a:prstDash val="dash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E-3C48-4678-A21F-FDB6AB43FE9B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2020</c:v>
                </c:pt>
                <c:pt idx="2">
                  <c:v>2035</c:v>
                </c:pt>
                <c:pt idx="3">
                  <c:v>2050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1.347</c:v>
                </c:pt>
                <c:pt idx="1">
                  <c:v>1.52</c:v>
                </c:pt>
                <c:pt idx="2">
                  <c:v>1.6659999999999999</c:v>
                </c:pt>
                <c:pt idx="3">
                  <c:v>1.8069999999999999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3C48-4678-A21F-FDB6AB43F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170624"/>
        <c:axId val="172189184"/>
        <c:axId val="0"/>
      </c:bar3DChart>
      <c:catAx>
        <c:axId val="17217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en-US"/>
          </a:p>
        </c:txPr>
        <c:crossAx val="172189184"/>
        <c:crosses val="autoZero"/>
        <c:auto val="1"/>
        <c:lblAlgn val="ctr"/>
        <c:lblOffset val="100"/>
        <c:noMultiLvlLbl val="0"/>
      </c:catAx>
      <c:valAx>
        <c:axId val="172189184"/>
        <c:scaling>
          <c:orientation val="minMax"/>
          <c:max val="2"/>
          <c:min val="0"/>
        </c:scaling>
        <c:delete val="0"/>
        <c:axPos val="l"/>
        <c:numFmt formatCode="0.0;[Red]0.0" sourceLinked="0"/>
        <c:majorTickMark val="cross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2170624"/>
        <c:crossesAt val="1"/>
        <c:crossBetween val="between"/>
        <c:majorUnit val="0.5"/>
        <c:minorUnit val="0.25"/>
      </c:valAx>
      <c:spPr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54838709677419"/>
          <c:y val="0.90272255030621174"/>
          <c:w val="0.74912369824739644"/>
          <c:h val="6.9042778234810198E-2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spPr>
            <a:ln w="50800"/>
          </c:spPr>
          <c:marker>
            <c:symbol val="none"/>
          </c:marker>
          <c:dPt>
            <c:idx val="4"/>
            <c:bubble3D val="0"/>
            <c:spPr>
              <a:ln w="50800">
                <a:solidFill>
                  <a:srgbClr val="C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7D42-40C5-B757-7F44CCFF09E8}"/>
              </c:ext>
            </c:extLst>
          </c:dPt>
          <c:dPt>
            <c:idx val="5"/>
            <c:bubble3D val="0"/>
            <c:spPr>
              <a:ln w="50800">
                <a:solidFill>
                  <a:srgbClr val="C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7D42-40C5-B757-7F44CCFF09E8}"/>
              </c:ext>
            </c:extLst>
          </c:dPt>
          <c:dPt>
            <c:idx val="6"/>
            <c:bubble3D val="0"/>
            <c:spPr>
              <a:ln w="50800">
                <a:solidFill>
                  <a:srgbClr val="C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7D42-40C5-B757-7F44CCFF09E8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2020</c:v>
                </c:pt>
                <c:pt idx="5">
                  <c:v>2030</c:v>
                </c:pt>
                <c:pt idx="6">
                  <c:v>2040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1.8</c:v>
                </c:pt>
                <c:pt idx="1">
                  <c:v>2.4</c:v>
                </c:pt>
                <c:pt idx="2">
                  <c:v>2.8</c:v>
                </c:pt>
                <c:pt idx="3">
                  <c:v>3.0331000000000001</c:v>
                </c:pt>
                <c:pt idx="4">
                  <c:v>3.3319999999999999</c:v>
                </c:pt>
                <c:pt idx="5">
                  <c:v>3.6357999999999997</c:v>
                </c:pt>
                <c:pt idx="6">
                  <c:v>3.8220000000000001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D42-40C5-B757-7F44CCFF0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40832"/>
        <c:axId val="22873600"/>
      </c:lineChart>
      <c:catAx>
        <c:axId val="2284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2873600"/>
        <c:crosses val="autoZero"/>
        <c:auto val="1"/>
        <c:lblAlgn val="ctr"/>
        <c:lblOffset val="100"/>
        <c:noMultiLvlLbl val="0"/>
      </c:catAx>
      <c:valAx>
        <c:axId val="22873600"/>
        <c:scaling>
          <c:orientation val="minMax"/>
          <c:max val="4"/>
          <c:min val="1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28408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05327413984471"/>
          <c:y val="4.3956043956044133E-2"/>
          <c:w val="0.83573806881243051"/>
          <c:h val="0.6659340659340659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Baseline Demand Forecast</c:v>
                </c:pt>
              </c:strCache>
            </c:strRef>
          </c:tx>
          <c:spPr>
            <a:ln w="26087">
              <a:solidFill>
                <a:srgbClr val="00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662</c:v>
                </c:pt>
                <c:pt idx="1">
                  <c:v>737</c:v>
                </c:pt>
                <c:pt idx="2">
                  <c:v>780</c:v>
                </c:pt>
                <c:pt idx="3">
                  <c:v>809</c:v>
                </c:pt>
                <c:pt idx="4">
                  <c:v>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49-49E4-9540-8018E0BA765C}"/>
            </c:ext>
          </c:extLst>
        </c:ser>
        <c:ser>
          <c:idx val="5"/>
          <c:order val="1"/>
          <c:tx>
            <c:strRef>
              <c:f>Sheet1!$A$3</c:f>
              <c:strCache>
                <c:ptCount val="1"/>
                <c:pt idx="0">
                  <c:v>Projected Demand with Conservation</c:v>
                </c:pt>
              </c:strCache>
            </c:strRef>
          </c:tx>
          <c:spPr>
            <a:ln w="26087">
              <a:solidFill>
                <a:srgbClr val="333300"/>
              </a:solidFill>
              <a:prstDash val="solid"/>
            </a:ln>
          </c:spPr>
          <c:marker>
            <c:symbol val="triangle"/>
            <c:size val="7"/>
            <c:spPr>
              <a:solidFill>
                <a:schemeClr val="accent6">
                  <a:lumMod val="50000"/>
                </a:schemeClr>
              </a:solidFill>
              <a:ln>
                <a:solidFill>
                  <a:srgbClr val="3333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588</c:v>
                </c:pt>
                <c:pt idx="1">
                  <c:v>648</c:v>
                </c:pt>
                <c:pt idx="2">
                  <c:v>677</c:v>
                </c:pt>
                <c:pt idx="3">
                  <c:v>694</c:v>
                </c:pt>
                <c:pt idx="4">
                  <c:v>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49-49E4-9540-8018E0BA7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421888"/>
        <c:axId val="214424192"/>
      </c:lineChart>
      <c:catAx>
        <c:axId val="21442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2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4424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4424192"/>
        <c:scaling>
          <c:orientation val="minMax"/>
          <c:min val="500"/>
        </c:scaling>
        <c:delete val="0"/>
        <c:axPos val="l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000" dirty="0"/>
                  <a:t>Total Demand</a:t>
                </a:r>
              </a:p>
            </c:rich>
          </c:tx>
          <c:layout>
            <c:manualLayout>
              <c:xMode val="edge"/>
              <c:yMode val="edge"/>
              <c:x val="6.519182674981161E-2"/>
              <c:y val="0.21815913973767931"/>
            </c:manualLayout>
          </c:layout>
          <c:overlay val="0"/>
          <c:spPr>
            <a:noFill/>
            <a:ln w="26087">
              <a:noFill/>
            </a:ln>
          </c:spPr>
        </c:title>
        <c:numFmt formatCode="#,##0" sourceLinked="0"/>
        <c:majorTickMark val="out"/>
        <c:minorTickMark val="in"/>
        <c:tickLblPos val="nextTo"/>
        <c:spPr>
          <a:ln w="32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2" b="1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4421888"/>
        <c:crosses val="autoZero"/>
        <c:crossBetween val="between"/>
        <c:majorUnit val="100"/>
        <c:minorUnit val="5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6882392128168466E-2"/>
          <c:y val="0.78694199163694911"/>
          <c:w val="0.92785793562708163"/>
          <c:h val="0.15164835164835191"/>
        </c:manualLayout>
      </c:layout>
      <c:overlay val="0"/>
      <c:spPr>
        <a:noFill/>
        <a:ln w="26087">
          <a:noFill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2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10667-1FD0-4413-AE24-77565D63F28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50DE63-8C13-4F50-9C94-F9DCD49DBF7D}">
      <dgm:prSet phldrT="[Text]" custT="1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dirty="0"/>
            <a:t>Cities/County General Plans</a:t>
          </a:r>
        </a:p>
      </dgm:t>
    </dgm:pt>
    <dgm:pt modelId="{10CE4D24-96D5-4474-B3B1-443E67F00A4C}" type="parTrans" cxnId="{B83A99F2-FAA0-4B4D-B6CC-ABD720EF460F}">
      <dgm:prSet/>
      <dgm:spPr/>
      <dgm:t>
        <a:bodyPr/>
        <a:lstStyle/>
        <a:p>
          <a:endParaRPr lang="en-US"/>
        </a:p>
      </dgm:t>
    </dgm:pt>
    <dgm:pt modelId="{AAFD3EC1-0FD5-4671-A690-2D50ED45CA48}" type="sibTrans" cxnId="{B83A99F2-FAA0-4B4D-B6CC-ABD720EF460F}">
      <dgm:prSet/>
      <dgm:spPr/>
      <dgm:t>
        <a:bodyPr/>
        <a:lstStyle/>
        <a:p>
          <a:endParaRPr lang="en-US"/>
        </a:p>
      </dgm:t>
    </dgm:pt>
    <dgm:pt modelId="{37263626-2332-4DF7-A55B-035C2376E3CB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916CD2F7-4F0B-4EC7-87C9-A4FD858C2C0B}" type="parTrans" cxnId="{E10A9533-6081-4F50-961F-5484D12FE794}">
      <dgm:prSet/>
      <dgm:spPr>
        <a:solidFill>
          <a:schemeClr val="bg1">
            <a:alpha val="7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F43C0323-CFA9-40AD-8B0F-D33D6175FFDF}" type="sibTrans" cxnId="{E10A9533-6081-4F50-961F-5484D12FE794}">
      <dgm:prSet/>
      <dgm:spPr/>
      <dgm:t>
        <a:bodyPr/>
        <a:lstStyle/>
        <a:p>
          <a:endParaRPr lang="en-US"/>
        </a:p>
      </dgm:t>
    </dgm:pt>
    <dgm:pt modelId="{2D184E24-8E15-4497-8FB5-CF4A5FAE1B99}">
      <dgm:prSet custT="1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dirty="0"/>
            <a:t>Projected Water Demands</a:t>
          </a:r>
        </a:p>
      </dgm:t>
    </dgm:pt>
    <dgm:pt modelId="{10A19892-6D99-47B4-BA35-835EBBC3704E}" type="parTrans" cxnId="{E52ADBBF-16EB-4111-81BA-8E75B9228630}">
      <dgm:prSet/>
      <dgm:spPr/>
      <dgm:t>
        <a:bodyPr/>
        <a:lstStyle/>
        <a:p>
          <a:endParaRPr lang="en-US"/>
        </a:p>
      </dgm:t>
    </dgm:pt>
    <dgm:pt modelId="{1119498F-5E1C-4815-9ED7-1EB3571F3627}" type="sibTrans" cxnId="{E52ADBBF-16EB-4111-81BA-8E75B9228630}">
      <dgm:prSet/>
      <dgm:spPr/>
      <dgm:t>
        <a:bodyPr/>
        <a:lstStyle/>
        <a:p>
          <a:endParaRPr lang="en-US"/>
        </a:p>
      </dgm:t>
    </dgm:pt>
    <dgm:pt modelId="{EAC1F5DA-74E6-47D4-82DD-1664A47B8FEF}">
      <dgm:prSet custT="1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dirty="0"/>
            <a:t>SANDAG’s Regional Growth Forecast</a:t>
          </a:r>
        </a:p>
      </dgm:t>
    </dgm:pt>
    <dgm:pt modelId="{70DC0757-0749-4F08-B452-E3360832511D}" type="parTrans" cxnId="{DD0981A0-31C8-47BF-9CFC-2AB8A3D41370}">
      <dgm:prSet/>
      <dgm:spPr/>
      <dgm:t>
        <a:bodyPr/>
        <a:lstStyle/>
        <a:p>
          <a:endParaRPr lang="en-US"/>
        </a:p>
      </dgm:t>
    </dgm:pt>
    <dgm:pt modelId="{17189DC4-46D3-42B0-BD63-F4F952DB9A9E}" type="sibTrans" cxnId="{DD0981A0-31C8-47BF-9CFC-2AB8A3D41370}">
      <dgm:prSet/>
      <dgm:spPr/>
      <dgm:t>
        <a:bodyPr/>
        <a:lstStyle/>
        <a:p>
          <a:endParaRPr lang="en-US"/>
        </a:p>
      </dgm:t>
    </dgm:pt>
    <dgm:pt modelId="{E6E12282-11E1-42B3-81EA-49945E863CD5}">
      <dgm:prSet custT="1"/>
      <dgm:spPr>
        <a:solidFill>
          <a:schemeClr val="accent3">
            <a:lumMod val="7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dirty="0"/>
            <a:t>Urban Water Management Plan</a:t>
          </a:r>
        </a:p>
      </dgm:t>
    </dgm:pt>
    <dgm:pt modelId="{74000CAD-B9CB-49EE-AFFB-ADA0DB5E6D43}" type="parTrans" cxnId="{C18EFE55-D3EC-4849-9E2B-ADE2DC97FA3C}">
      <dgm:prSet/>
      <dgm:spPr/>
      <dgm:t>
        <a:bodyPr/>
        <a:lstStyle/>
        <a:p>
          <a:endParaRPr lang="en-US"/>
        </a:p>
      </dgm:t>
    </dgm:pt>
    <dgm:pt modelId="{08DC2055-AF7A-445B-BA19-05DA8111F1F5}" type="sibTrans" cxnId="{C18EFE55-D3EC-4849-9E2B-ADE2DC97FA3C}">
      <dgm:prSet/>
      <dgm:spPr/>
      <dgm:t>
        <a:bodyPr/>
        <a:lstStyle/>
        <a:p>
          <a:endParaRPr lang="en-US"/>
        </a:p>
      </dgm:t>
    </dgm:pt>
    <dgm:pt modelId="{640257E7-EE0F-4ED6-BD45-A1178EA6F4BC}">
      <dgm:prSet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/>
            <a:t>Cities/County Plans &amp; Policies</a:t>
          </a:r>
        </a:p>
      </dgm:t>
    </dgm:pt>
    <dgm:pt modelId="{0AE6496E-1C56-4E70-AC1C-68F74E5BF3D6}" type="parTrans" cxnId="{70144228-7EFF-4C51-A73E-E794F144A24D}">
      <dgm:prSet/>
      <dgm:spPr/>
      <dgm:t>
        <a:bodyPr/>
        <a:lstStyle/>
        <a:p>
          <a:endParaRPr lang="en-US"/>
        </a:p>
      </dgm:t>
    </dgm:pt>
    <dgm:pt modelId="{E3705263-C706-4AAA-8D52-E18F596EA319}" type="sibTrans" cxnId="{70144228-7EFF-4C51-A73E-E794F144A24D}">
      <dgm:prSet/>
      <dgm:spPr/>
      <dgm:t>
        <a:bodyPr/>
        <a:lstStyle/>
        <a:p>
          <a:endParaRPr lang="en-US"/>
        </a:p>
      </dgm:t>
    </dgm:pt>
    <dgm:pt modelId="{FFAE4ECD-78A6-48DE-BA23-DDBFD1928607}">
      <dgm:prSet phldrT="[Text]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/>
            <a:t>Water Assessment (SB 610) Written Verification (SB 221)</a:t>
          </a:r>
        </a:p>
      </dgm:t>
    </dgm:pt>
    <dgm:pt modelId="{84ADF54C-0519-48FE-9E3C-35EAF267E440}" type="sibTrans" cxnId="{940A6FCB-BEEA-45D3-943F-9FCB2239B2F3}">
      <dgm:prSet/>
      <dgm:spPr/>
      <dgm:t>
        <a:bodyPr/>
        <a:lstStyle/>
        <a:p>
          <a:endParaRPr lang="en-US"/>
        </a:p>
      </dgm:t>
    </dgm:pt>
    <dgm:pt modelId="{0D96495C-3C75-42ED-BC43-34ECA5E29900}" type="parTrans" cxnId="{940A6FCB-BEEA-45D3-943F-9FCB2239B2F3}">
      <dgm:prSet/>
      <dgm:spPr/>
      <dgm:t>
        <a:bodyPr/>
        <a:lstStyle/>
        <a:p>
          <a:endParaRPr lang="en-US"/>
        </a:p>
      </dgm:t>
    </dgm:pt>
    <dgm:pt modelId="{57F6EBD0-9542-4DA5-ACC6-3395FAEA0B3B}">
      <dgm:prSet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/>
            <a:t>SANDAG Regional Plan</a:t>
          </a:r>
        </a:p>
      </dgm:t>
    </dgm:pt>
    <dgm:pt modelId="{D440638A-C515-4FC5-8757-B5E76C91CD80}" type="sibTrans" cxnId="{C4A2AE18-EF7B-4EC6-85F8-7289BBBA604B}">
      <dgm:prSet/>
      <dgm:spPr/>
      <dgm:t>
        <a:bodyPr/>
        <a:lstStyle/>
        <a:p>
          <a:endParaRPr lang="en-US"/>
        </a:p>
      </dgm:t>
    </dgm:pt>
    <dgm:pt modelId="{15948460-3F51-4767-80EB-A2240E1AF6B4}" type="parTrans" cxnId="{C4A2AE18-EF7B-4EC6-85F8-7289BBBA604B}">
      <dgm:prSet/>
      <dgm:spPr/>
      <dgm:t>
        <a:bodyPr/>
        <a:lstStyle/>
        <a:p>
          <a:endParaRPr lang="en-US"/>
        </a:p>
      </dgm:t>
    </dgm:pt>
    <dgm:pt modelId="{26336A97-B116-40D5-B290-B85C944A608E}" type="pres">
      <dgm:prSet presAssocID="{8E710667-1FD0-4413-AE24-77565D63F2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E8C9F4E-7689-49CC-8589-BEEF0DF8AEA3}" type="pres">
      <dgm:prSet presAssocID="{D550DE63-8C13-4F50-9C94-F9DCD49DBF7D}" presName="hierRoot1" presStyleCnt="0">
        <dgm:presLayoutVars>
          <dgm:hierBranch val="init"/>
        </dgm:presLayoutVars>
      </dgm:prSet>
      <dgm:spPr/>
    </dgm:pt>
    <dgm:pt modelId="{422AAA16-F6E6-48C7-B49F-FEB28303668C}" type="pres">
      <dgm:prSet presAssocID="{D550DE63-8C13-4F50-9C94-F9DCD49DBF7D}" presName="rootComposite1" presStyleCnt="0"/>
      <dgm:spPr/>
    </dgm:pt>
    <dgm:pt modelId="{4C18BD8E-0448-412F-8B10-877CAB3861DD}" type="pres">
      <dgm:prSet presAssocID="{D550DE63-8C13-4F50-9C94-F9DCD49DBF7D}" presName="rootText1" presStyleLbl="node0" presStyleIdx="0" presStyleCnt="1" custScaleX="367590">
        <dgm:presLayoutVars>
          <dgm:chPref val="3"/>
        </dgm:presLayoutVars>
      </dgm:prSet>
      <dgm:spPr/>
    </dgm:pt>
    <dgm:pt modelId="{A1B7318B-093F-4FAA-AE29-1522240DB2D5}" type="pres">
      <dgm:prSet presAssocID="{D550DE63-8C13-4F50-9C94-F9DCD49DBF7D}" presName="rootConnector1" presStyleLbl="node1" presStyleIdx="0" presStyleCnt="0"/>
      <dgm:spPr/>
    </dgm:pt>
    <dgm:pt modelId="{FB5AFAD3-D5FE-4778-9DF2-382405D6482B}" type="pres">
      <dgm:prSet presAssocID="{D550DE63-8C13-4F50-9C94-F9DCD49DBF7D}" presName="hierChild2" presStyleCnt="0"/>
      <dgm:spPr/>
    </dgm:pt>
    <dgm:pt modelId="{69663D1D-8A3D-4DF5-95E5-3DE67FD97163}" type="pres">
      <dgm:prSet presAssocID="{70DC0757-0749-4F08-B452-E3360832511D}" presName="Name37" presStyleLbl="parChTrans1D2" presStyleIdx="0" presStyleCnt="1"/>
      <dgm:spPr/>
    </dgm:pt>
    <dgm:pt modelId="{755084AE-E042-40AA-9BAA-783D5836DE0B}" type="pres">
      <dgm:prSet presAssocID="{EAC1F5DA-74E6-47D4-82DD-1664A47B8FEF}" presName="hierRoot2" presStyleCnt="0">
        <dgm:presLayoutVars>
          <dgm:hierBranch val="init"/>
        </dgm:presLayoutVars>
      </dgm:prSet>
      <dgm:spPr/>
    </dgm:pt>
    <dgm:pt modelId="{5ADC0552-E9FB-433D-B3D1-5EB0B64F5728}" type="pres">
      <dgm:prSet presAssocID="{EAC1F5DA-74E6-47D4-82DD-1664A47B8FEF}" presName="rootComposite" presStyleCnt="0"/>
      <dgm:spPr/>
    </dgm:pt>
    <dgm:pt modelId="{35084963-D2D1-442C-B840-E7AF3FE8EC94}" type="pres">
      <dgm:prSet presAssocID="{EAC1F5DA-74E6-47D4-82DD-1664A47B8FEF}" presName="rootText" presStyleLbl="node2" presStyleIdx="0" presStyleCnt="1" custScaleX="379259">
        <dgm:presLayoutVars>
          <dgm:chPref val="3"/>
        </dgm:presLayoutVars>
      </dgm:prSet>
      <dgm:spPr/>
    </dgm:pt>
    <dgm:pt modelId="{949F9222-D38C-4B8B-988A-CC68B49BCC84}" type="pres">
      <dgm:prSet presAssocID="{EAC1F5DA-74E6-47D4-82DD-1664A47B8FEF}" presName="rootConnector" presStyleLbl="node2" presStyleIdx="0" presStyleCnt="1"/>
      <dgm:spPr/>
    </dgm:pt>
    <dgm:pt modelId="{2DC9A580-6690-41F9-A0B6-27A3F2CEAEA4}" type="pres">
      <dgm:prSet presAssocID="{EAC1F5DA-74E6-47D4-82DD-1664A47B8FEF}" presName="hierChild4" presStyleCnt="0"/>
      <dgm:spPr/>
    </dgm:pt>
    <dgm:pt modelId="{ED4B145D-4F33-4FF7-8115-AF9FBC0B3136}" type="pres">
      <dgm:prSet presAssocID="{10A19892-6D99-47B4-BA35-835EBBC3704E}" presName="Name37" presStyleLbl="parChTrans1D3" presStyleIdx="0" presStyleCnt="1"/>
      <dgm:spPr/>
    </dgm:pt>
    <dgm:pt modelId="{B8A8682B-450C-47B4-AA90-BE0820DE4F86}" type="pres">
      <dgm:prSet presAssocID="{2D184E24-8E15-4497-8FB5-CF4A5FAE1B99}" presName="hierRoot2" presStyleCnt="0">
        <dgm:presLayoutVars>
          <dgm:hierBranch val="init"/>
        </dgm:presLayoutVars>
      </dgm:prSet>
      <dgm:spPr/>
    </dgm:pt>
    <dgm:pt modelId="{7EB57002-A0EE-4ED9-B127-0142524E591D}" type="pres">
      <dgm:prSet presAssocID="{2D184E24-8E15-4497-8FB5-CF4A5FAE1B99}" presName="rootComposite" presStyleCnt="0"/>
      <dgm:spPr/>
    </dgm:pt>
    <dgm:pt modelId="{4C5F9D7E-C33E-4A87-96B7-CEA154F6A124}" type="pres">
      <dgm:prSet presAssocID="{2D184E24-8E15-4497-8FB5-CF4A5FAE1B99}" presName="rootText" presStyleLbl="node3" presStyleIdx="0" presStyleCnt="1" custScaleX="367590">
        <dgm:presLayoutVars>
          <dgm:chPref val="3"/>
        </dgm:presLayoutVars>
      </dgm:prSet>
      <dgm:spPr/>
    </dgm:pt>
    <dgm:pt modelId="{55BDF23C-AD9B-449D-B06C-2A43810DB9FA}" type="pres">
      <dgm:prSet presAssocID="{2D184E24-8E15-4497-8FB5-CF4A5FAE1B99}" presName="rootConnector" presStyleLbl="node3" presStyleIdx="0" presStyleCnt="1"/>
      <dgm:spPr/>
    </dgm:pt>
    <dgm:pt modelId="{FC88D448-5F13-4719-82F4-6595CE9B2E30}" type="pres">
      <dgm:prSet presAssocID="{2D184E24-8E15-4497-8FB5-CF4A5FAE1B99}" presName="hierChild4" presStyleCnt="0"/>
      <dgm:spPr/>
    </dgm:pt>
    <dgm:pt modelId="{B7CF24C7-7306-45F7-AB72-E83379EE421E}" type="pres">
      <dgm:prSet presAssocID="{74000CAD-B9CB-49EE-AFFB-ADA0DB5E6D43}" presName="Name37" presStyleLbl="parChTrans1D4" presStyleIdx="0" presStyleCnt="5"/>
      <dgm:spPr/>
    </dgm:pt>
    <dgm:pt modelId="{FB4A4903-CBD1-4F03-A002-FC720A879810}" type="pres">
      <dgm:prSet presAssocID="{E6E12282-11E1-42B3-81EA-49945E863CD5}" presName="hierRoot2" presStyleCnt="0">
        <dgm:presLayoutVars>
          <dgm:hierBranch val="init"/>
        </dgm:presLayoutVars>
      </dgm:prSet>
      <dgm:spPr/>
    </dgm:pt>
    <dgm:pt modelId="{8DAA1A42-C1CC-4A74-9872-70D1F3162A19}" type="pres">
      <dgm:prSet presAssocID="{E6E12282-11E1-42B3-81EA-49945E863CD5}" presName="rootComposite" presStyleCnt="0"/>
      <dgm:spPr/>
    </dgm:pt>
    <dgm:pt modelId="{1EB6903E-0915-4FB0-A331-BFE997A76413}" type="pres">
      <dgm:prSet presAssocID="{E6E12282-11E1-42B3-81EA-49945E863CD5}" presName="rootText" presStyleLbl="node4" presStyleIdx="0" presStyleCnt="5" custScaleX="367590">
        <dgm:presLayoutVars>
          <dgm:chPref val="3"/>
        </dgm:presLayoutVars>
      </dgm:prSet>
      <dgm:spPr/>
    </dgm:pt>
    <dgm:pt modelId="{8DD6AED9-FAEF-4566-BDB4-88523495A391}" type="pres">
      <dgm:prSet presAssocID="{E6E12282-11E1-42B3-81EA-49945E863CD5}" presName="rootConnector" presStyleLbl="node4" presStyleIdx="0" presStyleCnt="5"/>
      <dgm:spPr/>
    </dgm:pt>
    <dgm:pt modelId="{1F762AE0-8FD2-4AF0-B7F4-68EDCFE6C861}" type="pres">
      <dgm:prSet presAssocID="{E6E12282-11E1-42B3-81EA-49945E863CD5}" presName="hierChild4" presStyleCnt="0"/>
      <dgm:spPr/>
    </dgm:pt>
    <dgm:pt modelId="{7A34FEEF-D97A-439A-BA0E-7721FDE67853}" type="pres">
      <dgm:prSet presAssocID="{15948460-3F51-4767-80EB-A2240E1AF6B4}" presName="Name37" presStyleLbl="parChTrans1D4" presStyleIdx="1" presStyleCnt="5"/>
      <dgm:spPr/>
    </dgm:pt>
    <dgm:pt modelId="{8366EBE6-F68D-42E7-84FF-D771E85C0FA7}" type="pres">
      <dgm:prSet presAssocID="{57F6EBD0-9542-4DA5-ACC6-3395FAEA0B3B}" presName="hierRoot2" presStyleCnt="0">
        <dgm:presLayoutVars>
          <dgm:hierBranch val="init"/>
        </dgm:presLayoutVars>
      </dgm:prSet>
      <dgm:spPr/>
    </dgm:pt>
    <dgm:pt modelId="{0AA1CB77-1CE4-47B7-911B-1DC413717107}" type="pres">
      <dgm:prSet presAssocID="{57F6EBD0-9542-4DA5-ACC6-3395FAEA0B3B}" presName="rootComposite" presStyleCnt="0"/>
      <dgm:spPr/>
    </dgm:pt>
    <dgm:pt modelId="{CED8D9F9-D840-4AAE-B1D5-17E116C96E63}" type="pres">
      <dgm:prSet presAssocID="{57F6EBD0-9542-4DA5-ACC6-3395FAEA0B3B}" presName="rootText" presStyleLbl="node4" presStyleIdx="1" presStyleCnt="5" custScaleX="217963">
        <dgm:presLayoutVars>
          <dgm:chPref val="3"/>
        </dgm:presLayoutVars>
      </dgm:prSet>
      <dgm:spPr/>
    </dgm:pt>
    <dgm:pt modelId="{75D9ED5F-B047-4675-8296-4D5112C95EF4}" type="pres">
      <dgm:prSet presAssocID="{57F6EBD0-9542-4DA5-ACC6-3395FAEA0B3B}" presName="rootConnector" presStyleLbl="node4" presStyleIdx="1" presStyleCnt="5"/>
      <dgm:spPr/>
    </dgm:pt>
    <dgm:pt modelId="{5F5687D0-63B1-416A-8BC5-5C94F1C4C7A8}" type="pres">
      <dgm:prSet presAssocID="{57F6EBD0-9542-4DA5-ACC6-3395FAEA0B3B}" presName="hierChild4" presStyleCnt="0"/>
      <dgm:spPr/>
    </dgm:pt>
    <dgm:pt modelId="{86D59048-5F43-4814-A6E1-E98D3D06A94A}" type="pres">
      <dgm:prSet presAssocID="{916CD2F7-4F0B-4EC7-87C9-A4FD858C2C0B}" presName="Name37" presStyleLbl="parChTrans1D4" presStyleIdx="2" presStyleCnt="5"/>
      <dgm:spPr/>
    </dgm:pt>
    <dgm:pt modelId="{D15281F7-7287-47F6-BBA3-9541D3C18D1E}" type="pres">
      <dgm:prSet presAssocID="{37263626-2332-4DF7-A55B-035C2376E3CB}" presName="hierRoot2" presStyleCnt="0">
        <dgm:presLayoutVars>
          <dgm:hierBranch val="init"/>
        </dgm:presLayoutVars>
      </dgm:prSet>
      <dgm:spPr/>
    </dgm:pt>
    <dgm:pt modelId="{1F642423-48EC-4BC7-AA47-CE5E1EF0A5F9}" type="pres">
      <dgm:prSet presAssocID="{37263626-2332-4DF7-A55B-035C2376E3CB}" presName="rootComposite" presStyleCnt="0"/>
      <dgm:spPr/>
    </dgm:pt>
    <dgm:pt modelId="{93C86C4F-CF80-442D-964D-9CA95CA6FBB7}" type="pres">
      <dgm:prSet presAssocID="{37263626-2332-4DF7-A55B-035C2376E3CB}" presName="rootText" presStyleLbl="node4" presStyleIdx="2" presStyleCnt="5">
        <dgm:presLayoutVars>
          <dgm:chPref val="3"/>
        </dgm:presLayoutVars>
      </dgm:prSet>
      <dgm:spPr/>
    </dgm:pt>
    <dgm:pt modelId="{FEAD46A9-9378-4B79-B974-91446163778B}" type="pres">
      <dgm:prSet presAssocID="{37263626-2332-4DF7-A55B-035C2376E3CB}" presName="rootConnector" presStyleLbl="node4" presStyleIdx="2" presStyleCnt="5"/>
      <dgm:spPr/>
    </dgm:pt>
    <dgm:pt modelId="{A5A765CA-D960-40AE-82CC-B88F693C258E}" type="pres">
      <dgm:prSet presAssocID="{37263626-2332-4DF7-A55B-035C2376E3CB}" presName="hierChild4" presStyleCnt="0"/>
      <dgm:spPr/>
    </dgm:pt>
    <dgm:pt modelId="{C30321CA-445F-4F3B-90DB-2ED00449066E}" type="pres">
      <dgm:prSet presAssocID="{37263626-2332-4DF7-A55B-035C2376E3CB}" presName="hierChild5" presStyleCnt="0"/>
      <dgm:spPr/>
    </dgm:pt>
    <dgm:pt modelId="{3DD2A8CF-9D9D-4FF2-9630-A48BEFC33411}" type="pres">
      <dgm:prSet presAssocID="{57F6EBD0-9542-4DA5-ACC6-3395FAEA0B3B}" presName="hierChild5" presStyleCnt="0"/>
      <dgm:spPr/>
    </dgm:pt>
    <dgm:pt modelId="{6FBD758A-EB9D-4476-8F77-A290EA4B8448}" type="pres">
      <dgm:prSet presAssocID="{0D96495C-3C75-42ED-BC43-34ECA5E29900}" presName="Name37" presStyleLbl="parChTrans1D4" presStyleIdx="3" presStyleCnt="5"/>
      <dgm:spPr/>
    </dgm:pt>
    <dgm:pt modelId="{8ADF4396-0C2B-4926-B8BB-844FE008842C}" type="pres">
      <dgm:prSet presAssocID="{FFAE4ECD-78A6-48DE-BA23-DDBFD1928607}" presName="hierRoot2" presStyleCnt="0">
        <dgm:presLayoutVars>
          <dgm:hierBranch/>
        </dgm:presLayoutVars>
      </dgm:prSet>
      <dgm:spPr/>
    </dgm:pt>
    <dgm:pt modelId="{12C4772E-8092-4A10-8038-08B0DB0BE875}" type="pres">
      <dgm:prSet presAssocID="{FFAE4ECD-78A6-48DE-BA23-DDBFD1928607}" presName="rootComposite" presStyleCnt="0"/>
      <dgm:spPr/>
    </dgm:pt>
    <dgm:pt modelId="{6C08C343-895A-4E54-B336-E9C7D6FB01D9}" type="pres">
      <dgm:prSet presAssocID="{FFAE4ECD-78A6-48DE-BA23-DDBFD1928607}" presName="rootText" presStyleLbl="node4" presStyleIdx="3" presStyleCnt="5" custScaleX="207617">
        <dgm:presLayoutVars>
          <dgm:chPref val="3"/>
        </dgm:presLayoutVars>
      </dgm:prSet>
      <dgm:spPr/>
    </dgm:pt>
    <dgm:pt modelId="{93F8B09B-4528-4F37-A7D5-3A3701EF3D48}" type="pres">
      <dgm:prSet presAssocID="{FFAE4ECD-78A6-48DE-BA23-DDBFD1928607}" presName="rootConnector" presStyleLbl="node4" presStyleIdx="3" presStyleCnt="5"/>
      <dgm:spPr/>
    </dgm:pt>
    <dgm:pt modelId="{92565BA0-1DE0-480D-B53C-BC337AF41E95}" type="pres">
      <dgm:prSet presAssocID="{FFAE4ECD-78A6-48DE-BA23-DDBFD1928607}" presName="hierChild4" presStyleCnt="0"/>
      <dgm:spPr/>
    </dgm:pt>
    <dgm:pt modelId="{B1F32462-1B77-4B65-B2E6-632044CA5A29}" type="pres">
      <dgm:prSet presAssocID="{FFAE4ECD-78A6-48DE-BA23-DDBFD1928607}" presName="hierChild5" presStyleCnt="0"/>
      <dgm:spPr/>
    </dgm:pt>
    <dgm:pt modelId="{385B08A8-155B-4981-865B-3DC2090A96BD}" type="pres">
      <dgm:prSet presAssocID="{0AE6496E-1C56-4E70-AC1C-68F74E5BF3D6}" presName="Name37" presStyleLbl="parChTrans1D4" presStyleIdx="4" presStyleCnt="5"/>
      <dgm:spPr/>
    </dgm:pt>
    <dgm:pt modelId="{6486D2C5-3A48-480C-9BF9-CFFFFFCA626A}" type="pres">
      <dgm:prSet presAssocID="{640257E7-EE0F-4ED6-BD45-A1178EA6F4BC}" presName="hierRoot2" presStyleCnt="0">
        <dgm:presLayoutVars>
          <dgm:hierBranch val="init"/>
        </dgm:presLayoutVars>
      </dgm:prSet>
      <dgm:spPr/>
    </dgm:pt>
    <dgm:pt modelId="{1A67188D-A6CE-44BF-880F-14A54A18F6B3}" type="pres">
      <dgm:prSet presAssocID="{640257E7-EE0F-4ED6-BD45-A1178EA6F4BC}" presName="rootComposite" presStyleCnt="0"/>
      <dgm:spPr/>
    </dgm:pt>
    <dgm:pt modelId="{124E4669-1828-4FBE-ACE3-9D1D40E9B3F0}" type="pres">
      <dgm:prSet presAssocID="{640257E7-EE0F-4ED6-BD45-A1178EA6F4BC}" presName="rootText" presStyleLbl="node4" presStyleIdx="4" presStyleCnt="5" custScaleX="205016">
        <dgm:presLayoutVars>
          <dgm:chPref val="3"/>
        </dgm:presLayoutVars>
      </dgm:prSet>
      <dgm:spPr/>
    </dgm:pt>
    <dgm:pt modelId="{9F991B7E-37CE-4B4B-9867-274BC45EB8B4}" type="pres">
      <dgm:prSet presAssocID="{640257E7-EE0F-4ED6-BD45-A1178EA6F4BC}" presName="rootConnector" presStyleLbl="node4" presStyleIdx="4" presStyleCnt="5"/>
      <dgm:spPr/>
    </dgm:pt>
    <dgm:pt modelId="{61DBFBDF-8CF0-46F5-BD11-71DD6E4918CC}" type="pres">
      <dgm:prSet presAssocID="{640257E7-EE0F-4ED6-BD45-A1178EA6F4BC}" presName="hierChild4" presStyleCnt="0"/>
      <dgm:spPr/>
    </dgm:pt>
    <dgm:pt modelId="{8AF3DC8E-123C-4457-9FDB-36D3CC054471}" type="pres">
      <dgm:prSet presAssocID="{640257E7-EE0F-4ED6-BD45-A1178EA6F4BC}" presName="hierChild5" presStyleCnt="0"/>
      <dgm:spPr/>
    </dgm:pt>
    <dgm:pt modelId="{C94F84C9-A6C4-4ED8-BA71-F81325C81F07}" type="pres">
      <dgm:prSet presAssocID="{E6E12282-11E1-42B3-81EA-49945E863CD5}" presName="hierChild5" presStyleCnt="0"/>
      <dgm:spPr/>
    </dgm:pt>
    <dgm:pt modelId="{83D7E68D-7452-45A8-94BD-DA4569462781}" type="pres">
      <dgm:prSet presAssocID="{2D184E24-8E15-4497-8FB5-CF4A5FAE1B99}" presName="hierChild5" presStyleCnt="0"/>
      <dgm:spPr/>
    </dgm:pt>
    <dgm:pt modelId="{E0954667-C380-4D9A-B5B8-B7B4B8E85523}" type="pres">
      <dgm:prSet presAssocID="{EAC1F5DA-74E6-47D4-82DD-1664A47B8FEF}" presName="hierChild5" presStyleCnt="0"/>
      <dgm:spPr/>
    </dgm:pt>
    <dgm:pt modelId="{28A80780-22CA-4A85-A03C-B3C5FA38A20E}" type="pres">
      <dgm:prSet presAssocID="{D550DE63-8C13-4F50-9C94-F9DCD49DBF7D}" presName="hierChild3" presStyleCnt="0"/>
      <dgm:spPr/>
    </dgm:pt>
  </dgm:ptLst>
  <dgm:cxnLst>
    <dgm:cxn modelId="{5E855B6A-1C23-495F-93CF-9F8DD9A5C3D0}" type="presOf" srcId="{FFAE4ECD-78A6-48DE-BA23-DDBFD1928607}" destId="{93F8B09B-4528-4F37-A7D5-3A3701EF3D48}" srcOrd="1" destOrd="0" presId="urn:microsoft.com/office/officeart/2005/8/layout/orgChart1"/>
    <dgm:cxn modelId="{BDA2082E-194B-47DF-B16C-1368797F8DD1}" type="presOf" srcId="{37263626-2332-4DF7-A55B-035C2376E3CB}" destId="{93C86C4F-CF80-442D-964D-9CA95CA6FBB7}" srcOrd="0" destOrd="0" presId="urn:microsoft.com/office/officeart/2005/8/layout/orgChart1"/>
    <dgm:cxn modelId="{9B5DD6E2-4061-4972-86B9-BD9E912C902D}" type="presOf" srcId="{E6E12282-11E1-42B3-81EA-49945E863CD5}" destId="{8DD6AED9-FAEF-4566-BDB4-88523495A391}" srcOrd="1" destOrd="0" presId="urn:microsoft.com/office/officeart/2005/8/layout/orgChart1"/>
    <dgm:cxn modelId="{70144228-7EFF-4C51-A73E-E794F144A24D}" srcId="{E6E12282-11E1-42B3-81EA-49945E863CD5}" destId="{640257E7-EE0F-4ED6-BD45-A1178EA6F4BC}" srcOrd="2" destOrd="0" parTransId="{0AE6496E-1C56-4E70-AC1C-68F74E5BF3D6}" sibTransId="{E3705263-C706-4AAA-8D52-E18F596EA319}"/>
    <dgm:cxn modelId="{E07E1822-6FBF-46DF-B5A2-C1049D65EFB0}" type="presOf" srcId="{916CD2F7-4F0B-4EC7-87C9-A4FD858C2C0B}" destId="{86D59048-5F43-4814-A6E1-E98D3D06A94A}" srcOrd="0" destOrd="0" presId="urn:microsoft.com/office/officeart/2005/8/layout/orgChart1"/>
    <dgm:cxn modelId="{8FA3C6FD-9BE2-4DAA-8357-349BD6492B7E}" type="presOf" srcId="{0AE6496E-1C56-4E70-AC1C-68F74E5BF3D6}" destId="{385B08A8-155B-4981-865B-3DC2090A96BD}" srcOrd="0" destOrd="0" presId="urn:microsoft.com/office/officeart/2005/8/layout/orgChart1"/>
    <dgm:cxn modelId="{C880704B-888A-4BD7-8B63-081804840372}" type="presOf" srcId="{8E710667-1FD0-4413-AE24-77565D63F281}" destId="{26336A97-B116-40D5-B290-B85C944A608E}" srcOrd="0" destOrd="0" presId="urn:microsoft.com/office/officeart/2005/8/layout/orgChart1"/>
    <dgm:cxn modelId="{0186D492-77D8-4BFE-AACF-CF0C3784C0ED}" type="presOf" srcId="{2D184E24-8E15-4497-8FB5-CF4A5FAE1B99}" destId="{4C5F9D7E-C33E-4A87-96B7-CEA154F6A124}" srcOrd="0" destOrd="0" presId="urn:microsoft.com/office/officeart/2005/8/layout/orgChart1"/>
    <dgm:cxn modelId="{B83A99F2-FAA0-4B4D-B6CC-ABD720EF460F}" srcId="{8E710667-1FD0-4413-AE24-77565D63F281}" destId="{D550DE63-8C13-4F50-9C94-F9DCD49DBF7D}" srcOrd="0" destOrd="0" parTransId="{10CE4D24-96D5-4474-B3B1-443E67F00A4C}" sibTransId="{AAFD3EC1-0FD5-4671-A690-2D50ED45CA48}"/>
    <dgm:cxn modelId="{940A6FCB-BEEA-45D3-943F-9FCB2239B2F3}" srcId="{E6E12282-11E1-42B3-81EA-49945E863CD5}" destId="{FFAE4ECD-78A6-48DE-BA23-DDBFD1928607}" srcOrd="1" destOrd="0" parTransId="{0D96495C-3C75-42ED-BC43-34ECA5E29900}" sibTransId="{84ADF54C-0519-48FE-9E3C-35EAF267E440}"/>
    <dgm:cxn modelId="{48A0EFDC-9A91-4DC1-B711-0DB767A3522B}" type="presOf" srcId="{0D96495C-3C75-42ED-BC43-34ECA5E29900}" destId="{6FBD758A-EB9D-4476-8F77-A290EA4B8448}" srcOrd="0" destOrd="0" presId="urn:microsoft.com/office/officeart/2005/8/layout/orgChart1"/>
    <dgm:cxn modelId="{717F95B0-1046-473B-8A23-17DC1153D11D}" type="presOf" srcId="{10A19892-6D99-47B4-BA35-835EBBC3704E}" destId="{ED4B145D-4F33-4FF7-8115-AF9FBC0B3136}" srcOrd="0" destOrd="0" presId="urn:microsoft.com/office/officeart/2005/8/layout/orgChart1"/>
    <dgm:cxn modelId="{E52ADBBF-16EB-4111-81BA-8E75B9228630}" srcId="{EAC1F5DA-74E6-47D4-82DD-1664A47B8FEF}" destId="{2D184E24-8E15-4497-8FB5-CF4A5FAE1B99}" srcOrd="0" destOrd="0" parTransId="{10A19892-6D99-47B4-BA35-835EBBC3704E}" sibTransId="{1119498F-5E1C-4815-9ED7-1EB3571F3627}"/>
    <dgm:cxn modelId="{38F70879-E25E-4585-80D2-629463A5BF9D}" type="presOf" srcId="{57F6EBD0-9542-4DA5-ACC6-3395FAEA0B3B}" destId="{CED8D9F9-D840-4AAE-B1D5-17E116C96E63}" srcOrd="0" destOrd="0" presId="urn:microsoft.com/office/officeart/2005/8/layout/orgChart1"/>
    <dgm:cxn modelId="{E10A9533-6081-4F50-961F-5484D12FE794}" srcId="{57F6EBD0-9542-4DA5-ACC6-3395FAEA0B3B}" destId="{37263626-2332-4DF7-A55B-035C2376E3CB}" srcOrd="0" destOrd="0" parTransId="{916CD2F7-4F0B-4EC7-87C9-A4FD858C2C0B}" sibTransId="{F43C0323-CFA9-40AD-8B0F-D33D6175FFDF}"/>
    <dgm:cxn modelId="{C7308495-A301-46FD-A2A3-313DD3773788}" type="presOf" srcId="{2D184E24-8E15-4497-8FB5-CF4A5FAE1B99}" destId="{55BDF23C-AD9B-449D-B06C-2A43810DB9FA}" srcOrd="1" destOrd="0" presId="urn:microsoft.com/office/officeart/2005/8/layout/orgChart1"/>
    <dgm:cxn modelId="{DD0981A0-31C8-47BF-9CFC-2AB8A3D41370}" srcId="{D550DE63-8C13-4F50-9C94-F9DCD49DBF7D}" destId="{EAC1F5DA-74E6-47D4-82DD-1664A47B8FEF}" srcOrd="0" destOrd="0" parTransId="{70DC0757-0749-4F08-B452-E3360832511D}" sibTransId="{17189DC4-46D3-42B0-BD63-F4F952DB9A9E}"/>
    <dgm:cxn modelId="{432EA623-597F-49E5-9053-747551613FB8}" type="presOf" srcId="{57F6EBD0-9542-4DA5-ACC6-3395FAEA0B3B}" destId="{75D9ED5F-B047-4675-8296-4D5112C95EF4}" srcOrd="1" destOrd="0" presId="urn:microsoft.com/office/officeart/2005/8/layout/orgChart1"/>
    <dgm:cxn modelId="{B6F95C38-3CEC-4D63-B227-68F4E62FDD5A}" type="presOf" srcId="{74000CAD-B9CB-49EE-AFFB-ADA0DB5E6D43}" destId="{B7CF24C7-7306-45F7-AB72-E83379EE421E}" srcOrd="0" destOrd="0" presId="urn:microsoft.com/office/officeart/2005/8/layout/orgChart1"/>
    <dgm:cxn modelId="{06B223C3-11E5-4119-AF85-79EF9E3E4D44}" type="presOf" srcId="{E6E12282-11E1-42B3-81EA-49945E863CD5}" destId="{1EB6903E-0915-4FB0-A331-BFE997A76413}" srcOrd="0" destOrd="0" presId="urn:microsoft.com/office/officeart/2005/8/layout/orgChart1"/>
    <dgm:cxn modelId="{98EEDDC5-8725-4E0C-A0C0-AED70295EE16}" type="presOf" srcId="{70DC0757-0749-4F08-B452-E3360832511D}" destId="{69663D1D-8A3D-4DF5-95E5-3DE67FD97163}" srcOrd="0" destOrd="0" presId="urn:microsoft.com/office/officeart/2005/8/layout/orgChart1"/>
    <dgm:cxn modelId="{FD51FF89-C944-4C7E-9A84-5A7E404C73C2}" type="presOf" srcId="{D550DE63-8C13-4F50-9C94-F9DCD49DBF7D}" destId="{A1B7318B-093F-4FAA-AE29-1522240DB2D5}" srcOrd="1" destOrd="0" presId="urn:microsoft.com/office/officeart/2005/8/layout/orgChart1"/>
    <dgm:cxn modelId="{EB1C206F-74B4-4F8C-852D-E7F0199903C3}" type="presOf" srcId="{EAC1F5DA-74E6-47D4-82DD-1664A47B8FEF}" destId="{35084963-D2D1-442C-B840-E7AF3FE8EC94}" srcOrd="0" destOrd="0" presId="urn:microsoft.com/office/officeart/2005/8/layout/orgChart1"/>
    <dgm:cxn modelId="{C4A2AE18-EF7B-4EC6-85F8-7289BBBA604B}" srcId="{E6E12282-11E1-42B3-81EA-49945E863CD5}" destId="{57F6EBD0-9542-4DA5-ACC6-3395FAEA0B3B}" srcOrd="0" destOrd="0" parTransId="{15948460-3F51-4767-80EB-A2240E1AF6B4}" sibTransId="{D440638A-C515-4FC5-8757-B5E76C91CD80}"/>
    <dgm:cxn modelId="{C18EFE55-D3EC-4849-9E2B-ADE2DC97FA3C}" srcId="{2D184E24-8E15-4497-8FB5-CF4A5FAE1B99}" destId="{E6E12282-11E1-42B3-81EA-49945E863CD5}" srcOrd="0" destOrd="0" parTransId="{74000CAD-B9CB-49EE-AFFB-ADA0DB5E6D43}" sibTransId="{08DC2055-AF7A-445B-BA19-05DA8111F1F5}"/>
    <dgm:cxn modelId="{02C60F65-6327-4F06-B699-BACF39497FAA}" type="presOf" srcId="{D550DE63-8C13-4F50-9C94-F9DCD49DBF7D}" destId="{4C18BD8E-0448-412F-8B10-877CAB3861DD}" srcOrd="0" destOrd="0" presId="urn:microsoft.com/office/officeart/2005/8/layout/orgChart1"/>
    <dgm:cxn modelId="{04F20A4C-0D11-4555-96E9-ECA592A4CFCB}" type="presOf" srcId="{EAC1F5DA-74E6-47D4-82DD-1664A47B8FEF}" destId="{949F9222-D38C-4B8B-988A-CC68B49BCC84}" srcOrd="1" destOrd="0" presId="urn:microsoft.com/office/officeart/2005/8/layout/orgChart1"/>
    <dgm:cxn modelId="{D6A98AAA-8AAD-48CD-B435-8BC87F37912D}" type="presOf" srcId="{640257E7-EE0F-4ED6-BD45-A1178EA6F4BC}" destId="{124E4669-1828-4FBE-ACE3-9D1D40E9B3F0}" srcOrd="0" destOrd="0" presId="urn:microsoft.com/office/officeart/2005/8/layout/orgChart1"/>
    <dgm:cxn modelId="{DA1C54B8-196B-4A23-8338-CAEEFB291716}" type="presOf" srcId="{15948460-3F51-4767-80EB-A2240E1AF6B4}" destId="{7A34FEEF-D97A-439A-BA0E-7721FDE67853}" srcOrd="0" destOrd="0" presId="urn:microsoft.com/office/officeart/2005/8/layout/orgChart1"/>
    <dgm:cxn modelId="{63AC73A3-E58E-454D-A4C8-D3A922AE8508}" type="presOf" srcId="{FFAE4ECD-78A6-48DE-BA23-DDBFD1928607}" destId="{6C08C343-895A-4E54-B336-E9C7D6FB01D9}" srcOrd="0" destOrd="0" presId="urn:microsoft.com/office/officeart/2005/8/layout/orgChart1"/>
    <dgm:cxn modelId="{79486250-AC9A-4778-ABCA-1AC07BBE082C}" type="presOf" srcId="{640257E7-EE0F-4ED6-BD45-A1178EA6F4BC}" destId="{9F991B7E-37CE-4B4B-9867-274BC45EB8B4}" srcOrd="1" destOrd="0" presId="urn:microsoft.com/office/officeart/2005/8/layout/orgChart1"/>
    <dgm:cxn modelId="{379EC5F2-BE98-4B55-B7F4-60F62342CD0A}" type="presOf" srcId="{37263626-2332-4DF7-A55B-035C2376E3CB}" destId="{FEAD46A9-9378-4B79-B974-91446163778B}" srcOrd="1" destOrd="0" presId="urn:microsoft.com/office/officeart/2005/8/layout/orgChart1"/>
    <dgm:cxn modelId="{15563044-4884-41B0-936D-2B1C5CFCA914}" type="presParOf" srcId="{26336A97-B116-40D5-B290-B85C944A608E}" destId="{5E8C9F4E-7689-49CC-8589-BEEF0DF8AEA3}" srcOrd="0" destOrd="0" presId="urn:microsoft.com/office/officeart/2005/8/layout/orgChart1"/>
    <dgm:cxn modelId="{B25B8FF6-EB70-45F3-871A-4D4C3B2DCD5C}" type="presParOf" srcId="{5E8C9F4E-7689-49CC-8589-BEEF0DF8AEA3}" destId="{422AAA16-F6E6-48C7-B49F-FEB28303668C}" srcOrd="0" destOrd="0" presId="urn:microsoft.com/office/officeart/2005/8/layout/orgChart1"/>
    <dgm:cxn modelId="{122A41B1-8C58-4FE1-86FC-ED11D8BBC871}" type="presParOf" srcId="{422AAA16-F6E6-48C7-B49F-FEB28303668C}" destId="{4C18BD8E-0448-412F-8B10-877CAB3861DD}" srcOrd="0" destOrd="0" presId="urn:microsoft.com/office/officeart/2005/8/layout/orgChart1"/>
    <dgm:cxn modelId="{E597F281-AAA8-44C9-9DF0-6DF3F220197C}" type="presParOf" srcId="{422AAA16-F6E6-48C7-B49F-FEB28303668C}" destId="{A1B7318B-093F-4FAA-AE29-1522240DB2D5}" srcOrd="1" destOrd="0" presId="urn:microsoft.com/office/officeart/2005/8/layout/orgChart1"/>
    <dgm:cxn modelId="{D6A2A6BB-2AA9-4E94-BD89-6B855A2B36D3}" type="presParOf" srcId="{5E8C9F4E-7689-49CC-8589-BEEF0DF8AEA3}" destId="{FB5AFAD3-D5FE-4778-9DF2-382405D6482B}" srcOrd="1" destOrd="0" presId="urn:microsoft.com/office/officeart/2005/8/layout/orgChart1"/>
    <dgm:cxn modelId="{8FD4665D-9ECB-4FAC-9DC4-21752B548FB9}" type="presParOf" srcId="{FB5AFAD3-D5FE-4778-9DF2-382405D6482B}" destId="{69663D1D-8A3D-4DF5-95E5-3DE67FD97163}" srcOrd="0" destOrd="0" presId="urn:microsoft.com/office/officeart/2005/8/layout/orgChart1"/>
    <dgm:cxn modelId="{F8512D5B-1ACA-4884-9CE4-170FAC6B9461}" type="presParOf" srcId="{FB5AFAD3-D5FE-4778-9DF2-382405D6482B}" destId="{755084AE-E042-40AA-9BAA-783D5836DE0B}" srcOrd="1" destOrd="0" presId="urn:microsoft.com/office/officeart/2005/8/layout/orgChart1"/>
    <dgm:cxn modelId="{C5A242C6-F817-402D-B82A-A769A9F6F8C7}" type="presParOf" srcId="{755084AE-E042-40AA-9BAA-783D5836DE0B}" destId="{5ADC0552-E9FB-433D-B3D1-5EB0B64F5728}" srcOrd="0" destOrd="0" presId="urn:microsoft.com/office/officeart/2005/8/layout/orgChart1"/>
    <dgm:cxn modelId="{4CA525A3-55F5-40D0-84B6-35495D820416}" type="presParOf" srcId="{5ADC0552-E9FB-433D-B3D1-5EB0B64F5728}" destId="{35084963-D2D1-442C-B840-E7AF3FE8EC94}" srcOrd="0" destOrd="0" presId="urn:microsoft.com/office/officeart/2005/8/layout/orgChart1"/>
    <dgm:cxn modelId="{7B154AD1-EBC3-4908-B405-169D40A7F362}" type="presParOf" srcId="{5ADC0552-E9FB-433D-B3D1-5EB0B64F5728}" destId="{949F9222-D38C-4B8B-988A-CC68B49BCC84}" srcOrd="1" destOrd="0" presId="urn:microsoft.com/office/officeart/2005/8/layout/orgChart1"/>
    <dgm:cxn modelId="{67363EFF-F62B-4F76-8CE7-1E2BEA049F2F}" type="presParOf" srcId="{755084AE-E042-40AA-9BAA-783D5836DE0B}" destId="{2DC9A580-6690-41F9-A0B6-27A3F2CEAEA4}" srcOrd="1" destOrd="0" presId="urn:microsoft.com/office/officeart/2005/8/layout/orgChart1"/>
    <dgm:cxn modelId="{8B668A38-110D-47BD-B5FF-BBFDBA9AEFA4}" type="presParOf" srcId="{2DC9A580-6690-41F9-A0B6-27A3F2CEAEA4}" destId="{ED4B145D-4F33-4FF7-8115-AF9FBC0B3136}" srcOrd="0" destOrd="0" presId="urn:microsoft.com/office/officeart/2005/8/layout/orgChart1"/>
    <dgm:cxn modelId="{930E493E-3F76-4CAB-BA80-5E078BB3CBB8}" type="presParOf" srcId="{2DC9A580-6690-41F9-A0B6-27A3F2CEAEA4}" destId="{B8A8682B-450C-47B4-AA90-BE0820DE4F86}" srcOrd="1" destOrd="0" presId="urn:microsoft.com/office/officeart/2005/8/layout/orgChart1"/>
    <dgm:cxn modelId="{59F0275E-FE00-4D89-8DAF-E90333AA4D82}" type="presParOf" srcId="{B8A8682B-450C-47B4-AA90-BE0820DE4F86}" destId="{7EB57002-A0EE-4ED9-B127-0142524E591D}" srcOrd="0" destOrd="0" presId="urn:microsoft.com/office/officeart/2005/8/layout/orgChart1"/>
    <dgm:cxn modelId="{5DFED191-033F-4A19-A029-B7219EFFAC7F}" type="presParOf" srcId="{7EB57002-A0EE-4ED9-B127-0142524E591D}" destId="{4C5F9D7E-C33E-4A87-96B7-CEA154F6A124}" srcOrd="0" destOrd="0" presId="urn:microsoft.com/office/officeart/2005/8/layout/orgChart1"/>
    <dgm:cxn modelId="{09027DB4-92FF-4CBA-B104-7BD68ABB06B9}" type="presParOf" srcId="{7EB57002-A0EE-4ED9-B127-0142524E591D}" destId="{55BDF23C-AD9B-449D-B06C-2A43810DB9FA}" srcOrd="1" destOrd="0" presId="urn:microsoft.com/office/officeart/2005/8/layout/orgChart1"/>
    <dgm:cxn modelId="{B6D41DBE-1473-4051-BF35-BBCA80E6FC27}" type="presParOf" srcId="{B8A8682B-450C-47B4-AA90-BE0820DE4F86}" destId="{FC88D448-5F13-4719-82F4-6595CE9B2E30}" srcOrd="1" destOrd="0" presId="urn:microsoft.com/office/officeart/2005/8/layout/orgChart1"/>
    <dgm:cxn modelId="{E8B889A1-E188-428D-A9D7-B5BD8D9547D1}" type="presParOf" srcId="{FC88D448-5F13-4719-82F4-6595CE9B2E30}" destId="{B7CF24C7-7306-45F7-AB72-E83379EE421E}" srcOrd="0" destOrd="0" presId="urn:microsoft.com/office/officeart/2005/8/layout/orgChart1"/>
    <dgm:cxn modelId="{18578D5F-857C-4C9B-BA34-5FBDD9C741E3}" type="presParOf" srcId="{FC88D448-5F13-4719-82F4-6595CE9B2E30}" destId="{FB4A4903-CBD1-4F03-A002-FC720A879810}" srcOrd="1" destOrd="0" presId="urn:microsoft.com/office/officeart/2005/8/layout/orgChart1"/>
    <dgm:cxn modelId="{EE55BFD5-145F-434A-953C-439EC169B481}" type="presParOf" srcId="{FB4A4903-CBD1-4F03-A002-FC720A879810}" destId="{8DAA1A42-C1CC-4A74-9872-70D1F3162A19}" srcOrd="0" destOrd="0" presId="urn:microsoft.com/office/officeart/2005/8/layout/orgChart1"/>
    <dgm:cxn modelId="{63A6835F-C5B9-43B9-87DA-B1DB7D560E53}" type="presParOf" srcId="{8DAA1A42-C1CC-4A74-9872-70D1F3162A19}" destId="{1EB6903E-0915-4FB0-A331-BFE997A76413}" srcOrd="0" destOrd="0" presId="urn:microsoft.com/office/officeart/2005/8/layout/orgChart1"/>
    <dgm:cxn modelId="{5CF95A68-ECC6-4998-9CCC-EFC27EA3ECFA}" type="presParOf" srcId="{8DAA1A42-C1CC-4A74-9872-70D1F3162A19}" destId="{8DD6AED9-FAEF-4566-BDB4-88523495A391}" srcOrd="1" destOrd="0" presId="urn:microsoft.com/office/officeart/2005/8/layout/orgChart1"/>
    <dgm:cxn modelId="{7EBDEB1B-A0AC-43C5-8B8F-1300994A022C}" type="presParOf" srcId="{FB4A4903-CBD1-4F03-A002-FC720A879810}" destId="{1F762AE0-8FD2-4AF0-B7F4-68EDCFE6C861}" srcOrd="1" destOrd="0" presId="urn:microsoft.com/office/officeart/2005/8/layout/orgChart1"/>
    <dgm:cxn modelId="{0FC9DB4E-1602-41DE-9B64-73F9A06A3592}" type="presParOf" srcId="{1F762AE0-8FD2-4AF0-B7F4-68EDCFE6C861}" destId="{7A34FEEF-D97A-439A-BA0E-7721FDE67853}" srcOrd="0" destOrd="0" presId="urn:microsoft.com/office/officeart/2005/8/layout/orgChart1"/>
    <dgm:cxn modelId="{7B1EA425-BF98-411A-AE5C-DC5FF23D50E1}" type="presParOf" srcId="{1F762AE0-8FD2-4AF0-B7F4-68EDCFE6C861}" destId="{8366EBE6-F68D-42E7-84FF-D771E85C0FA7}" srcOrd="1" destOrd="0" presId="urn:microsoft.com/office/officeart/2005/8/layout/orgChart1"/>
    <dgm:cxn modelId="{590CF78D-A7C2-47EF-A93B-5A55FE8B7343}" type="presParOf" srcId="{8366EBE6-F68D-42E7-84FF-D771E85C0FA7}" destId="{0AA1CB77-1CE4-47B7-911B-1DC413717107}" srcOrd="0" destOrd="0" presId="urn:microsoft.com/office/officeart/2005/8/layout/orgChart1"/>
    <dgm:cxn modelId="{2F3069F2-1BCF-444C-A975-E7653CB4A88A}" type="presParOf" srcId="{0AA1CB77-1CE4-47B7-911B-1DC413717107}" destId="{CED8D9F9-D840-4AAE-B1D5-17E116C96E63}" srcOrd="0" destOrd="0" presId="urn:microsoft.com/office/officeart/2005/8/layout/orgChart1"/>
    <dgm:cxn modelId="{A178A55B-00A9-4037-A4B2-8B9D54248F98}" type="presParOf" srcId="{0AA1CB77-1CE4-47B7-911B-1DC413717107}" destId="{75D9ED5F-B047-4675-8296-4D5112C95EF4}" srcOrd="1" destOrd="0" presId="urn:microsoft.com/office/officeart/2005/8/layout/orgChart1"/>
    <dgm:cxn modelId="{9A0C3543-4BB7-4BDF-925D-E702732E22CD}" type="presParOf" srcId="{8366EBE6-F68D-42E7-84FF-D771E85C0FA7}" destId="{5F5687D0-63B1-416A-8BC5-5C94F1C4C7A8}" srcOrd="1" destOrd="0" presId="urn:microsoft.com/office/officeart/2005/8/layout/orgChart1"/>
    <dgm:cxn modelId="{899C1C57-0538-467F-B404-7A15AB55CC31}" type="presParOf" srcId="{5F5687D0-63B1-416A-8BC5-5C94F1C4C7A8}" destId="{86D59048-5F43-4814-A6E1-E98D3D06A94A}" srcOrd="0" destOrd="0" presId="urn:microsoft.com/office/officeart/2005/8/layout/orgChart1"/>
    <dgm:cxn modelId="{9BA02230-F5ED-49E8-8CF1-EF74EBA28475}" type="presParOf" srcId="{5F5687D0-63B1-416A-8BC5-5C94F1C4C7A8}" destId="{D15281F7-7287-47F6-BBA3-9541D3C18D1E}" srcOrd="1" destOrd="0" presId="urn:microsoft.com/office/officeart/2005/8/layout/orgChart1"/>
    <dgm:cxn modelId="{0257600F-A331-4C2E-BDDE-CDDB82B9F7EA}" type="presParOf" srcId="{D15281F7-7287-47F6-BBA3-9541D3C18D1E}" destId="{1F642423-48EC-4BC7-AA47-CE5E1EF0A5F9}" srcOrd="0" destOrd="0" presId="urn:microsoft.com/office/officeart/2005/8/layout/orgChart1"/>
    <dgm:cxn modelId="{4BCC1CB2-3128-4B36-ABB3-FE4D7E817873}" type="presParOf" srcId="{1F642423-48EC-4BC7-AA47-CE5E1EF0A5F9}" destId="{93C86C4F-CF80-442D-964D-9CA95CA6FBB7}" srcOrd="0" destOrd="0" presId="urn:microsoft.com/office/officeart/2005/8/layout/orgChart1"/>
    <dgm:cxn modelId="{F607355A-0B80-4BB3-B172-E8FB125243FC}" type="presParOf" srcId="{1F642423-48EC-4BC7-AA47-CE5E1EF0A5F9}" destId="{FEAD46A9-9378-4B79-B974-91446163778B}" srcOrd="1" destOrd="0" presId="urn:microsoft.com/office/officeart/2005/8/layout/orgChart1"/>
    <dgm:cxn modelId="{2FC962C4-8F90-4113-AE72-327A45BB4CCA}" type="presParOf" srcId="{D15281F7-7287-47F6-BBA3-9541D3C18D1E}" destId="{A5A765CA-D960-40AE-82CC-B88F693C258E}" srcOrd="1" destOrd="0" presId="urn:microsoft.com/office/officeart/2005/8/layout/orgChart1"/>
    <dgm:cxn modelId="{92811EDB-2456-4D54-A897-3871A30EE336}" type="presParOf" srcId="{D15281F7-7287-47F6-BBA3-9541D3C18D1E}" destId="{C30321CA-445F-4F3B-90DB-2ED00449066E}" srcOrd="2" destOrd="0" presId="urn:microsoft.com/office/officeart/2005/8/layout/orgChart1"/>
    <dgm:cxn modelId="{8886D282-863E-44F1-B869-D7334DF4CE2A}" type="presParOf" srcId="{8366EBE6-F68D-42E7-84FF-D771E85C0FA7}" destId="{3DD2A8CF-9D9D-4FF2-9630-A48BEFC33411}" srcOrd="2" destOrd="0" presId="urn:microsoft.com/office/officeart/2005/8/layout/orgChart1"/>
    <dgm:cxn modelId="{19109BB9-A513-43EC-944E-94AF37BB4DFE}" type="presParOf" srcId="{1F762AE0-8FD2-4AF0-B7F4-68EDCFE6C861}" destId="{6FBD758A-EB9D-4476-8F77-A290EA4B8448}" srcOrd="2" destOrd="0" presId="urn:microsoft.com/office/officeart/2005/8/layout/orgChart1"/>
    <dgm:cxn modelId="{E7F60DA4-073D-491A-9A5F-CE3B2C59BC05}" type="presParOf" srcId="{1F762AE0-8FD2-4AF0-B7F4-68EDCFE6C861}" destId="{8ADF4396-0C2B-4926-B8BB-844FE008842C}" srcOrd="3" destOrd="0" presId="urn:microsoft.com/office/officeart/2005/8/layout/orgChart1"/>
    <dgm:cxn modelId="{C88BB2F1-0996-4F66-8400-1315D36CE387}" type="presParOf" srcId="{8ADF4396-0C2B-4926-B8BB-844FE008842C}" destId="{12C4772E-8092-4A10-8038-08B0DB0BE875}" srcOrd="0" destOrd="0" presId="urn:microsoft.com/office/officeart/2005/8/layout/orgChart1"/>
    <dgm:cxn modelId="{8FD96659-93D7-4498-AADD-66A93D0A6AED}" type="presParOf" srcId="{12C4772E-8092-4A10-8038-08B0DB0BE875}" destId="{6C08C343-895A-4E54-B336-E9C7D6FB01D9}" srcOrd="0" destOrd="0" presId="urn:microsoft.com/office/officeart/2005/8/layout/orgChart1"/>
    <dgm:cxn modelId="{5EC43B61-758C-417A-B7A4-F33F38EF5266}" type="presParOf" srcId="{12C4772E-8092-4A10-8038-08B0DB0BE875}" destId="{93F8B09B-4528-4F37-A7D5-3A3701EF3D48}" srcOrd="1" destOrd="0" presId="urn:microsoft.com/office/officeart/2005/8/layout/orgChart1"/>
    <dgm:cxn modelId="{73AA97CA-E853-436B-8AC6-86FBF7136E0E}" type="presParOf" srcId="{8ADF4396-0C2B-4926-B8BB-844FE008842C}" destId="{92565BA0-1DE0-480D-B53C-BC337AF41E95}" srcOrd="1" destOrd="0" presId="urn:microsoft.com/office/officeart/2005/8/layout/orgChart1"/>
    <dgm:cxn modelId="{E06618F3-8DA1-4171-860E-F01DCAFF86F3}" type="presParOf" srcId="{8ADF4396-0C2B-4926-B8BB-844FE008842C}" destId="{B1F32462-1B77-4B65-B2E6-632044CA5A29}" srcOrd="2" destOrd="0" presId="urn:microsoft.com/office/officeart/2005/8/layout/orgChart1"/>
    <dgm:cxn modelId="{5C3618E0-31C8-437E-8972-596CA30FE070}" type="presParOf" srcId="{1F762AE0-8FD2-4AF0-B7F4-68EDCFE6C861}" destId="{385B08A8-155B-4981-865B-3DC2090A96BD}" srcOrd="4" destOrd="0" presId="urn:microsoft.com/office/officeart/2005/8/layout/orgChart1"/>
    <dgm:cxn modelId="{AD034051-5212-4291-B8EA-BD7BFCFB6F57}" type="presParOf" srcId="{1F762AE0-8FD2-4AF0-B7F4-68EDCFE6C861}" destId="{6486D2C5-3A48-480C-9BF9-CFFFFFCA626A}" srcOrd="5" destOrd="0" presId="urn:microsoft.com/office/officeart/2005/8/layout/orgChart1"/>
    <dgm:cxn modelId="{8B4BE0DD-4E0F-4537-BE2A-30A311AF2BD6}" type="presParOf" srcId="{6486D2C5-3A48-480C-9BF9-CFFFFFCA626A}" destId="{1A67188D-A6CE-44BF-880F-14A54A18F6B3}" srcOrd="0" destOrd="0" presId="urn:microsoft.com/office/officeart/2005/8/layout/orgChart1"/>
    <dgm:cxn modelId="{4FB7D8BF-E22A-4915-BC91-70A3CBB9F64B}" type="presParOf" srcId="{1A67188D-A6CE-44BF-880F-14A54A18F6B3}" destId="{124E4669-1828-4FBE-ACE3-9D1D40E9B3F0}" srcOrd="0" destOrd="0" presId="urn:microsoft.com/office/officeart/2005/8/layout/orgChart1"/>
    <dgm:cxn modelId="{EC494295-28AA-4374-AF23-F744165DC594}" type="presParOf" srcId="{1A67188D-A6CE-44BF-880F-14A54A18F6B3}" destId="{9F991B7E-37CE-4B4B-9867-274BC45EB8B4}" srcOrd="1" destOrd="0" presId="urn:microsoft.com/office/officeart/2005/8/layout/orgChart1"/>
    <dgm:cxn modelId="{3A1BA0DC-ACAA-4FD3-BC98-74FD3B4659B6}" type="presParOf" srcId="{6486D2C5-3A48-480C-9BF9-CFFFFFCA626A}" destId="{61DBFBDF-8CF0-46F5-BD11-71DD6E4918CC}" srcOrd="1" destOrd="0" presId="urn:microsoft.com/office/officeart/2005/8/layout/orgChart1"/>
    <dgm:cxn modelId="{7E729AD6-BBCE-4647-98BB-62D6E264319C}" type="presParOf" srcId="{6486D2C5-3A48-480C-9BF9-CFFFFFCA626A}" destId="{8AF3DC8E-123C-4457-9FDB-36D3CC054471}" srcOrd="2" destOrd="0" presId="urn:microsoft.com/office/officeart/2005/8/layout/orgChart1"/>
    <dgm:cxn modelId="{A0516DE1-4274-40E8-9F65-64622AA08098}" type="presParOf" srcId="{FB4A4903-CBD1-4F03-A002-FC720A879810}" destId="{C94F84C9-A6C4-4ED8-BA71-F81325C81F07}" srcOrd="2" destOrd="0" presId="urn:microsoft.com/office/officeart/2005/8/layout/orgChart1"/>
    <dgm:cxn modelId="{6DD4A2C7-4E8C-4E18-B93F-1F592E09E303}" type="presParOf" srcId="{B8A8682B-450C-47B4-AA90-BE0820DE4F86}" destId="{83D7E68D-7452-45A8-94BD-DA4569462781}" srcOrd="2" destOrd="0" presId="urn:microsoft.com/office/officeart/2005/8/layout/orgChart1"/>
    <dgm:cxn modelId="{869CB3D6-EBCE-49F7-8A3A-8A70D963E517}" type="presParOf" srcId="{755084AE-E042-40AA-9BAA-783D5836DE0B}" destId="{E0954667-C380-4D9A-B5B8-B7B4B8E85523}" srcOrd="2" destOrd="0" presId="urn:microsoft.com/office/officeart/2005/8/layout/orgChart1"/>
    <dgm:cxn modelId="{9BB8B620-46C6-4579-8146-05E1F09A86D7}" type="presParOf" srcId="{5E8C9F4E-7689-49CC-8589-BEEF0DF8AEA3}" destId="{28A80780-22CA-4A85-A03C-B3C5FA38A2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B08A8-155B-4981-865B-3DC2090A96BD}">
      <dsp:nvSpPr>
        <dsp:cNvPr id="0" name=""/>
        <dsp:cNvSpPr/>
      </dsp:nvSpPr>
      <dsp:spPr>
        <a:xfrm>
          <a:off x="4457700" y="3773432"/>
          <a:ext cx="3097745" cy="278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126"/>
              </a:lnTo>
              <a:lnTo>
                <a:pt x="3097745" y="139126"/>
              </a:lnTo>
              <a:lnTo>
                <a:pt x="3097745" y="27825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D758A-EB9D-4476-8F77-A290EA4B8448}">
      <dsp:nvSpPr>
        <dsp:cNvPr id="0" name=""/>
        <dsp:cNvSpPr/>
      </dsp:nvSpPr>
      <dsp:spPr>
        <a:xfrm>
          <a:off x="4411980" y="3773432"/>
          <a:ext cx="91440" cy="278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126"/>
              </a:lnTo>
              <a:lnTo>
                <a:pt x="131494" y="139126"/>
              </a:lnTo>
              <a:lnTo>
                <a:pt x="131494" y="27825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59048-5F43-4814-A6E1-E98D3D06A94A}">
      <dsp:nvSpPr>
        <dsp:cNvPr id="0" name=""/>
        <dsp:cNvSpPr/>
      </dsp:nvSpPr>
      <dsp:spPr>
        <a:xfrm>
          <a:off x="290514" y="4714190"/>
          <a:ext cx="433205" cy="609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505"/>
              </a:lnTo>
              <a:lnTo>
                <a:pt x="433205" y="609505"/>
              </a:lnTo>
            </a:path>
          </a:pathLst>
        </a:cu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4FEEF-D97A-439A-BA0E-7721FDE67853}">
      <dsp:nvSpPr>
        <dsp:cNvPr id="0" name=""/>
        <dsp:cNvSpPr/>
      </dsp:nvSpPr>
      <dsp:spPr>
        <a:xfrm>
          <a:off x="1445728" y="3773432"/>
          <a:ext cx="3011971" cy="278252"/>
        </a:xfrm>
        <a:custGeom>
          <a:avLst/>
          <a:gdLst/>
          <a:ahLst/>
          <a:cxnLst/>
          <a:rect l="0" t="0" r="0" b="0"/>
          <a:pathLst>
            <a:path>
              <a:moveTo>
                <a:pt x="3011971" y="0"/>
              </a:moveTo>
              <a:lnTo>
                <a:pt x="3011971" y="139126"/>
              </a:lnTo>
              <a:lnTo>
                <a:pt x="0" y="139126"/>
              </a:lnTo>
              <a:lnTo>
                <a:pt x="0" y="27825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F24C7-7306-45F7-AB72-E83379EE421E}">
      <dsp:nvSpPr>
        <dsp:cNvPr id="0" name=""/>
        <dsp:cNvSpPr/>
      </dsp:nvSpPr>
      <dsp:spPr>
        <a:xfrm>
          <a:off x="4411980" y="2832673"/>
          <a:ext cx="91440" cy="278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25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B145D-4F33-4FF7-8115-AF9FBC0B3136}">
      <dsp:nvSpPr>
        <dsp:cNvPr id="0" name=""/>
        <dsp:cNvSpPr/>
      </dsp:nvSpPr>
      <dsp:spPr>
        <a:xfrm>
          <a:off x="4411980" y="1891915"/>
          <a:ext cx="91440" cy="278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25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63D1D-8A3D-4DF5-95E5-3DE67FD97163}">
      <dsp:nvSpPr>
        <dsp:cNvPr id="0" name=""/>
        <dsp:cNvSpPr/>
      </dsp:nvSpPr>
      <dsp:spPr>
        <a:xfrm>
          <a:off x="4411980" y="951156"/>
          <a:ext cx="91440" cy="278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2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8BD8E-0448-412F-8B10-877CAB3861DD}">
      <dsp:nvSpPr>
        <dsp:cNvPr id="0" name=""/>
        <dsp:cNvSpPr/>
      </dsp:nvSpPr>
      <dsp:spPr>
        <a:xfrm>
          <a:off x="2022393" y="288650"/>
          <a:ext cx="4870612" cy="662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Cities/County General Plans</a:t>
          </a:r>
        </a:p>
      </dsp:txBody>
      <dsp:txXfrm>
        <a:off x="2022393" y="288650"/>
        <a:ext cx="4870612" cy="662506"/>
      </dsp:txXfrm>
    </dsp:sp>
    <dsp:sp modelId="{35084963-D2D1-442C-B840-E7AF3FE8EC94}">
      <dsp:nvSpPr>
        <dsp:cNvPr id="0" name=""/>
        <dsp:cNvSpPr/>
      </dsp:nvSpPr>
      <dsp:spPr>
        <a:xfrm>
          <a:off x="1945086" y="1229409"/>
          <a:ext cx="5025227" cy="662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SANDAG’s Regional Growth Forecast</a:t>
          </a:r>
        </a:p>
      </dsp:txBody>
      <dsp:txXfrm>
        <a:off x="1945086" y="1229409"/>
        <a:ext cx="5025227" cy="662506"/>
      </dsp:txXfrm>
    </dsp:sp>
    <dsp:sp modelId="{4C5F9D7E-C33E-4A87-96B7-CEA154F6A124}">
      <dsp:nvSpPr>
        <dsp:cNvPr id="0" name=""/>
        <dsp:cNvSpPr/>
      </dsp:nvSpPr>
      <dsp:spPr>
        <a:xfrm>
          <a:off x="2022393" y="2170167"/>
          <a:ext cx="4870612" cy="662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Projected Water Demands</a:t>
          </a:r>
        </a:p>
      </dsp:txBody>
      <dsp:txXfrm>
        <a:off x="2022393" y="2170167"/>
        <a:ext cx="4870612" cy="662506"/>
      </dsp:txXfrm>
    </dsp:sp>
    <dsp:sp modelId="{1EB6903E-0915-4FB0-A331-BFE997A76413}">
      <dsp:nvSpPr>
        <dsp:cNvPr id="0" name=""/>
        <dsp:cNvSpPr/>
      </dsp:nvSpPr>
      <dsp:spPr>
        <a:xfrm>
          <a:off x="2022393" y="3110926"/>
          <a:ext cx="4870612" cy="662506"/>
        </a:xfrm>
        <a:prstGeom prst="rect">
          <a:avLst/>
        </a:prstGeom>
        <a:solidFill>
          <a:schemeClr val="accent3">
            <a:lumMod val="7500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Urban Water Management Plan</a:t>
          </a:r>
        </a:p>
      </dsp:txBody>
      <dsp:txXfrm>
        <a:off x="2022393" y="3110926"/>
        <a:ext cx="4870612" cy="662506"/>
      </dsp:txXfrm>
    </dsp:sp>
    <dsp:sp modelId="{CED8D9F9-D840-4AAE-B1D5-17E116C96E63}">
      <dsp:nvSpPr>
        <dsp:cNvPr id="0" name=""/>
        <dsp:cNvSpPr/>
      </dsp:nvSpPr>
      <dsp:spPr>
        <a:xfrm>
          <a:off x="1710" y="4051684"/>
          <a:ext cx="2888036" cy="662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SANDAG Regional Plan</a:t>
          </a:r>
        </a:p>
      </dsp:txBody>
      <dsp:txXfrm>
        <a:off x="1710" y="4051684"/>
        <a:ext cx="2888036" cy="662506"/>
      </dsp:txXfrm>
    </dsp:sp>
    <dsp:sp modelId="{93C86C4F-CF80-442D-964D-9CA95CA6FBB7}">
      <dsp:nvSpPr>
        <dsp:cNvPr id="0" name=""/>
        <dsp:cNvSpPr/>
      </dsp:nvSpPr>
      <dsp:spPr>
        <a:xfrm>
          <a:off x="723719" y="4992443"/>
          <a:ext cx="1325012" cy="66250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723719" y="4992443"/>
        <a:ext cx="1325012" cy="662506"/>
      </dsp:txXfrm>
    </dsp:sp>
    <dsp:sp modelId="{6C08C343-895A-4E54-B336-E9C7D6FB01D9}">
      <dsp:nvSpPr>
        <dsp:cNvPr id="0" name=""/>
        <dsp:cNvSpPr/>
      </dsp:nvSpPr>
      <dsp:spPr>
        <a:xfrm>
          <a:off x="3167999" y="4051684"/>
          <a:ext cx="2750950" cy="662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Water Assessment (SB 610) Written Verification (SB 221)</a:t>
          </a:r>
        </a:p>
      </dsp:txBody>
      <dsp:txXfrm>
        <a:off x="3167999" y="4051684"/>
        <a:ext cx="2750950" cy="662506"/>
      </dsp:txXfrm>
    </dsp:sp>
    <dsp:sp modelId="{124E4669-1828-4FBE-ACE3-9D1D40E9B3F0}">
      <dsp:nvSpPr>
        <dsp:cNvPr id="0" name=""/>
        <dsp:cNvSpPr/>
      </dsp:nvSpPr>
      <dsp:spPr>
        <a:xfrm>
          <a:off x="6197202" y="4051684"/>
          <a:ext cx="2716486" cy="662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Cities/County Plans &amp; Policies</a:t>
          </a:r>
        </a:p>
      </dsp:txBody>
      <dsp:txXfrm>
        <a:off x="6197202" y="4051684"/>
        <a:ext cx="2716486" cy="662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0.50039</cdr:x>
      <cdr:y>0.33311</cdr:y>
    </cdr:from>
    <cdr:to>
      <cdr:x>0.74861</cdr:x>
      <cdr:y>0.46316</cdr:y>
    </cdr:to>
    <cdr:sp macro="" textlink="">
      <cdr:nvSpPr>
        <cdr:cNvPr id="4" name="Oval 3"/>
        <cdr:cNvSpPr/>
      </cdr:nvSpPr>
      <cdr:spPr>
        <a:xfrm xmlns:a="http://schemas.openxmlformats.org/drawingml/2006/main" rot="20282459">
          <a:off x="2096474" y="1558703"/>
          <a:ext cx="1039977" cy="608553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n>
              <a:solidFill>
                <a:srgbClr val="FF0000"/>
              </a:solidFill>
            </a:ln>
            <a:noFill/>
          </a:endParaRPr>
        </a:p>
      </cdr:txBody>
    </cdr:sp>
  </cdr:relSizeAnchor>
  <cdr:relSizeAnchor xmlns:cdr="http://schemas.openxmlformats.org/drawingml/2006/chartDrawing">
    <cdr:from>
      <cdr:x>0.64316</cdr:x>
      <cdr:y>0.44583</cdr:y>
    </cdr:from>
    <cdr:to>
      <cdr:x>0.77472</cdr:x>
      <cdr:y>0.71742</cdr:y>
    </cdr:to>
    <cdr:sp macro="" textlink="">
      <cdr:nvSpPr>
        <cdr:cNvPr id="3" name="Arrow: Down 2"/>
        <cdr:cNvSpPr/>
      </cdr:nvSpPr>
      <cdr:spPr>
        <a:xfrm xmlns:a="http://schemas.openxmlformats.org/drawingml/2006/main" rot="9209698">
          <a:off x="2369271" y="1606118"/>
          <a:ext cx="484632" cy="978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0.22581</cdr:x>
      <cdr:y>0</cdr:y>
    </cdr:from>
    <cdr:to>
      <cdr:x>0.85484</cdr:x>
      <cdr:y>0.16418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-762000"/>
          <a:ext cx="2971800" cy="900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/>
            <a:t>Total Estimated Jobs (Millions)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E8F87-5E0E-4756-82B0-7C36BEE57E05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46F49-F19A-45ED-88A3-2B502A036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9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6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BAR CHART COMPARING 1990</a:t>
            </a:r>
            <a:r>
              <a:rPr lang="en-US" baseline="0" dirty="0"/>
              <a:t> AND 2015 KEY METRICS, WE SAY THERE WERE 1.3 MILLION FULL-TIME JOBS IN SAN DIEGO COUNTY IN 2015.  THIS SAYS THERE WERE 1.45 IN 2012. SOMETHING SEEMS AMISS WITH THESE INCONSISTENCIES. (added by DC – 2/10/16)</a:t>
            </a:r>
            <a:endParaRPr lang="en-US" dirty="0"/>
          </a:p>
          <a:p>
            <a:endParaRPr lang="en-US" dirty="0"/>
          </a:p>
          <a:p>
            <a:r>
              <a:rPr lang="en-US" dirty="0"/>
              <a:t>SANDAG’s</a:t>
            </a:r>
            <a:r>
              <a:rPr lang="en-US" baseline="0" dirty="0"/>
              <a:t> Series 13 Regional Growth Forecast projects a steady increase in civilian jobs through the year 2050 – on average roughly 12,000 new jobs per year between 2012 and 2050.</a:t>
            </a:r>
          </a:p>
          <a:p>
            <a:endParaRPr lang="en-US" baseline="0" dirty="0"/>
          </a:p>
          <a:p>
            <a:r>
              <a:rPr lang="en-US" baseline="0" dirty="0"/>
              <a:t>This represents a 32% increase in the number of jobs from 1.45 million in 2012 to 1.91 million by 2050.</a:t>
            </a:r>
          </a:p>
          <a:p>
            <a:endParaRPr lang="en-US" baseline="0" dirty="0"/>
          </a:p>
          <a:p>
            <a:r>
              <a:rPr lang="en-US" baseline="0" dirty="0"/>
              <a:t>These additional 460,000 new jobs that enhance our local economy are a contributing factor to the region’s projected increase in water consumption.  </a:t>
            </a:r>
          </a:p>
          <a:p>
            <a:endParaRPr lang="en-US" baseline="0" dirty="0"/>
          </a:p>
          <a:p>
            <a:r>
              <a:rPr lang="en-US" baseline="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00B8-07CC-4314-B2A9-AA96D05BEE8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1EB5E-2914-46BE-BB41-3A401F70316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2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B686-C5C8-423B-8BA6-E44CE5F4BEE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4922-5EC5-4C62-A2F7-5E9613862F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56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B686-C5C8-423B-8BA6-E44CE5F4BEE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4922-5EC5-4C62-A2F7-5E961386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8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B686-C5C8-423B-8BA6-E44CE5F4BEE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4922-5EC5-4C62-A2F7-5E961386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6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27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B686-C5C8-423B-8BA6-E44CE5F4BEE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4922-5EC5-4C62-A2F7-5E961386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0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B686-C5C8-423B-8BA6-E44CE5F4BEE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4922-5EC5-4C62-A2F7-5E9613862F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B686-C5C8-423B-8BA6-E44CE5F4BEE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4922-5EC5-4C62-A2F7-5E961386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8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B686-C5C8-423B-8BA6-E44CE5F4BEE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4922-5EC5-4C62-A2F7-5E961386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7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B686-C5C8-423B-8BA6-E44CE5F4BEE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4922-5EC5-4C62-A2F7-5E961386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6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B686-C5C8-423B-8BA6-E44CE5F4BEE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4922-5EC5-4C62-A2F7-5E961386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3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F3DB686-C5C8-423B-8BA6-E44CE5F4BEE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024922-5EC5-4C62-A2F7-5E961386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B686-C5C8-423B-8BA6-E44CE5F4BEE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4922-5EC5-4C62-A2F7-5E961386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3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3DB686-C5C8-423B-8BA6-E44CE5F4BEE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4024922-5EC5-4C62-A2F7-5E9613862FE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3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873" y="-273377"/>
            <a:ext cx="8971175" cy="472602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/>
              </a:rPr>
              <a:t>Changing Nature and</a:t>
            </a:r>
            <a:br>
              <a:rPr lang="en-US" sz="6000" dirty="0"/>
            </a:br>
            <a:r>
              <a:rPr lang="en-US" sz="6000" dirty="0"/>
              <a:t>I</a:t>
            </a:r>
            <a:r>
              <a:rPr lang="en-US" sz="6000" dirty="0">
                <a:latin typeface="Arial"/>
              </a:rPr>
              <a:t>mportance of Long Range</a:t>
            </a:r>
            <a:br>
              <a:rPr lang="en-US" sz="6000" dirty="0"/>
            </a:br>
            <a:r>
              <a:rPr lang="en-US" sz="6000" dirty="0">
                <a:latin typeface="Arial"/>
              </a:rPr>
              <a:t>Demand Forecasting</a:t>
            </a:r>
            <a:br>
              <a:rPr lang="en-US" dirty="0">
                <a:latin typeface="Arial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0" y="4260915"/>
            <a:ext cx="10457211" cy="159313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US" sz="3600" dirty="0"/>
              <a:t>ACWA Fall Conference 2016 </a:t>
            </a:r>
          </a:p>
          <a:p>
            <a:pPr algn="r"/>
            <a:r>
              <a:rPr lang="en-US" sz="3600" dirty="0"/>
              <a:t>November 30, 2016</a:t>
            </a:r>
          </a:p>
          <a:p>
            <a:pPr algn="r"/>
            <a:r>
              <a:rPr lang="en-US" sz="3600" dirty="0"/>
              <a:t>Finance Program - Forecasting Water Demand</a:t>
            </a:r>
          </a:p>
          <a:p>
            <a:pPr algn="r"/>
            <a:r>
              <a:rPr lang="en-US" sz="3600" dirty="0"/>
              <a:t>Ken Weinberg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3142" y="6488668"/>
            <a:ext cx="512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/>
              </a:rPr>
              <a:t>Ken Weinberg Water Resources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1992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13114" y="152400"/>
            <a:ext cx="9154886" cy="9906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marL="463550" algn="ctr">
              <a:defRPr/>
            </a:pPr>
            <a:r>
              <a:rPr lang="en-US" sz="3800" dirty="0"/>
              <a:t>Water Authority Service Area                 Population Growth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513114" y="1434638"/>
            <a:ext cx="4577444" cy="472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31775" indent="-231775">
              <a:buSzPct val="125000"/>
              <a:buFont typeface="Arial" pitchFamily="34" charset="0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Based on SANDAG Forecast</a:t>
            </a:r>
          </a:p>
          <a:p>
            <a:pPr marL="519113" lvl="1" indent="-287338">
              <a:buClrTx/>
              <a:buSzPct val="5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Series 13 projections</a:t>
            </a:r>
          </a:p>
          <a:p>
            <a:pPr marL="519113" lvl="1" indent="-287338">
              <a:buClrTx/>
              <a:buSzPct val="5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Includes 2010 Census counts</a:t>
            </a:r>
          </a:p>
          <a:p>
            <a:pPr marL="109537" indent="0">
              <a:buSzPct val="12500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231775" indent="-231775">
              <a:buSzPct val="125000"/>
              <a:buFont typeface="Arial" pitchFamily="34" charset="0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Additional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2/3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million people between 2015 and 2040</a:t>
            </a:r>
            <a:b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</a:p>
          <a:p>
            <a:pPr marL="231775" indent="-231775">
              <a:buSzPct val="125000"/>
              <a:buFont typeface="Arial" pitchFamily="34" charset="0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service area population roughly 3.8 million by 2040</a:t>
            </a:r>
          </a:p>
          <a:p>
            <a:pPr marL="571500" indent="-571500">
              <a:buSzPct val="125000"/>
              <a:buFont typeface="Arial" pitchFamily="34" charset="0"/>
              <a:buChar char="•"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indent="-231775">
              <a:buSzPct val="125000"/>
              <a:buFont typeface="Arial" pitchFamily="34" charset="0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In-region births over deaths account for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2/3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population growth</a:t>
            </a:r>
          </a:p>
          <a:p>
            <a:pPr lvl="1"/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16165684"/>
              </p:ext>
            </p:extLst>
          </p:nvPr>
        </p:nvGraphicFramePr>
        <p:xfrm>
          <a:off x="6096000" y="1397000"/>
          <a:ext cx="46101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98180" y="362712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Historic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227060" y="3302000"/>
            <a:ext cx="304800" cy="30480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67700" y="2078809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Projected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890000" y="2372360"/>
            <a:ext cx="264160" cy="25908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0557" y="156644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Million</a:t>
            </a:r>
          </a:p>
        </p:txBody>
      </p:sp>
    </p:spTree>
    <p:extLst>
      <p:ext uri="{BB962C8B-B14F-4D97-AF65-F5344CB8AC3E}">
        <p14:creationId xmlns:p14="http://schemas.microsoft.com/office/powerpoint/2010/main" val="266740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293" y="537328"/>
            <a:ext cx="9412665" cy="1353843"/>
          </a:xfrm>
        </p:spPr>
        <p:txBody>
          <a:bodyPr>
            <a:noAutofit/>
          </a:bodyPr>
          <a:lstStyle/>
          <a:p>
            <a:pPr marR="101600" indent="0" algn="ctr">
              <a:lnSpc>
                <a:spcPct val="110000"/>
              </a:lnSpc>
            </a:pPr>
            <a:r>
              <a:rPr lang="en-US" sz="3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SBX7-7 : The Math Gets Easier or </a:t>
            </a:r>
            <a:br>
              <a:rPr lang="en-US" sz="3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Mandated Water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765" y="1891171"/>
            <a:ext cx="9280689" cy="4618037"/>
          </a:xfrm>
        </p:spPr>
        <p:txBody>
          <a:bodyPr>
            <a:normAutofit/>
          </a:bodyPr>
          <a:lstStyle/>
          <a:p>
            <a:endParaRPr lang="en-US" sz="3400" b="1" dirty="0"/>
          </a:p>
          <a:p>
            <a:pPr lvl="1"/>
            <a:endParaRPr lang="en-US" sz="3000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7839" y="2347274"/>
            <a:ext cx="10341204" cy="41619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39700" indent="-139700" algn="ctr">
              <a:lnSpc>
                <a:spcPct val="90000"/>
              </a:lnSpc>
              <a:spcAft>
                <a:spcPts val="1960"/>
              </a:spcAft>
            </a:pPr>
            <a:r>
              <a:rPr lang="en-US" sz="2400" b="1" dirty="0">
                <a:latin typeface="Arial"/>
              </a:rPr>
              <a:t>Demand = ((GPCD Target X Estimated Future</a:t>
            </a:r>
            <a:br>
              <a:rPr sz="2400" dirty="0"/>
            </a:br>
            <a:r>
              <a:rPr lang="en-US" sz="2400" b="1" dirty="0">
                <a:latin typeface="Arial"/>
              </a:rPr>
              <a:t>Population) * 365 days)</a:t>
            </a:r>
          </a:p>
          <a:p>
            <a:pPr marL="139700" indent="-139700">
              <a:lnSpc>
                <a:spcPct val="90000"/>
              </a:lnSpc>
              <a:spcAft>
                <a:spcPts val="1960"/>
              </a:spcAft>
            </a:pPr>
            <a:endParaRPr lang="en-US" sz="2400" b="1" dirty="0">
              <a:latin typeface="Arial"/>
            </a:endParaRPr>
          </a:p>
          <a:p>
            <a:pPr indent="0" algn="ctr">
              <a:lnSpc>
                <a:spcPct val="90000"/>
              </a:lnSpc>
            </a:pPr>
            <a:r>
              <a:rPr lang="en-US" sz="2400" b="1" dirty="0">
                <a:latin typeface="Arial"/>
              </a:rPr>
              <a:t>Conservation = Econometric or Land Use Forecast</a:t>
            </a:r>
            <a:br>
              <a:rPr sz="2400" dirty="0"/>
            </a:br>
            <a:r>
              <a:rPr lang="en-US" sz="4000" dirty="0"/>
              <a:t>-</a:t>
            </a:r>
          </a:p>
          <a:p>
            <a:pPr indent="0" algn="ctr">
              <a:lnSpc>
                <a:spcPct val="90000"/>
              </a:lnSpc>
            </a:pPr>
            <a:r>
              <a:rPr lang="en-US" sz="2400" b="1" u="sng" dirty="0">
                <a:latin typeface="Arial"/>
              </a:rPr>
              <a:t>((gpcd target X Future Population) X 365 days)</a:t>
            </a:r>
          </a:p>
        </p:txBody>
      </p:sp>
    </p:spTree>
    <p:extLst>
      <p:ext uri="{BB962C8B-B14F-4D97-AF65-F5344CB8AC3E}">
        <p14:creationId xmlns:p14="http://schemas.microsoft.com/office/powerpoint/2010/main" val="40353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 rot="339767">
            <a:off x="3625227" y="1829219"/>
            <a:ext cx="6027611" cy="2553936"/>
            <a:chOff x="2057800" y="2912490"/>
            <a:chExt cx="6027610" cy="1571946"/>
          </a:xfrm>
        </p:grpSpPr>
        <p:sp>
          <p:nvSpPr>
            <p:cNvPr id="2" name="Freeform 8"/>
            <p:cNvSpPr>
              <a:spLocks/>
            </p:cNvSpPr>
            <p:nvPr/>
          </p:nvSpPr>
          <p:spPr bwMode="auto">
            <a:xfrm>
              <a:off x="2057800" y="2912490"/>
              <a:ext cx="6027610" cy="1571946"/>
            </a:xfrm>
            <a:custGeom>
              <a:avLst/>
              <a:gdLst>
                <a:gd name="connsiteX0" fmla="*/ 0 w 10011"/>
                <a:gd name="connsiteY0" fmla="*/ 11613 h 12719"/>
                <a:gd name="connsiteX1" fmla="*/ 0 w 10011"/>
                <a:gd name="connsiteY1" fmla="*/ 12719 h 12719"/>
                <a:gd name="connsiteX2" fmla="*/ 578 w 10011"/>
                <a:gd name="connsiteY2" fmla="*/ 12258 h 12719"/>
                <a:gd name="connsiteX3" fmla="*/ 1413 w 10011"/>
                <a:gd name="connsiteY3" fmla="*/ 11659 h 12719"/>
                <a:gd name="connsiteX4" fmla="*/ 3326 w 10011"/>
                <a:gd name="connsiteY4" fmla="*/ 10323 h 12719"/>
                <a:gd name="connsiteX5" fmla="*/ 6618 w 10011"/>
                <a:gd name="connsiteY5" fmla="*/ 8433 h 12719"/>
                <a:gd name="connsiteX6" fmla="*/ 10000 w 10011"/>
                <a:gd name="connsiteY6" fmla="*/ 6636 h 12719"/>
                <a:gd name="connsiteX7" fmla="*/ 10011 w 10011"/>
                <a:gd name="connsiteY7" fmla="*/ 0 h 12719"/>
                <a:gd name="connsiteX8" fmla="*/ 6607 w 10011"/>
                <a:gd name="connsiteY8" fmla="*/ 5484 h 12719"/>
                <a:gd name="connsiteX9" fmla="*/ 3304 w 10011"/>
                <a:gd name="connsiteY9" fmla="*/ 8664 h 12719"/>
                <a:gd name="connsiteX10" fmla="*/ 0 w 10011"/>
                <a:gd name="connsiteY10" fmla="*/ 11613 h 12719"/>
                <a:gd name="connsiteX0" fmla="*/ 0 w 10011"/>
                <a:gd name="connsiteY0" fmla="*/ 11613 h 12719"/>
                <a:gd name="connsiteX1" fmla="*/ 0 w 10011"/>
                <a:gd name="connsiteY1" fmla="*/ 12719 h 12719"/>
                <a:gd name="connsiteX2" fmla="*/ 578 w 10011"/>
                <a:gd name="connsiteY2" fmla="*/ 12258 h 12719"/>
                <a:gd name="connsiteX3" fmla="*/ 1413 w 10011"/>
                <a:gd name="connsiteY3" fmla="*/ 11659 h 12719"/>
                <a:gd name="connsiteX4" fmla="*/ 3326 w 10011"/>
                <a:gd name="connsiteY4" fmla="*/ 10323 h 12719"/>
                <a:gd name="connsiteX5" fmla="*/ 6618 w 10011"/>
                <a:gd name="connsiteY5" fmla="*/ 8433 h 12719"/>
                <a:gd name="connsiteX6" fmla="*/ 10000 w 10011"/>
                <a:gd name="connsiteY6" fmla="*/ 6636 h 12719"/>
                <a:gd name="connsiteX7" fmla="*/ 10011 w 10011"/>
                <a:gd name="connsiteY7" fmla="*/ 0 h 12719"/>
                <a:gd name="connsiteX8" fmla="*/ 6541 w 10011"/>
                <a:gd name="connsiteY8" fmla="*/ 3318 h 12719"/>
                <a:gd name="connsiteX9" fmla="*/ 3304 w 10011"/>
                <a:gd name="connsiteY9" fmla="*/ 8664 h 12719"/>
                <a:gd name="connsiteX10" fmla="*/ 0 w 10011"/>
                <a:gd name="connsiteY10" fmla="*/ 11613 h 12719"/>
                <a:gd name="connsiteX0" fmla="*/ 0 w 10011"/>
                <a:gd name="connsiteY0" fmla="*/ 11613 h 12719"/>
                <a:gd name="connsiteX1" fmla="*/ 0 w 10011"/>
                <a:gd name="connsiteY1" fmla="*/ 12719 h 12719"/>
                <a:gd name="connsiteX2" fmla="*/ 578 w 10011"/>
                <a:gd name="connsiteY2" fmla="*/ 12258 h 12719"/>
                <a:gd name="connsiteX3" fmla="*/ 1413 w 10011"/>
                <a:gd name="connsiteY3" fmla="*/ 11659 h 12719"/>
                <a:gd name="connsiteX4" fmla="*/ 3326 w 10011"/>
                <a:gd name="connsiteY4" fmla="*/ 10323 h 12719"/>
                <a:gd name="connsiteX5" fmla="*/ 6618 w 10011"/>
                <a:gd name="connsiteY5" fmla="*/ 8433 h 12719"/>
                <a:gd name="connsiteX6" fmla="*/ 10000 w 10011"/>
                <a:gd name="connsiteY6" fmla="*/ 6636 h 12719"/>
                <a:gd name="connsiteX7" fmla="*/ 10011 w 10011"/>
                <a:gd name="connsiteY7" fmla="*/ 0 h 12719"/>
                <a:gd name="connsiteX8" fmla="*/ 6541 w 10011"/>
                <a:gd name="connsiteY8" fmla="*/ 3318 h 12719"/>
                <a:gd name="connsiteX9" fmla="*/ 3204 w 10011"/>
                <a:gd name="connsiteY9" fmla="*/ 6636 h 12719"/>
                <a:gd name="connsiteX10" fmla="*/ 0 w 10011"/>
                <a:gd name="connsiteY10" fmla="*/ 11613 h 12719"/>
                <a:gd name="connsiteX0" fmla="*/ 0 w 10011"/>
                <a:gd name="connsiteY0" fmla="*/ 9954 h 12719"/>
                <a:gd name="connsiteX1" fmla="*/ 0 w 10011"/>
                <a:gd name="connsiteY1" fmla="*/ 12719 h 12719"/>
                <a:gd name="connsiteX2" fmla="*/ 578 w 10011"/>
                <a:gd name="connsiteY2" fmla="*/ 12258 h 12719"/>
                <a:gd name="connsiteX3" fmla="*/ 1413 w 10011"/>
                <a:gd name="connsiteY3" fmla="*/ 11659 h 12719"/>
                <a:gd name="connsiteX4" fmla="*/ 3326 w 10011"/>
                <a:gd name="connsiteY4" fmla="*/ 10323 h 12719"/>
                <a:gd name="connsiteX5" fmla="*/ 6618 w 10011"/>
                <a:gd name="connsiteY5" fmla="*/ 8433 h 12719"/>
                <a:gd name="connsiteX6" fmla="*/ 10000 w 10011"/>
                <a:gd name="connsiteY6" fmla="*/ 6636 h 12719"/>
                <a:gd name="connsiteX7" fmla="*/ 10011 w 10011"/>
                <a:gd name="connsiteY7" fmla="*/ 0 h 12719"/>
                <a:gd name="connsiteX8" fmla="*/ 6541 w 10011"/>
                <a:gd name="connsiteY8" fmla="*/ 3318 h 12719"/>
                <a:gd name="connsiteX9" fmla="*/ 3204 w 10011"/>
                <a:gd name="connsiteY9" fmla="*/ 6636 h 12719"/>
                <a:gd name="connsiteX10" fmla="*/ 0 w 10011"/>
                <a:gd name="connsiteY10" fmla="*/ 9954 h 12719"/>
                <a:gd name="connsiteX0" fmla="*/ 0 w 10046"/>
                <a:gd name="connsiteY0" fmla="*/ 9533 h 12298"/>
                <a:gd name="connsiteX1" fmla="*/ 0 w 10046"/>
                <a:gd name="connsiteY1" fmla="*/ 12298 h 12298"/>
                <a:gd name="connsiteX2" fmla="*/ 578 w 10046"/>
                <a:gd name="connsiteY2" fmla="*/ 11837 h 12298"/>
                <a:gd name="connsiteX3" fmla="*/ 1413 w 10046"/>
                <a:gd name="connsiteY3" fmla="*/ 11238 h 12298"/>
                <a:gd name="connsiteX4" fmla="*/ 3326 w 10046"/>
                <a:gd name="connsiteY4" fmla="*/ 9902 h 12298"/>
                <a:gd name="connsiteX5" fmla="*/ 6618 w 10046"/>
                <a:gd name="connsiteY5" fmla="*/ 8012 h 12298"/>
                <a:gd name="connsiteX6" fmla="*/ 10000 w 10046"/>
                <a:gd name="connsiteY6" fmla="*/ 6215 h 12298"/>
                <a:gd name="connsiteX7" fmla="*/ 10046 w 10046"/>
                <a:gd name="connsiteY7" fmla="*/ 0 h 12298"/>
                <a:gd name="connsiteX8" fmla="*/ 6541 w 10046"/>
                <a:gd name="connsiteY8" fmla="*/ 2897 h 12298"/>
                <a:gd name="connsiteX9" fmla="*/ 3204 w 10046"/>
                <a:gd name="connsiteY9" fmla="*/ 6215 h 12298"/>
                <a:gd name="connsiteX10" fmla="*/ 0 w 10046"/>
                <a:gd name="connsiteY10" fmla="*/ 9533 h 12298"/>
                <a:gd name="connsiteX0" fmla="*/ 0 w 10090"/>
                <a:gd name="connsiteY0" fmla="*/ 9353 h 12118"/>
                <a:gd name="connsiteX1" fmla="*/ 0 w 10090"/>
                <a:gd name="connsiteY1" fmla="*/ 12118 h 12118"/>
                <a:gd name="connsiteX2" fmla="*/ 578 w 10090"/>
                <a:gd name="connsiteY2" fmla="*/ 11657 h 12118"/>
                <a:gd name="connsiteX3" fmla="*/ 1413 w 10090"/>
                <a:gd name="connsiteY3" fmla="*/ 11058 h 12118"/>
                <a:gd name="connsiteX4" fmla="*/ 3326 w 10090"/>
                <a:gd name="connsiteY4" fmla="*/ 9722 h 12118"/>
                <a:gd name="connsiteX5" fmla="*/ 6618 w 10090"/>
                <a:gd name="connsiteY5" fmla="*/ 7832 h 12118"/>
                <a:gd name="connsiteX6" fmla="*/ 10000 w 10090"/>
                <a:gd name="connsiteY6" fmla="*/ 6035 h 12118"/>
                <a:gd name="connsiteX7" fmla="*/ 10090 w 10090"/>
                <a:gd name="connsiteY7" fmla="*/ 0 h 12118"/>
                <a:gd name="connsiteX8" fmla="*/ 6541 w 10090"/>
                <a:gd name="connsiteY8" fmla="*/ 2717 h 12118"/>
                <a:gd name="connsiteX9" fmla="*/ 3204 w 10090"/>
                <a:gd name="connsiteY9" fmla="*/ 6035 h 12118"/>
                <a:gd name="connsiteX10" fmla="*/ 0 w 10090"/>
                <a:gd name="connsiteY10" fmla="*/ 9353 h 12118"/>
                <a:gd name="connsiteX0" fmla="*/ 0 w 10000"/>
                <a:gd name="connsiteY0" fmla="*/ 9264 h 12029"/>
                <a:gd name="connsiteX1" fmla="*/ 0 w 10000"/>
                <a:gd name="connsiteY1" fmla="*/ 12029 h 12029"/>
                <a:gd name="connsiteX2" fmla="*/ 578 w 10000"/>
                <a:gd name="connsiteY2" fmla="*/ 11568 h 12029"/>
                <a:gd name="connsiteX3" fmla="*/ 1413 w 10000"/>
                <a:gd name="connsiteY3" fmla="*/ 10969 h 12029"/>
                <a:gd name="connsiteX4" fmla="*/ 3326 w 10000"/>
                <a:gd name="connsiteY4" fmla="*/ 9633 h 12029"/>
                <a:gd name="connsiteX5" fmla="*/ 6618 w 10000"/>
                <a:gd name="connsiteY5" fmla="*/ 7743 h 12029"/>
                <a:gd name="connsiteX6" fmla="*/ 10000 w 10000"/>
                <a:gd name="connsiteY6" fmla="*/ 5946 h 12029"/>
                <a:gd name="connsiteX7" fmla="*/ 9925 w 10000"/>
                <a:gd name="connsiteY7" fmla="*/ 0 h 12029"/>
                <a:gd name="connsiteX8" fmla="*/ 6541 w 10000"/>
                <a:gd name="connsiteY8" fmla="*/ 2628 h 12029"/>
                <a:gd name="connsiteX9" fmla="*/ 3204 w 10000"/>
                <a:gd name="connsiteY9" fmla="*/ 5946 h 12029"/>
                <a:gd name="connsiteX10" fmla="*/ 0 w 10000"/>
                <a:gd name="connsiteY10" fmla="*/ 9264 h 12029"/>
                <a:gd name="connsiteX0" fmla="*/ 0 w 10000"/>
                <a:gd name="connsiteY0" fmla="*/ 9264 h 12029"/>
                <a:gd name="connsiteX1" fmla="*/ 0 w 10000"/>
                <a:gd name="connsiteY1" fmla="*/ 12029 h 12029"/>
                <a:gd name="connsiteX2" fmla="*/ 578 w 10000"/>
                <a:gd name="connsiteY2" fmla="*/ 11568 h 12029"/>
                <a:gd name="connsiteX3" fmla="*/ 1413 w 10000"/>
                <a:gd name="connsiteY3" fmla="*/ 10969 h 12029"/>
                <a:gd name="connsiteX4" fmla="*/ 3326 w 10000"/>
                <a:gd name="connsiteY4" fmla="*/ 9633 h 12029"/>
                <a:gd name="connsiteX5" fmla="*/ 6618 w 10000"/>
                <a:gd name="connsiteY5" fmla="*/ 7743 h 12029"/>
                <a:gd name="connsiteX6" fmla="*/ 10000 w 10000"/>
                <a:gd name="connsiteY6" fmla="*/ 5946 h 12029"/>
                <a:gd name="connsiteX7" fmla="*/ 9925 w 10000"/>
                <a:gd name="connsiteY7" fmla="*/ 0 h 12029"/>
                <a:gd name="connsiteX8" fmla="*/ 6617 w 10000"/>
                <a:gd name="connsiteY8" fmla="*/ 2657 h 12029"/>
                <a:gd name="connsiteX9" fmla="*/ 3204 w 10000"/>
                <a:gd name="connsiteY9" fmla="*/ 5946 h 12029"/>
                <a:gd name="connsiteX10" fmla="*/ 0 w 10000"/>
                <a:gd name="connsiteY10" fmla="*/ 9264 h 12029"/>
                <a:gd name="connsiteX0" fmla="*/ 9 w 10000"/>
                <a:gd name="connsiteY0" fmla="*/ 9023 h 12029"/>
                <a:gd name="connsiteX1" fmla="*/ 0 w 10000"/>
                <a:gd name="connsiteY1" fmla="*/ 12029 h 12029"/>
                <a:gd name="connsiteX2" fmla="*/ 578 w 10000"/>
                <a:gd name="connsiteY2" fmla="*/ 11568 h 12029"/>
                <a:gd name="connsiteX3" fmla="*/ 1413 w 10000"/>
                <a:gd name="connsiteY3" fmla="*/ 10969 h 12029"/>
                <a:gd name="connsiteX4" fmla="*/ 3326 w 10000"/>
                <a:gd name="connsiteY4" fmla="*/ 9633 h 12029"/>
                <a:gd name="connsiteX5" fmla="*/ 6618 w 10000"/>
                <a:gd name="connsiteY5" fmla="*/ 7743 h 12029"/>
                <a:gd name="connsiteX6" fmla="*/ 10000 w 10000"/>
                <a:gd name="connsiteY6" fmla="*/ 5946 h 12029"/>
                <a:gd name="connsiteX7" fmla="*/ 9925 w 10000"/>
                <a:gd name="connsiteY7" fmla="*/ 0 h 12029"/>
                <a:gd name="connsiteX8" fmla="*/ 6617 w 10000"/>
                <a:gd name="connsiteY8" fmla="*/ 2657 h 12029"/>
                <a:gd name="connsiteX9" fmla="*/ 3204 w 10000"/>
                <a:gd name="connsiteY9" fmla="*/ 5946 h 12029"/>
                <a:gd name="connsiteX10" fmla="*/ 9 w 10000"/>
                <a:gd name="connsiteY10" fmla="*/ 9023 h 12029"/>
                <a:gd name="connsiteX0" fmla="*/ 0 w 9991"/>
                <a:gd name="connsiteY0" fmla="*/ 9023 h 12265"/>
                <a:gd name="connsiteX1" fmla="*/ 0 w 9991"/>
                <a:gd name="connsiteY1" fmla="*/ 12265 h 12265"/>
                <a:gd name="connsiteX2" fmla="*/ 569 w 9991"/>
                <a:gd name="connsiteY2" fmla="*/ 11568 h 12265"/>
                <a:gd name="connsiteX3" fmla="*/ 1404 w 9991"/>
                <a:gd name="connsiteY3" fmla="*/ 10969 h 12265"/>
                <a:gd name="connsiteX4" fmla="*/ 3317 w 9991"/>
                <a:gd name="connsiteY4" fmla="*/ 9633 h 12265"/>
                <a:gd name="connsiteX5" fmla="*/ 6609 w 9991"/>
                <a:gd name="connsiteY5" fmla="*/ 7743 h 12265"/>
                <a:gd name="connsiteX6" fmla="*/ 9991 w 9991"/>
                <a:gd name="connsiteY6" fmla="*/ 5946 h 12265"/>
                <a:gd name="connsiteX7" fmla="*/ 9916 w 9991"/>
                <a:gd name="connsiteY7" fmla="*/ 0 h 12265"/>
                <a:gd name="connsiteX8" fmla="*/ 6608 w 9991"/>
                <a:gd name="connsiteY8" fmla="*/ 2657 h 12265"/>
                <a:gd name="connsiteX9" fmla="*/ 3195 w 9991"/>
                <a:gd name="connsiteY9" fmla="*/ 5946 h 12265"/>
                <a:gd name="connsiteX10" fmla="*/ 0 w 9991"/>
                <a:gd name="connsiteY10" fmla="*/ 9023 h 12265"/>
                <a:gd name="connsiteX0" fmla="*/ 0 w 10000"/>
                <a:gd name="connsiteY0" fmla="*/ 7357 h 10000"/>
                <a:gd name="connsiteX1" fmla="*/ 0 w 10000"/>
                <a:gd name="connsiteY1" fmla="*/ 10000 h 10000"/>
                <a:gd name="connsiteX2" fmla="*/ 570 w 10000"/>
                <a:gd name="connsiteY2" fmla="*/ 9432 h 10000"/>
                <a:gd name="connsiteX3" fmla="*/ 1405 w 10000"/>
                <a:gd name="connsiteY3" fmla="*/ 8943 h 10000"/>
                <a:gd name="connsiteX4" fmla="*/ 3348 w 10000"/>
                <a:gd name="connsiteY4" fmla="*/ 8043 h 10000"/>
                <a:gd name="connsiteX5" fmla="*/ 6615 w 10000"/>
                <a:gd name="connsiteY5" fmla="*/ 6313 h 10000"/>
                <a:gd name="connsiteX6" fmla="*/ 10000 w 10000"/>
                <a:gd name="connsiteY6" fmla="*/ 4848 h 10000"/>
                <a:gd name="connsiteX7" fmla="*/ 9925 w 10000"/>
                <a:gd name="connsiteY7" fmla="*/ 0 h 10000"/>
                <a:gd name="connsiteX8" fmla="*/ 6614 w 10000"/>
                <a:gd name="connsiteY8" fmla="*/ 2166 h 10000"/>
                <a:gd name="connsiteX9" fmla="*/ 3198 w 10000"/>
                <a:gd name="connsiteY9" fmla="*/ 4848 h 10000"/>
                <a:gd name="connsiteX10" fmla="*/ 0 w 10000"/>
                <a:gd name="connsiteY10" fmla="*/ 7357 h 10000"/>
                <a:gd name="connsiteX0" fmla="*/ 0 w 10000"/>
                <a:gd name="connsiteY0" fmla="*/ 7357 h 10000"/>
                <a:gd name="connsiteX1" fmla="*/ 0 w 10000"/>
                <a:gd name="connsiteY1" fmla="*/ 10000 h 10000"/>
                <a:gd name="connsiteX2" fmla="*/ 570 w 10000"/>
                <a:gd name="connsiteY2" fmla="*/ 9432 h 10000"/>
                <a:gd name="connsiteX3" fmla="*/ 1418 w 10000"/>
                <a:gd name="connsiteY3" fmla="*/ 9213 h 10000"/>
                <a:gd name="connsiteX4" fmla="*/ 3348 w 10000"/>
                <a:gd name="connsiteY4" fmla="*/ 8043 h 10000"/>
                <a:gd name="connsiteX5" fmla="*/ 6615 w 10000"/>
                <a:gd name="connsiteY5" fmla="*/ 6313 h 10000"/>
                <a:gd name="connsiteX6" fmla="*/ 10000 w 10000"/>
                <a:gd name="connsiteY6" fmla="*/ 4848 h 10000"/>
                <a:gd name="connsiteX7" fmla="*/ 9925 w 10000"/>
                <a:gd name="connsiteY7" fmla="*/ 0 h 10000"/>
                <a:gd name="connsiteX8" fmla="*/ 6614 w 10000"/>
                <a:gd name="connsiteY8" fmla="*/ 2166 h 10000"/>
                <a:gd name="connsiteX9" fmla="*/ 3198 w 10000"/>
                <a:gd name="connsiteY9" fmla="*/ 4848 h 10000"/>
                <a:gd name="connsiteX10" fmla="*/ 0 w 10000"/>
                <a:gd name="connsiteY10" fmla="*/ 7357 h 10000"/>
                <a:gd name="connsiteX0" fmla="*/ 0 w 10000"/>
                <a:gd name="connsiteY0" fmla="*/ 7357 h 10000"/>
                <a:gd name="connsiteX1" fmla="*/ 0 w 10000"/>
                <a:gd name="connsiteY1" fmla="*/ 10000 h 10000"/>
                <a:gd name="connsiteX2" fmla="*/ 639 w 10000"/>
                <a:gd name="connsiteY2" fmla="*/ 9690 h 10000"/>
                <a:gd name="connsiteX3" fmla="*/ 1418 w 10000"/>
                <a:gd name="connsiteY3" fmla="*/ 9213 h 10000"/>
                <a:gd name="connsiteX4" fmla="*/ 3348 w 10000"/>
                <a:gd name="connsiteY4" fmla="*/ 8043 h 10000"/>
                <a:gd name="connsiteX5" fmla="*/ 6615 w 10000"/>
                <a:gd name="connsiteY5" fmla="*/ 6313 h 10000"/>
                <a:gd name="connsiteX6" fmla="*/ 10000 w 10000"/>
                <a:gd name="connsiteY6" fmla="*/ 4848 h 10000"/>
                <a:gd name="connsiteX7" fmla="*/ 9925 w 10000"/>
                <a:gd name="connsiteY7" fmla="*/ 0 h 10000"/>
                <a:gd name="connsiteX8" fmla="*/ 6614 w 10000"/>
                <a:gd name="connsiteY8" fmla="*/ 2166 h 10000"/>
                <a:gd name="connsiteX9" fmla="*/ 3198 w 10000"/>
                <a:gd name="connsiteY9" fmla="*/ 4848 h 10000"/>
                <a:gd name="connsiteX10" fmla="*/ 0 w 10000"/>
                <a:gd name="connsiteY10" fmla="*/ 7357 h 10000"/>
                <a:gd name="connsiteX0" fmla="*/ 0 w 10460"/>
                <a:gd name="connsiteY0" fmla="*/ 7224 h 10000"/>
                <a:gd name="connsiteX1" fmla="*/ 460 w 10460"/>
                <a:gd name="connsiteY1" fmla="*/ 10000 h 10000"/>
                <a:gd name="connsiteX2" fmla="*/ 1099 w 10460"/>
                <a:gd name="connsiteY2" fmla="*/ 9690 h 10000"/>
                <a:gd name="connsiteX3" fmla="*/ 1878 w 10460"/>
                <a:gd name="connsiteY3" fmla="*/ 9213 h 10000"/>
                <a:gd name="connsiteX4" fmla="*/ 3808 w 10460"/>
                <a:gd name="connsiteY4" fmla="*/ 8043 h 10000"/>
                <a:gd name="connsiteX5" fmla="*/ 7075 w 10460"/>
                <a:gd name="connsiteY5" fmla="*/ 6313 h 10000"/>
                <a:gd name="connsiteX6" fmla="*/ 10460 w 10460"/>
                <a:gd name="connsiteY6" fmla="*/ 4848 h 10000"/>
                <a:gd name="connsiteX7" fmla="*/ 10385 w 10460"/>
                <a:gd name="connsiteY7" fmla="*/ 0 h 10000"/>
                <a:gd name="connsiteX8" fmla="*/ 7074 w 10460"/>
                <a:gd name="connsiteY8" fmla="*/ 2166 h 10000"/>
                <a:gd name="connsiteX9" fmla="*/ 3658 w 10460"/>
                <a:gd name="connsiteY9" fmla="*/ 4848 h 10000"/>
                <a:gd name="connsiteX10" fmla="*/ 0 w 10460"/>
                <a:gd name="connsiteY10" fmla="*/ 7224 h 10000"/>
                <a:gd name="connsiteX0" fmla="*/ 0 w 10460"/>
                <a:gd name="connsiteY0" fmla="*/ 7224 h 10000"/>
                <a:gd name="connsiteX1" fmla="*/ 460 w 10460"/>
                <a:gd name="connsiteY1" fmla="*/ 10000 h 10000"/>
                <a:gd name="connsiteX2" fmla="*/ 1099 w 10460"/>
                <a:gd name="connsiteY2" fmla="*/ 9690 h 10000"/>
                <a:gd name="connsiteX3" fmla="*/ 1878 w 10460"/>
                <a:gd name="connsiteY3" fmla="*/ 9213 h 10000"/>
                <a:gd name="connsiteX4" fmla="*/ 3808 w 10460"/>
                <a:gd name="connsiteY4" fmla="*/ 8043 h 10000"/>
                <a:gd name="connsiteX5" fmla="*/ 7075 w 10460"/>
                <a:gd name="connsiteY5" fmla="*/ 6313 h 10000"/>
                <a:gd name="connsiteX6" fmla="*/ 10460 w 10460"/>
                <a:gd name="connsiteY6" fmla="*/ 4848 h 10000"/>
                <a:gd name="connsiteX7" fmla="*/ 10385 w 10460"/>
                <a:gd name="connsiteY7" fmla="*/ 0 h 10000"/>
                <a:gd name="connsiteX8" fmla="*/ 7074 w 10460"/>
                <a:gd name="connsiteY8" fmla="*/ 2166 h 10000"/>
                <a:gd name="connsiteX9" fmla="*/ 2487 w 10460"/>
                <a:gd name="connsiteY9" fmla="*/ 4569 h 10000"/>
                <a:gd name="connsiteX10" fmla="*/ 0 w 10460"/>
                <a:gd name="connsiteY10" fmla="*/ 7224 h 10000"/>
                <a:gd name="connsiteX0" fmla="*/ 0 w 10460"/>
                <a:gd name="connsiteY0" fmla="*/ 7224 h 10000"/>
                <a:gd name="connsiteX1" fmla="*/ 460 w 10460"/>
                <a:gd name="connsiteY1" fmla="*/ 10000 h 10000"/>
                <a:gd name="connsiteX2" fmla="*/ 1099 w 10460"/>
                <a:gd name="connsiteY2" fmla="*/ 9690 h 10000"/>
                <a:gd name="connsiteX3" fmla="*/ 1878 w 10460"/>
                <a:gd name="connsiteY3" fmla="*/ 9213 h 10000"/>
                <a:gd name="connsiteX4" fmla="*/ 3808 w 10460"/>
                <a:gd name="connsiteY4" fmla="*/ 8043 h 10000"/>
                <a:gd name="connsiteX5" fmla="*/ 7075 w 10460"/>
                <a:gd name="connsiteY5" fmla="*/ 6313 h 10000"/>
                <a:gd name="connsiteX6" fmla="*/ 10460 w 10460"/>
                <a:gd name="connsiteY6" fmla="*/ 4848 h 10000"/>
                <a:gd name="connsiteX7" fmla="*/ 10385 w 10460"/>
                <a:gd name="connsiteY7" fmla="*/ 0 h 10000"/>
                <a:gd name="connsiteX8" fmla="*/ 7074 w 10460"/>
                <a:gd name="connsiteY8" fmla="*/ 2166 h 10000"/>
                <a:gd name="connsiteX9" fmla="*/ 5110 w 10460"/>
                <a:gd name="connsiteY9" fmla="*/ 2868 h 10000"/>
                <a:gd name="connsiteX10" fmla="*/ 2487 w 10460"/>
                <a:gd name="connsiteY10" fmla="*/ 4569 h 10000"/>
                <a:gd name="connsiteX11" fmla="*/ 0 w 10460"/>
                <a:gd name="connsiteY11" fmla="*/ 7224 h 10000"/>
                <a:gd name="connsiteX0" fmla="*/ 0 w 10460"/>
                <a:gd name="connsiteY0" fmla="*/ 7224 h 10000"/>
                <a:gd name="connsiteX1" fmla="*/ 460 w 10460"/>
                <a:gd name="connsiteY1" fmla="*/ 10000 h 10000"/>
                <a:gd name="connsiteX2" fmla="*/ 1099 w 10460"/>
                <a:gd name="connsiteY2" fmla="*/ 9690 h 10000"/>
                <a:gd name="connsiteX3" fmla="*/ 1878 w 10460"/>
                <a:gd name="connsiteY3" fmla="*/ 9213 h 10000"/>
                <a:gd name="connsiteX4" fmla="*/ 3808 w 10460"/>
                <a:gd name="connsiteY4" fmla="*/ 8043 h 10000"/>
                <a:gd name="connsiteX5" fmla="*/ 7075 w 10460"/>
                <a:gd name="connsiteY5" fmla="*/ 6313 h 10000"/>
                <a:gd name="connsiteX6" fmla="*/ 10460 w 10460"/>
                <a:gd name="connsiteY6" fmla="*/ 4848 h 10000"/>
                <a:gd name="connsiteX7" fmla="*/ 10385 w 10460"/>
                <a:gd name="connsiteY7" fmla="*/ 0 h 10000"/>
                <a:gd name="connsiteX8" fmla="*/ 7765 w 10460"/>
                <a:gd name="connsiteY8" fmla="*/ 1569 h 10000"/>
                <a:gd name="connsiteX9" fmla="*/ 5110 w 10460"/>
                <a:gd name="connsiteY9" fmla="*/ 2868 h 10000"/>
                <a:gd name="connsiteX10" fmla="*/ 2487 w 10460"/>
                <a:gd name="connsiteY10" fmla="*/ 4569 h 10000"/>
                <a:gd name="connsiteX11" fmla="*/ 0 w 10460"/>
                <a:gd name="connsiteY11" fmla="*/ 7224 h 10000"/>
                <a:gd name="connsiteX0" fmla="*/ 0 w 10460"/>
                <a:gd name="connsiteY0" fmla="*/ 7343 h 10119"/>
                <a:gd name="connsiteX1" fmla="*/ 460 w 10460"/>
                <a:gd name="connsiteY1" fmla="*/ 10119 h 10119"/>
                <a:gd name="connsiteX2" fmla="*/ 1099 w 10460"/>
                <a:gd name="connsiteY2" fmla="*/ 9809 h 10119"/>
                <a:gd name="connsiteX3" fmla="*/ 1878 w 10460"/>
                <a:gd name="connsiteY3" fmla="*/ 9332 h 10119"/>
                <a:gd name="connsiteX4" fmla="*/ 3808 w 10460"/>
                <a:gd name="connsiteY4" fmla="*/ 8162 h 10119"/>
                <a:gd name="connsiteX5" fmla="*/ 7075 w 10460"/>
                <a:gd name="connsiteY5" fmla="*/ 6432 h 10119"/>
                <a:gd name="connsiteX6" fmla="*/ 10460 w 10460"/>
                <a:gd name="connsiteY6" fmla="*/ 4967 h 10119"/>
                <a:gd name="connsiteX7" fmla="*/ 10332 w 10460"/>
                <a:gd name="connsiteY7" fmla="*/ 0 h 10119"/>
                <a:gd name="connsiteX8" fmla="*/ 7765 w 10460"/>
                <a:gd name="connsiteY8" fmla="*/ 1688 h 10119"/>
                <a:gd name="connsiteX9" fmla="*/ 5110 w 10460"/>
                <a:gd name="connsiteY9" fmla="*/ 2987 h 10119"/>
                <a:gd name="connsiteX10" fmla="*/ 2487 w 10460"/>
                <a:gd name="connsiteY10" fmla="*/ 4688 h 10119"/>
                <a:gd name="connsiteX11" fmla="*/ 0 w 10460"/>
                <a:gd name="connsiteY11" fmla="*/ 7343 h 10119"/>
                <a:gd name="connsiteX0" fmla="*/ 54 w 10514"/>
                <a:gd name="connsiteY0" fmla="*/ 7343 h 9809"/>
                <a:gd name="connsiteX1" fmla="*/ 42 w 10514"/>
                <a:gd name="connsiteY1" fmla="*/ 9404 h 9809"/>
                <a:gd name="connsiteX2" fmla="*/ 1153 w 10514"/>
                <a:gd name="connsiteY2" fmla="*/ 9809 h 9809"/>
                <a:gd name="connsiteX3" fmla="*/ 1932 w 10514"/>
                <a:gd name="connsiteY3" fmla="*/ 9332 h 9809"/>
                <a:gd name="connsiteX4" fmla="*/ 3862 w 10514"/>
                <a:gd name="connsiteY4" fmla="*/ 8162 h 9809"/>
                <a:gd name="connsiteX5" fmla="*/ 7129 w 10514"/>
                <a:gd name="connsiteY5" fmla="*/ 6432 h 9809"/>
                <a:gd name="connsiteX6" fmla="*/ 10514 w 10514"/>
                <a:gd name="connsiteY6" fmla="*/ 4967 h 9809"/>
                <a:gd name="connsiteX7" fmla="*/ 10386 w 10514"/>
                <a:gd name="connsiteY7" fmla="*/ 0 h 9809"/>
                <a:gd name="connsiteX8" fmla="*/ 7819 w 10514"/>
                <a:gd name="connsiteY8" fmla="*/ 1688 h 9809"/>
                <a:gd name="connsiteX9" fmla="*/ 5164 w 10514"/>
                <a:gd name="connsiteY9" fmla="*/ 2987 h 9809"/>
                <a:gd name="connsiteX10" fmla="*/ 2541 w 10514"/>
                <a:gd name="connsiteY10" fmla="*/ 4688 h 9809"/>
                <a:gd name="connsiteX11" fmla="*/ 54 w 10514"/>
                <a:gd name="connsiteY11" fmla="*/ 7343 h 9809"/>
                <a:gd name="connsiteX0" fmla="*/ 0 w 9949"/>
                <a:gd name="connsiteY0" fmla="*/ 7486 h 10000"/>
                <a:gd name="connsiteX1" fmla="*/ 289 w 9949"/>
                <a:gd name="connsiteY1" fmla="*/ 9653 h 10000"/>
                <a:gd name="connsiteX2" fmla="*/ 1046 w 9949"/>
                <a:gd name="connsiteY2" fmla="*/ 10000 h 10000"/>
                <a:gd name="connsiteX3" fmla="*/ 1787 w 9949"/>
                <a:gd name="connsiteY3" fmla="*/ 9514 h 10000"/>
                <a:gd name="connsiteX4" fmla="*/ 3622 w 9949"/>
                <a:gd name="connsiteY4" fmla="*/ 8321 h 10000"/>
                <a:gd name="connsiteX5" fmla="*/ 6729 w 9949"/>
                <a:gd name="connsiteY5" fmla="*/ 6557 h 10000"/>
                <a:gd name="connsiteX6" fmla="*/ 9949 w 9949"/>
                <a:gd name="connsiteY6" fmla="*/ 5064 h 10000"/>
                <a:gd name="connsiteX7" fmla="*/ 9827 w 9949"/>
                <a:gd name="connsiteY7" fmla="*/ 0 h 10000"/>
                <a:gd name="connsiteX8" fmla="*/ 7386 w 9949"/>
                <a:gd name="connsiteY8" fmla="*/ 1721 h 10000"/>
                <a:gd name="connsiteX9" fmla="*/ 4861 w 9949"/>
                <a:gd name="connsiteY9" fmla="*/ 3045 h 10000"/>
                <a:gd name="connsiteX10" fmla="*/ 2366 w 9949"/>
                <a:gd name="connsiteY10" fmla="*/ 4779 h 10000"/>
                <a:gd name="connsiteX11" fmla="*/ 0 w 9949"/>
                <a:gd name="connsiteY11" fmla="*/ 7486 h 10000"/>
                <a:gd name="connsiteX0" fmla="*/ 0 w 10000"/>
                <a:gd name="connsiteY0" fmla="*/ 7486 h 9653"/>
                <a:gd name="connsiteX1" fmla="*/ 290 w 10000"/>
                <a:gd name="connsiteY1" fmla="*/ 9653 h 9653"/>
                <a:gd name="connsiteX2" fmla="*/ 1077 w 10000"/>
                <a:gd name="connsiteY2" fmla="*/ 8239 h 9653"/>
                <a:gd name="connsiteX3" fmla="*/ 1796 w 10000"/>
                <a:gd name="connsiteY3" fmla="*/ 9514 h 9653"/>
                <a:gd name="connsiteX4" fmla="*/ 3641 w 10000"/>
                <a:gd name="connsiteY4" fmla="*/ 8321 h 9653"/>
                <a:gd name="connsiteX5" fmla="*/ 6763 w 10000"/>
                <a:gd name="connsiteY5" fmla="*/ 6557 h 9653"/>
                <a:gd name="connsiteX6" fmla="*/ 10000 w 10000"/>
                <a:gd name="connsiteY6" fmla="*/ 5064 h 9653"/>
                <a:gd name="connsiteX7" fmla="*/ 9877 w 10000"/>
                <a:gd name="connsiteY7" fmla="*/ 0 h 9653"/>
                <a:gd name="connsiteX8" fmla="*/ 7424 w 10000"/>
                <a:gd name="connsiteY8" fmla="*/ 1721 h 9653"/>
                <a:gd name="connsiteX9" fmla="*/ 4886 w 10000"/>
                <a:gd name="connsiteY9" fmla="*/ 3045 h 9653"/>
                <a:gd name="connsiteX10" fmla="*/ 2378 w 10000"/>
                <a:gd name="connsiteY10" fmla="*/ 4779 h 9653"/>
                <a:gd name="connsiteX11" fmla="*/ 0 w 10000"/>
                <a:gd name="connsiteY11" fmla="*/ 7486 h 9653"/>
                <a:gd name="connsiteX0" fmla="*/ 23 w 10023"/>
                <a:gd name="connsiteY0" fmla="*/ 7755 h 9993"/>
                <a:gd name="connsiteX1" fmla="*/ 44 w 10023"/>
                <a:gd name="connsiteY1" fmla="*/ 9993 h 9993"/>
                <a:gd name="connsiteX2" fmla="*/ 1100 w 10023"/>
                <a:gd name="connsiteY2" fmla="*/ 8535 h 9993"/>
                <a:gd name="connsiteX3" fmla="*/ 1819 w 10023"/>
                <a:gd name="connsiteY3" fmla="*/ 9856 h 9993"/>
                <a:gd name="connsiteX4" fmla="*/ 3664 w 10023"/>
                <a:gd name="connsiteY4" fmla="*/ 8620 h 9993"/>
                <a:gd name="connsiteX5" fmla="*/ 6786 w 10023"/>
                <a:gd name="connsiteY5" fmla="*/ 6793 h 9993"/>
                <a:gd name="connsiteX6" fmla="*/ 10023 w 10023"/>
                <a:gd name="connsiteY6" fmla="*/ 5246 h 9993"/>
                <a:gd name="connsiteX7" fmla="*/ 9900 w 10023"/>
                <a:gd name="connsiteY7" fmla="*/ 0 h 9993"/>
                <a:gd name="connsiteX8" fmla="*/ 7447 w 10023"/>
                <a:gd name="connsiteY8" fmla="*/ 1783 h 9993"/>
                <a:gd name="connsiteX9" fmla="*/ 4909 w 10023"/>
                <a:gd name="connsiteY9" fmla="*/ 3154 h 9993"/>
                <a:gd name="connsiteX10" fmla="*/ 2401 w 10023"/>
                <a:gd name="connsiteY10" fmla="*/ 4951 h 9993"/>
                <a:gd name="connsiteX11" fmla="*/ 23 w 10023"/>
                <a:gd name="connsiteY11" fmla="*/ 7755 h 9993"/>
                <a:gd name="connsiteX0" fmla="*/ 0 w 9977"/>
                <a:gd name="connsiteY0" fmla="*/ 7760 h 10000"/>
                <a:gd name="connsiteX1" fmla="*/ 21 w 9977"/>
                <a:gd name="connsiteY1" fmla="*/ 10000 h 10000"/>
                <a:gd name="connsiteX2" fmla="*/ 1074 w 9977"/>
                <a:gd name="connsiteY2" fmla="*/ 8541 h 10000"/>
                <a:gd name="connsiteX3" fmla="*/ 1792 w 9977"/>
                <a:gd name="connsiteY3" fmla="*/ 9863 h 10000"/>
                <a:gd name="connsiteX4" fmla="*/ 3633 w 9977"/>
                <a:gd name="connsiteY4" fmla="*/ 8626 h 10000"/>
                <a:gd name="connsiteX5" fmla="*/ 6747 w 9977"/>
                <a:gd name="connsiteY5" fmla="*/ 6798 h 10000"/>
                <a:gd name="connsiteX6" fmla="*/ 9977 w 9977"/>
                <a:gd name="connsiteY6" fmla="*/ 5250 h 10000"/>
                <a:gd name="connsiteX7" fmla="*/ 9854 w 9977"/>
                <a:gd name="connsiteY7" fmla="*/ 0 h 10000"/>
                <a:gd name="connsiteX8" fmla="*/ 7407 w 9977"/>
                <a:gd name="connsiteY8" fmla="*/ 1784 h 10000"/>
                <a:gd name="connsiteX9" fmla="*/ 4875 w 9977"/>
                <a:gd name="connsiteY9" fmla="*/ 3156 h 10000"/>
                <a:gd name="connsiteX10" fmla="*/ 2372 w 9977"/>
                <a:gd name="connsiteY10" fmla="*/ 4954 h 10000"/>
                <a:gd name="connsiteX11" fmla="*/ 0 w 9977"/>
                <a:gd name="connsiteY11" fmla="*/ 7760 h 10000"/>
                <a:gd name="connsiteX0" fmla="*/ 17 w 10017"/>
                <a:gd name="connsiteY0" fmla="*/ 7760 h 10000"/>
                <a:gd name="connsiteX1" fmla="*/ 38 w 10017"/>
                <a:gd name="connsiteY1" fmla="*/ 10000 h 10000"/>
                <a:gd name="connsiteX2" fmla="*/ 1093 w 10017"/>
                <a:gd name="connsiteY2" fmla="*/ 8541 h 10000"/>
                <a:gd name="connsiteX3" fmla="*/ 1813 w 10017"/>
                <a:gd name="connsiteY3" fmla="*/ 9863 h 10000"/>
                <a:gd name="connsiteX4" fmla="*/ 3658 w 10017"/>
                <a:gd name="connsiteY4" fmla="*/ 8626 h 10000"/>
                <a:gd name="connsiteX5" fmla="*/ 6780 w 10017"/>
                <a:gd name="connsiteY5" fmla="*/ 6798 h 10000"/>
                <a:gd name="connsiteX6" fmla="*/ 10017 w 10017"/>
                <a:gd name="connsiteY6" fmla="*/ 5250 h 10000"/>
                <a:gd name="connsiteX7" fmla="*/ 9894 w 10017"/>
                <a:gd name="connsiteY7" fmla="*/ 0 h 10000"/>
                <a:gd name="connsiteX8" fmla="*/ 7441 w 10017"/>
                <a:gd name="connsiteY8" fmla="*/ 1784 h 10000"/>
                <a:gd name="connsiteX9" fmla="*/ 4903 w 10017"/>
                <a:gd name="connsiteY9" fmla="*/ 3156 h 10000"/>
                <a:gd name="connsiteX10" fmla="*/ 2394 w 10017"/>
                <a:gd name="connsiteY10" fmla="*/ 4954 h 10000"/>
                <a:gd name="connsiteX11" fmla="*/ 17 w 10017"/>
                <a:gd name="connsiteY11" fmla="*/ 7760 h 10000"/>
                <a:gd name="connsiteX0" fmla="*/ 17 w 10017"/>
                <a:gd name="connsiteY0" fmla="*/ 7760 h 10000"/>
                <a:gd name="connsiteX1" fmla="*/ 38 w 10017"/>
                <a:gd name="connsiteY1" fmla="*/ 10000 h 10000"/>
                <a:gd name="connsiteX2" fmla="*/ 1093 w 10017"/>
                <a:gd name="connsiteY2" fmla="*/ 8541 h 10000"/>
                <a:gd name="connsiteX3" fmla="*/ 2405 w 10017"/>
                <a:gd name="connsiteY3" fmla="*/ 7290 h 10000"/>
                <a:gd name="connsiteX4" fmla="*/ 3658 w 10017"/>
                <a:gd name="connsiteY4" fmla="*/ 8626 h 10000"/>
                <a:gd name="connsiteX5" fmla="*/ 6780 w 10017"/>
                <a:gd name="connsiteY5" fmla="*/ 6798 h 10000"/>
                <a:gd name="connsiteX6" fmla="*/ 10017 w 10017"/>
                <a:gd name="connsiteY6" fmla="*/ 5250 h 10000"/>
                <a:gd name="connsiteX7" fmla="*/ 9894 w 10017"/>
                <a:gd name="connsiteY7" fmla="*/ 0 h 10000"/>
                <a:gd name="connsiteX8" fmla="*/ 7441 w 10017"/>
                <a:gd name="connsiteY8" fmla="*/ 1784 h 10000"/>
                <a:gd name="connsiteX9" fmla="*/ 4903 w 10017"/>
                <a:gd name="connsiteY9" fmla="*/ 3156 h 10000"/>
                <a:gd name="connsiteX10" fmla="*/ 2394 w 10017"/>
                <a:gd name="connsiteY10" fmla="*/ 4954 h 10000"/>
                <a:gd name="connsiteX11" fmla="*/ 17 w 10017"/>
                <a:gd name="connsiteY11" fmla="*/ 7760 h 10000"/>
                <a:gd name="connsiteX0" fmla="*/ 17 w 10017"/>
                <a:gd name="connsiteY0" fmla="*/ 7760 h 10000"/>
                <a:gd name="connsiteX1" fmla="*/ 38 w 10017"/>
                <a:gd name="connsiteY1" fmla="*/ 10000 h 10000"/>
                <a:gd name="connsiteX2" fmla="*/ 1245 w 10017"/>
                <a:gd name="connsiteY2" fmla="*/ 8609 h 10000"/>
                <a:gd name="connsiteX3" fmla="*/ 2405 w 10017"/>
                <a:gd name="connsiteY3" fmla="*/ 7290 h 10000"/>
                <a:gd name="connsiteX4" fmla="*/ 3658 w 10017"/>
                <a:gd name="connsiteY4" fmla="*/ 8626 h 10000"/>
                <a:gd name="connsiteX5" fmla="*/ 6780 w 10017"/>
                <a:gd name="connsiteY5" fmla="*/ 6798 h 10000"/>
                <a:gd name="connsiteX6" fmla="*/ 10017 w 10017"/>
                <a:gd name="connsiteY6" fmla="*/ 5250 h 10000"/>
                <a:gd name="connsiteX7" fmla="*/ 9894 w 10017"/>
                <a:gd name="connsiteY7" fmla="*/ 0 h 10000"/>
                <a:gd name="connsiteX8" fmla="*/ 7441 w 10017"/>
                <a:gd name="connsiteY8" fmla="*/ 1784 h 10000"/>
                <a:gd name="connsiteX9" fmla="*/ 4903 w 10017"/>
                <a:gd name="connsiteY9" fmla="*/ 3156 h 10000"/>
                <a:gd name="connsiteX10" fmla="*/ 2394 w 10017"/>
                <a:gd name="connsiteY10" fmla="*/ 4954 h 10000"/>
                <a:gd name="connsiteX11" fmla="*/ 17 w 10017"/>
                <a:gd name="connsiteY11" fmla="*/ 7760 h 10000"/>
                <a:gd name="connsiteX0" fmla="*/ 21 w 10021"/>
                <a:gd name="connsiteY0" fmla="*/ 7760 h 9830"/>
                <a:gd name="connsiteX1" fmla="*/ 35 w 10021"/>
                <a:gd name="connsiteY1" fmla="*/ 9830 h 9830"/>
                <a:gd name="connsiteX2" fmla="*/ 1249 w 10021"/>
                <a:gd name="connsiteY2" fmla="*/ 8609 h 9830"/>
                <a:gd name="connsiteX3" fmla="*/ 2409 w 10021"/>
                <a:gd name="connsiteY3" fmla="*/ 7290 h 9830"/>
                <a:gd name="connsiteX4" fmla="*/ 3662 w 10021"/>
                <a:gd name="connsiteY4" fmla="*/ 8626 h 9830"/>
                <a:gd name="connsiteX5" fmla="*/ 6784 w 10021"/>
                <a:gd name="connsiteY5" fmla="*/ 6798 h 9830"/>
                <a:gd name="connsiteX6" fmla="*/ 10021 w 10021"/>
                <a:gd name="connsiteY6" fmla="*/ 5250 h 9830"/>
                <a:gd name="connsiteX7" fmla="*/ 9898 w 10021"/>
                <a:gd name="connsiteY7" fmla="*/ 0 h 9830"/>
                <a:gd name="connsiteX8" fmla="*/ 7445 w 10021"/>
                <a:gd name="connsiteY8" fmla="*/ 1784 h 9830"/>
                <a:gd name="connsiteX9" fmla="*/ 4907 w 10021"/>
                <a:gd name="connsiteY9" fmla="*/ 3156 h 9830"/>
                <a:gd name="connsiteX10" fmla="*/ 2398 w 10021"/>
                <a:gd name="connsiteY10" fmla="*/ 4954 h 9830"/>
                <a:gd name="connsiteX11" fmla="*/ 21 w 10021"/>
                <a:gd name="connsiteY11" fmla="*/ 7760 h 9830"/>
                <a:gd name="connsiteX0" fmla="*/ 21 w 10000"/>
                <a:gd name="connsiteY0" fmla="*/ 7894 h 10000"/>
                <a:gd name="connsiteX1" fmla="*/ 35 w 10000"/>
                <a:gd name="connsiteY1" fmla="*/ 10000 h 10000"/>
                <a:gd name="connsiteX2" fmla="*/ 1246 w 10000"/>
                <a:gd name="connsiteY2" fmla="*/ 8758 h 10000"/>
                <a:gd name="connsiteX3" fmla="*/ 2528 w 10000"/>
                <a:gd name="connsiteY3" fmla="*/ 7527 h 10000"/>
                <a:gd name="connsiteX4" fmla="*/ 3654 w 10000"/>
                <a:gd name="connsiteY4" fmla="*/ 8775 h 10000"/>
                <a:gd name="connsiteX5" fmla="*/ 6770 w 10000"/>
                <a:gd name="connsiteY5" fmla="*/ 6916 h 10000"/>
                <a:gd name="connsiteX6" fmla="*/ 10000 w 10000"/>
                <a:gd name="connsiteY6" fmla="*/ 5341 h 10000"/>
                <a:gd name="connsiteX7" fmla="*/ 9877 w 10000"/>
                <a:gd name="connsiteY7" fmla="*/ 0 h 10000"/>
                <a:gd name="connsiteX8" fmla="*/ 7429 w 10000"/>
                <a:gd name="connsiteY8" fmla="*/ 1815 h 10000"/>
                <a:gd name="connsiteX9" fmla="*/ 4897 w 10000"/>
                <a:gd name="connsiteY9" fmla="*/ 3211 h 10000"/>
                <a:gd name="connsiteX10" fmla="*/ 2393 w 10000"/>
                <a:gd name="connsiteY10" fmla="*/ 5040 h 10000"/>
                <a:gd name="connsiteX11" fmla="*/ 21 w 10000"/>
                <a:gd name="connsiteY11" fmla="*/ 7894 h 10000"/>
                <a:gd name="connsiteX0" fmla="*/ 21 w 10000"/>
                <a:gd name="connsiteY0" fmla="*/ 7894 h 10000"/>
                <a:gd name="connsiteX1" fmla="*/ 35 w 10000"/>
                <a:gd name="connsiteY1" fmla="*/ 10000 h 10000"/>
                <a:gd name="connsiteX2" fmla="*/ 1246 w 10000"/>
                <a:gd name="connsiteY2" fmla="*/ 8758 h 10000"/>
                <a:gd name="connsiteX3" fmla="*/ 2528 w 10000"/>
                <a:gd name="connsiteY3" fmla="*/ 7527 h 10000"/>
                <a:gd name="connsiteX4" fmla="*/ 3654 w 10000"/>
                <a:gd name="connsiteY4" fmla="*/ 8775 h 10000"/>
                <a:gd name="connsiteX5" fmla="*/ 3628 w 10000"/>
                <a:gd name="connsiteY5" fmla="*/ 6754 h 10000"/>
                <a:gd name="connsiteX6" fmla="*/ 6770 w 10000"/>
                <a:gd name="connsiteY6" fmla="*/ 6916 h 10000"/>
                <a:gd name="connsiteX7" fmla="*/ 10000 w 10000"/>
                <a:gd name="connsiteY7" fmla="*/ 5341 h 10000"/>
                <a:gd name="connsiteX8" fmla="*/ 9877 w 10000"/>
                <a:gd name="connsiteY8" fmla="*/ 0 h 10000"/>
                <a:gd name="connsiteX9" fmla="*/ 7429 w 10000"/>
                <a:gd name="connsiteY9" fmla="*/ 1815 h 10000"/>
                <a:gd name="connsiteX10" fmla="*/ 4897 w 10000"/>
                <a:gd name="connsiteY10" fmla="*/ 3211 h 10000"/>
                <a:gd name="connsiteX11" fmla="*/ 2393 w 10000"/>
                <a:gd name="connsiteY11" fmla="*/ 5040 h 10000"/>
                <a:gd name="connsiteX12" fmla="*/ 21 w 10000"/>
                <a:gd name="connsiteY12" fmla="*/ 7894 h 10000"/>
                <a:gd name="connsiteX0" fmla="*/ 21 w 10000"/>
                <a:gd name="connsiteY0" fmla="*/ 7894 h 10000"/>
                <a:gd name="connsiteX1" fmla="*/ 35 w 10000"/>
                <a:gd name="connsiteY1" fmla="*/ 10000 h 10000"/>
                <a:gd name="connsiteX2" fmla="*/ 1246 w 10000"/>
                <a:gd name="connsiteY2" fmla="*/ 8758 h 10000"/>
                <a:gd name="connsiteX3" fmla="*/ 2528 w 10000"/>
                <a:gd name="connsiteY3" fmla="*/ 7527 h 10000"/>
                <a:gd name="connsiteX4" fmla="*/ 3251 w 10000"/>
                <a:gd name="connsiteY4" fmla="*/ 7366 h 10000"/>
                <a:gd name="connsiteX5" fmla="*/ 3628 w 10000"/>
                <a:gd name="connsiteY5" fmla="*/ 6754 h 10000"/>
                <a:gd name="connsiteX6" fmla="*/ 6770 w 10000"/>
                <a:gd name="connsiteY6" fmla="*/ 6916 h 10000"/>
                <a:gd name="connsiteX7" fmla="*/ 10000 w 10000"/>
                <a:gd name="connsiteY7" fmla="*/ 5341 h 10000"/>
                <a:gd name="connsiteX8" fmla="*/ 9877 w 10000"/>
                <a:gd name="connsiteY8" fmla="*/ 0 h 10000"/>
                <a:gd name="connsiteX9" fmla="*/ 7429 w 10000"/>
                <a:gd name="connsiteY9" fmla="*/ 1815 h 10000"/>
                <a:gd name="connsiteX10" fmla="*/ 4897 w 10000"/>
                <a:gd name="connsiteY10" fmla="*/ 3211 h 10000"/>
                <a:gd name="connsiteX11" fmla="*/ 2393 w 10000"/>
                <a:gd name="connsiteY11" fmla="*/ 5040 h 10000"/>
                <a:gd name="connsiteX12" fmla="*/ 21 w 10000"/>
                <a:gd name="connsiteY12" fmla="*/ 7894 h 10000"/>
                <a:gd name="connsiteX0" fmla="*/ 21 w 10000"/>
                <a:gd name="connsiteY0" fmla="*/ 7894 h 10000"/>
                <a:gd name="connsiteX1" fmla="*/ 35 w 10000"/>
                <a:gd name="connsiteY1" fmla="*/ 10000 h 10000"/>
                <a:gd name="connsiteX2" fmla="*/ 1246 w 10000"/>
                <a:gd name="connsiteY2" fmla="*/ 8758 h 10000"/>
                <a:gd name="connsiteX3" fmla="*/ 2528 w 10000"/>
                <a:gd name="connsiteY3" fmla="*/ 7527 h 10000"/>
                <a:gd name="connsiteX4" fmla="*/ 3288 w 10000"/>
                <a:gd name="connsiteY4" fmla="*/ 7183 h 10000"/>
                <a:gd name="connsiteX5" fmla="*/ 3628 w 10000"/>
                <a:gd name="connsiteY5" fmla="*/ 6754 h 10000"/>
                <a:gd name="connsiteX6" fmla="*/ 6770 w 10000"/>
                <a:gd name="connsiteY6" fmla="*/ 6916 h 10000"/>
                <a:gd name="connsiteX7" fmla="*/ 10000 w 10000"/>
                <a:gd name="connsiteY7" fmla="*/ 5341 h 10000"/>
                <a:gd name="connsiteX8" fmla="*/ 9877 w 10000"/>
                <a:gd name="connsiteY8" fmla="*/ 0 h 10000"/>
                <a:gd name="connsiteX9" fmla="*/ 7429 w 10000"/>
                <a:gd name="connsiteY9" fmla="*/ 1815 h 10000"/>
                <a:gd name="connsiteX10" fmla="*/ 4897 w 10000"/>
                <a:gd name="connsiteY10" fmla="*/ 3211 h 10000"/>
                <a:gd name="connsiteX11" fmla="*/ 2393 w 10000"/>
                <a:gd name="connsiteY11" fmla="*/ 5040 h 10000"/>
                <a:gd name="connsiteX12" fmla="*/ 21 w 10000"/>
                <a:gd name="connsiteY12" fmla="*/ 7894 h 10000"/>
                <a:gd name="connsiteX0" fmla="*/ 21 w 10000"/>
                <a:gd name="connsiteY0" fmla="*/ 7894 h 10000"/>
                <a:gd name="connsiteX1" fmla="*/ 35 w 10000"/>
                <a:gd name="connsiteY1" fmla="*/ 10000 h 10000"/>
                <a:gd name="connsiteX2" fmla="*/ 1246 w 10000"/>
                <a:gd name="connsiteY2" fmla="*/ 8758 h 10000"/>
                <a:gd name="connsiteX3" fmla="*/ 2528 w 10000"/>
                <a:gd name="connsiteY3" fmla="*/ 7527 h 10000"/>
                <a:gd name="connsiteX4" fmla="*/ 3288 w 10000"/>
                <a:gd name="connsiteY4" fmla="*/ 7183 h 10000"/>
                <a:gd name="connsiteX5" fmla="*/ 3652 w 10000"/>
                <a:gd name="connsiteY5" fmla="*/ 6958 h 10000"/>
                <a:gd name="connsiteX6" fmla="*/ 6770 w 10000"/>
                <a:gd name="connsiteY6" fmla="*/ 6916 h 10000"/>
                <a:gd name="connsiteX7" fmla="*/ 10000 w 10000"/>
                <a:gd name="connsiteY7" fmla="*/ 5341 h 10000"/>
                <a:gd name="connsiteX8" fmla="*/ 9877 w 10000"/>
                <a:gd name="connsiteY8" fmla="*/ 0 h 10000"/>
                <a:gd name="connsiteX9" fmla="*/ 7429 w 10000"/>
                <a:gd name="connsiteY9" fmla="*/ 1815 h 10000"/>
                <a:gd name="connsiteX10" fmla="*/ 4897 w 10000"/>
                <a:gd name="connsiteY10" fmla="*/ 3211 h 10000"/>
                <a:gd name="connsiteX11" fmla="*/ 2393 w 10000"/>
                <a:gd name="connsiteY11" fmla="*/ 5040 h 10000"/>
                <a:gd name="connsiteX12" fmla="*/ 21 w 10000"/>
                <a:gd name="connsiteY12" fmla="*/ 7894 h 10000"/>
                <a:gd name="connsiteX0" fmla="*/ 21 w 10000"/>
                <a:gd name="connsiteY0" fmla="*/ 7894 h 10000"/>
                <a:gd name="connsiteX1" fmla="*/ 35 w 10000"/>
                <a:gd name="connsiteY1" fmla="*/ 10000 h 10000"/>
                <a:gd name="connsiteX2" fmla="*/ 1246 w 10000"/>
                <a:gd name="connsiteY2" fmla="*/ 8758 h 10000"/>
                <a:gd name="connsiteX3" fmla="*/ 2528 w 10000"/>
                <a:gd name="connsiteY3" fmla="*/ 7527 h 10000"/>
                <a:gd name="connsiteX4" fmla="*/ 3288 w 10000"/>
                <a:gd name="connsiteY4" fmla="*/ 7183 h 10000"/>
                <a:gd name="connsiteX5" fmla="*/ 3652 w 10000"/>
                <a:gd name="connsiteY5" fmla="*/ 6958 h 10000"/>
                <a:gd name="connsiteX6" fmla="*/ 6795 w 10000"/>
                <a:gd name="connsiteY6" fmla="*/ 4325 h 10000"/>
                <a:gd name="connsiteX7" fmla="*/ 10000 w 10000"/>
                <a:gd name="connsiteY7" fmla="*/ 5341 h 10000"/>
                <a:gd name="connsiteX8" fmla="*/ 9877 w 10000"/>
                <a:gd name="connsiteY8" fmla="*/ 0 h 10000"/>
                <a:gd name="connsiteX9" fmla="*/ 7429 w 10000"/>
                <a:gd name="connsiteY9" fmla="*/ 1815 h 10000"/>
                <a:gd name="connsiteX10" fmla="*/ 4897 w 10000"/>
                <a:gd name="connsiteY10" fmla="*/ 3211 h 10000"/>
                <a:gd name="connsiteX11" fmla="*/ 2393 w 10000"/>
                <a:gd name="connsiteY11" fmla="*/ 5040 h 10000"/>
                <a:gd name="connsiteX12" fmla="*/ 21 w 10000"/>
                <a:gd name="connsiteY12" fmla="*/ 7894 h 10000"/>
                <a:gd name="connsiteX0" fmla="*/ 21 w 10040"/>
                <a:gd name="connsiteY0" fmla="*/ 7894 h 10000"/>
                <a:gd name="connsiteX1" fmla="*/ 35 w 10040"/>
                <a:gd name="connsiteY1" fmla="*/ 10000 h 10000"/>
                <a:gd name="connsiteX2" fmla="*/ 1246 w 10040"/>
                <a:gd name="connsiteY2" fmla="*/ 8758 h 10000"/>
                <a:gd name="connsiteX3" fmla="*/ 2528 w 10040"/>
                <a:gd name="connsiteY3" fmla="*/ 7527 h 10000"/>
                <a:gd name="connsiteX4" fmla="*/ 3288 w 10040"/>
                <a:gd name="connsiteY4" fmla="*/ 7183 h 10000"/>
                <a:gd name="connsiteX5" fmla="*/ 3652 w 10040"/>
                <a:gd name="connsiteY5" fmla="*/ 6958 h 10000"/>
                <a:gd name="connsiteX6" fmla="*/ 6795 w 10040"/>
                <a:gd name="connsiteY6" fmla="*/ 4325 h 10000"/>
                <a:gd name="connsiteX7" fmla="*/ 10040 w 10040"/>
                <a:gd name="connsiteY7" fmla="*/ 3830 h 10000"/>
                <a:gd name="connsiteX8" fmla="*/ 9877 w 10040"/>
                <a:gd name="connsiteY8" fmla="*/ 0 h 10000"/>
                <a:gd name="connsiteX9" fmla="*/ 7429 w 10040"/>
                <a:gd name="connsiteY9" fmla="*/ 1815 h 10000"/>
                <a:gd name="connsiteX10" fmla="*/ 4897 w 10040"/>
                <a:gd name="connsiteY10" fmla="*/ 3211 h 10000"/>
                <a:gd name="connsiteX11" fmla="*/ 2393 w 10040"/>
                <a:gd name="connsiteY11" fmla="*/ 5040 h 10000"/>
                <a:gd name="connsiteX12" fmla="*/ 21 w 10040"/>
                <a:gd name="connsiteY12" fmla="*/ 7894 h 10000"/>
                <a:gd name="connsiteX0" fmla="*/ 21 w 10040"/>
                <a:gd name="connsiteY0" fmla="*/ 7894 h 10000"/>
                <a:gd name="connsiteX1" fmla="*/ 35 w 10040"/>
                <a:gd name="connsiteY1" fmla="*/ 10000 h 10000"/>
                <a:gd name="connsiteX2" fmla="*/ 1246 w 10040"/>
                <a:gd name="connsiteY2" fmla="*/ 8758 h 10000"/>
                <a:gd name="connsiteX3" fmla="*/ 2528 w 10040"/>
                <a:gd name="connsiteY3" fmla="*/ 7527 h 10000"/>
                <a:gd name="connsiteX4" fmla="*/ 3288 w 10040"/>
                <a:gd name="connsiteY4" fmla="*/ 7183 h 10000"/>
                <a:gd name="connsiteX5" fmla="*/ 3652 w 10040"/>
                <a:gd name="connsiteY5" fmla="*/ 6958 h 10000"/>
                <a:gd name="connsiteX6" fmla="*/ 7471 w 10040"/>
                <a:gd name="connsiteY6" fmla="*/ 5146 h 10000"/>
                <a:gd name="connsiteX7" fmla="*/ 10040 w 10040"/>
                <a:gd name="connsiteY7" fmla="*/ 3830 h 10000"/>
                <a:gd name="connsiteX8" fmla="*/ 9877 w 10040"/>
                <a:gd name="connsiteY8" fmla="*/ 0 h 10000"/>
                <a:gd name="connsiteX9" fmla="*/ 7429 w 10040"/>
                <a:gd name="connsiteY9" fmla="*/ 1815 h 10000"/>
                <a:gd name="connsiteX10" fmla="*/ 4897 w 10040"/>
                <a:gd name="connsiteY10" fmla="*/ 3211 h 10000"/>
                <a:gd name="connsiteX11" fmla="*/ 2393 w 10040"/>
                <a:gd name="connsiteY11" fmla="*/ 5040 h 10000"/>
                <a:gd name="connsiteX12" fmla="*/ 21 w 10040"/>
                <a:gd name="connsiteY12" fmla="*/ 7894 h 10000"/>
                <a:gd name="connsiteX0" fmla="*/ 21 w 10040"/>
                <a:gd name="connsiteY0" fmla="*/ 7894 h 10000"/>
                <a:gd name="connsiteX1" fmla="*/ 35 w 10040"/>
                <a:gd name="connsiteY1" fmla="*/ 10000 h 10000"/>
                <a:gd name="connsiteX2" fmla="*/ 1246 w 10040"/>
                <a:gd name="connsiteY2" fmla="*/ 8758 h 10000"/>
                <a:gd name="connsiteX3" fmla="*/ 2503 w 10040"/>
                <a:gd name="connsiteY3" fmla="*/ 7638 h 10000"/>
                <a:gd name="connsiteX4" fmla="*/ 3288 w 10040"/>
                <a:gd name="connsiteY4" fmla="*/ 7183 h 10000"/>
                <a:gd name="connsiteX5" fmla="*/ 3652 w 10040"/>
                <a:gd name="connsiteY5" fmla="*/ 6958 h 10000"/>
                <a:gd name="connsiteX6" fmla="*/ 7471 w 10040"/>
                <a:gd name="connsiteY6" fmla="*/ 5146 h 10000"/>
                <a:gd name="connsiteX7" fmla="*/ 10040 w 10040"/>
                <a:gd name="connsiteY7" fmla="*/ 3830 h 10000"/>
                <a:gd name="connsiteX8" fmla="*/ 9877 w 10040"/>
                <a:gd name="connsiteY8" fmla="*/ 0 h 10000"/>
                <a:gd name="connsiteX9" fmla="*/ 7429 w 10040"/>
                <a:gd name="connsiteY9" fmla="*/ 1815 h 10000"/>
                <a:gd name="connsiteX10" fmla="*/ 4897 w 10040"/>
                <a:gd name="connsiteY10" fmla="*/ 3211 h 10000"/>
                <a:gd name="connsiteX11" fmla="*/ 2393 w 10040"/>
                <a:gd name="connsiteY11" fmla="*/ 5040 h 10000"/>
                <a:gd name="connsiteX12" fmla="*/ 21 w 10040"/>
                <a:gd name="connsiteY12" fmla="*/ 7894 h 10000"/>
                <a:gd name="connsiteX0" fmla="*/ 4 w 10082"/>
                <a:gd name="connsiteY0" fmla="*/ 7908 h 10000"/>
                <a:gd name="connsiteX1" fmla="*/ 77 w 10082"/>
                <a:gd name="connsiteY1" fmla="*/ 10000 h 10000"/>
                <a:gd name="connsiteX2" fmla="*/ 1288 w 10082"/>
                <a:gd name="connsiteY2" fmla="*/ 8758 h 10000"/>
                <a:gd name="connsiteX3" fmla="*/ 2545 w 10082"/>
                <a:gd name="connsiteY3" fmla="*/ 7638 h 10000"/>
                <a:gd name="connsiteX4" fmla="*/ 3330 w 10082"/>
                <a:gd name="connsiteY4" fmla="*/ 7183 h 10000"/>
                <a:gd name="connsiteX5" fmla="*/ 3694 w 10082"/>
                <a:gd name="connsiteY5" fmla="*/ 6958 h 10000"/>
                <a:gd name="connsiteX6" fmla="*/ 7513 w 10082"/>
                <a:gd name="connsiteY6" fmla="*/ 5146 h 10000"/>
                <a:gd name="connsiteX7" fmla="*/ 10082 w 10082"/>
                <a:gd name="connsiteY7" fmla="*/ 3830 h 10000"/>
                <a:gd name="connsiteX8" fmla="*/ 9919 w 10082"/>
                <a:gd name="connsiteY8" fmla="*/ 0 h 10000"/>
                <a:gd name="connsiteX9" fmla="*/ 7471 w 10082"/>
                <a:gd name="connsiteY9" fmla="*/ 1815 h 10000"/>
                <a:gd name="connsiteX10" fmla="*/ 4939 w 10082"/>
                <a:gd name="connsiteY10" fmla="*/ 3211 h 10000"/>
                <a:gd name="connsiteX11" fmla="*/ 2435 w 10082"/>
                <a:gd name="connsiteY11" fmla="*/ 5040 h 10000"/>
                <a:gd name="connsiteX12" fmla="*/ 4 w 10082"/>
                <a:gd name="connsiteY12" fmla="*/ 79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82" h="10000">
                  <a:moveTo>
                    <a:pt x="4" y="7908"/>
                  </a:moveTo>
                  <a:cubicBezTo>
                    <a:pt x="-12" y="8941"/>
                    <a:pt x="18" y="8950"/>
                    <a:pt x="77" y="10000"/>
                  </a:cubicBezTo>
                  <a:lnTo>
                    <a:pt x="1288" y="8758"/>
                  </a:lnTo>
                  <a:lnTo>
                    <a:pt x="2545" y="7638"/>
                  </a:lnTo>
                  <a:lnTo>
                    <a:pt x="3330" y="7183"/>
                  </a:lnTo>
                  <a:cubicBezTo>
                    <a:pt x="3360" y="7176"/>
                    <a:pt x="3664" y="6965"/>
                    <a:pt x="3694" y="6958"/>
                  </a:cubicBezTo>
                  <a:lnTo>
                    <a:pt x="7513" y="5146"/>
                  </a:lnTo>
                  <a:lnTo>
                    <a:pt x="10082" y="3830"/>
                  </a:lnTo>
                  <a:cubicBezTo>
                    <a:pt x="10086" y="1890"/>
                    <a:pt x="9915" y="1939"/>
                    <a:pt x="9919" y="0"/>
                  </a:cubicBezTo>
                  <a:lnTo>
                    <a:pt x="7471" y="1815"/>
                  </a:lnTo>
                  <a:cubicBezTo>
                    <a:pt x="6856" y="2168"/>
                    <a:pt x="5553" y="2858"/>
                    <a:pt x="4939" y="3211"/>
                  </a:cubicBezTo>
                  <a:lnTo>
                    <a:pt x="2435" y="5040"/>
                  </a:lnTo>
                  <a:lnTo>
                    <a:pt x="4" y="7908"/>
                  </a:lnTo>
                  <a:close/>
                </a:path>
              </a:pathLst>
            </a:custGeom>
            <a:pattFill prst="pct50">
              <a:fgClr>
                <a:srgbClr val="0099CC"/>
              </a:fgClr>
              <a:bgClr>
                <a:schemeClr val="bg1">
                  <a:lumMod val="90000"/>
                </a:schemeClr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5721" name="Text Box 9"/>
            <p:cNvSpPr txBox="1">
              <a:spLocks noChangeArrowheads="1"/>
            </p:cNvSpPr>
            <p:nvPr/>
          </p:nvSpPr>
          <p:spPr bwMode="auto">
            <a:xfrm rot="21031025">
              <a:off x="4494143" y="3556962"/>
              <a:ext cx="1434474" cy="208380"/>
            </a:xfrm>
            <a:prstGeom prst="rect">
              <a:avLst/>
            </a:prstGeom>
            <a:solidFill>
              <a:schemeClr val="bg1">
                <a:alpha val="13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Arial" charset="0"/>
                </a:rPr>
                <a:t>Conservation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309BE-1203-43C5-8AA0-FC5C92C2727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0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31913792"/>
              </p:ext>
            </p:extLst>
          </p:nvPr>
        </p:nvGraphicFramePr>
        <p:xfrm>
          <a:off x="0" y="1531938"/>
          <a:ext cx="9156700" cy="45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5716" name="Rectangle 2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991600" cy="1371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Determining  Projected Total Demands                      </a:t>
            </a:r>
            <a:r>
              <a:rPr lang="en-US" sz="3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(Illustrative Purposes)</a:t>
            </a:r>
          </a:p>
        </p:txBody>
      </p:sp>
      <p:sp>
        <p:nvSpPr>
          <p:cNvPr id="12" name="Slide Number Placeholder 47"/>
          <p:cNvSpPr txBox="1">
            <a:spLocks/>
          </p:cNvSpPr>
          <p:nvPr/>
        </p:nvSpPr>
        <p:spPr>
          <a:xfrm>
            <a:off x="10171272" y="6407946"/>
            <a:ext cx="365760" cy="365125"/>
          </a:xfrm>
          <a:prstGeom prst="rect">
            <a:avLst/>
          </a:prstGeom>
        </p:spPr>
        <p:txBody>
          <a:bodyPr vert="horz" anchor="b"/>
          <a:lstStyle/>
          <a:p>
            <a:pPr algn="r">
              <a:defRPr/>
            </a:pPr>
            <a:fld id="{D61309BE-1203-43C5-8AA0-FC5C92C27274}" type="slidenum">
              <a:rPr lang="en-US" sz="1000"/>
              <a:pPr algn="r">
                <a:defRPr/>
              </a:pPr>
              <a:t>12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427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 animBg="0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574" y="245097"/>
            <a:ext cx="9412665" cy="1353843"/>
          </a:xfrm>
        </p:spPr>
        <p:txBody>
          <a:bodyPr>
            <a:noAutofit/>
          </a:bodyPr>
          <a:lstStyle/>
          <a:p>
            <a:pPr marL="1295400">
              <a:spcAft>
                <a:spcPts val="1540"/>
              </a:spcAft>
            </a:pPr>
            <a:r>
              <a:rPr lang="en-US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Questions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765" y="1891171"/>
            <a:ext cx="9280689" cy="4618037"/>
          </a:xfrm>
        </p:spPr>
        <p:txBody>
          <a:bodyPr>
            <a:normAutofit/>
          </a:bodyPr>
          <a:lstStyle/>
          <a:p>
            <a:endParaRPr lang="en-US" sz="3400" b="1" dirty="0"/>
          </a:p>
          <a:p>
            <a:pPr lvl="1"/>
            <a:endParaRPr lang="en-US" sz="3000" b="1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36947" y="1522429"/>
            <a:ext cx="9832157" cy="4986779"/>
          </a:xfrm>
          <a:prstGeom prst="rect">
            <a:avLst/>
          </a:prstGeom>
        </p:spPr>
        <p:txBody>
          <a:bodyPr lIns="0" tIns="0" rIns="0" bIns="0">
            <a:normAutofit fontScale="60000" lnSpcReduction="20000"/>
          </a:bodyPr>
          <a:lstStyle/>
          <a:p>
            <a:pPr marL="279400" indent="-279400">
              <a:lnSpc>
                <a:spcPct val="90000"/>
              </a:lnSpc>
              <a:spcAft>
                <a:spcPts val="350"/>
              </a:spcAft>
            </a:pPr>
            <a:endParaRPr lang="en-US" sz="6300" b="1" spc="-5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279400" indent="-279400">
              <a:lnSpc>
                <a:spcPct val="120000"/>
              </a:lnSpc>
              <a:spcAft>
                <a:spcPts val="350"/>
              </a:spcAft>
            </a:pPr>
            <a:r>
              <a:rPr lang="en-US" sz="3600" b="1" dirty="0">
                <a:latin typeface="Arial"/>
              </a:rPr>
              <a:t>1.    </a:t>
            </a:r>
            <a:r>
              <a:rPr lang="en-US" sz="4700" b="1" dirty="0">
                <a:latin typeface="Arial"/>
              </a:rPr>
              <a:t>What is the value of sophisticated demand</a:t>
            </a:r>
            <a:br>
              <a:rPr sz="4700" b="1" dirty="0">
                <a:latin typeface="Arial"/>
              </a:rPr>
            </a:br>
            <a:r>
              <a:rPr lang="en-US" sz="4700" b="1" dirty="0">
                <a:latin typeface="Arial"/>
              </a:rPr>
              <a:t>forecasting using hypothetical historic water</a:t>
            </a:r>
            <a:br>
              <a:rPr sz="4700" b="1" dirty="0">
                <a:latin typeface="Arial"/>
              </a:rPr>
            </a:br>
            <a:r>
              <a:rPr lang="en-US" sz="4700" b="1" dirty="0">
                <a:latin typeface="Arial"/>
              </a:rPr>
              <a:t>use data when total use will be mandated?</a:t>
            </a:r>
            <a:br>
              <a:rPr lang="en-US" sz="4700" b="1" dirty="0">
                <a:latin typeface="Arial"/>
              </a:rPr>
            </a:br>
            <a:endParaRPr lang="en-US" sz="4700" b="1" dirty="0">
              <a:latin typeface="Arial"/>
            </a:endParaRPr>
          </a:p>
          <a:p>
            <a:pPr marL="914400" indent="-914400">
              <a:lnSpc>
                <a:spcPct val="120000"/>
              </a:lnSpc>
              <a:spcAft>
                <a:spcPts val="350"/>
              </a:spcAft>
              <a:buAutoNum type="arabicPeriod" startAt="2"/>
            </a:pPr>
            <a:r>
              <a:rPr lang="en-US" sz="4600" b="1" dirty="0">
                <a:latin typeface="Arial"/>
              </a:rPr>
              <a:t>If facilities are sized to meet mandated use</a:t>
            </a:r>
            <a:br>
              <a:rPr sz="4600" dirty="0"/>
            </a:br>
            <a:r>
              <a:rPr lang="en-US" sz="4600" b="1" dirty="0">
                <a:latin typeface="Arial"/>
              </a:rPr>
              <a:t>what happens if it is not achieved?</a:t>
            </a:r>
          </a:p>
          <a:p>
            <a:pPr marL="914400" indent="-914400">
              <a:lnSpc>
                <a:spcPct val="120000"/>
              </a:lnSpc>
              <a:spcAft>
                <a:spcPts val="350"/>
              </a:spcAft>
              <a:buAutoNum type="arabicPeriod" startAt="2"/>
            </a:pPr>
            <a:endParaRPr lang="en-US" sz="4600" b="1" dirty="0">
              <a:latin typeface="Arial"/>
            </a:endParaRPr>
          </a:p>
          <a:p>
            <a:pPr marL="279400" indent="-279400">
              <a:lnSpc>
                <a:spcPct val="120000"/>
              </a:lnSpc>
            </a:pPr>
            <a:r>
              <a:rPr lang="en-US" sz="4600" b="1" dirty="0">
                <a:latin typeface="Arial"/>
              </a:rPr>
              <a:t>3.    What is the effect on capacity charges if future use goes down or is stable, what is growth’s fair share?</a:t>
            </a:r>
          </a:p>
        </p:txBody>
      </p:sp>
    </p:spTree>
    <p:extLst>
      <p:ext uri="{BB962C8B-B14F-4D97-AF65-F5344CB8AC3E}">
        <p14:creationId xmlns:p14="http://schemas.microsoft.com/office/powerpoint/2010/main" val="15564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14" y="2359893"/>
            <a:ext cx="9587060" cy="38335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2301" y="216818"/>
            <a:ext cx="8738647" cy="15554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90000"/>
              </a:lnSpc>
            </a:pPr>
            <a:endParaRPr lang="en-US" sz="2400" dirty="0">
              <a:solidFill>
                <a:srgbClr val="222222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4000" b="1" dirty="0">
                <a:latin typeface="+mj-lt"/>
                <a:ea typeface="+mj-ea"/>
                <a:cs typeface="+mj-cs"/>
              </a:rPr>
              <a:t>Demand Forecasting is the Foundation</a:t>
            </a:r>
            <a:br>
              <a:rPr sz="4000" b="1" dirty="0">
                <a:latin typeface="+mj-lt"/>
                <a:ea typeface="+mj-ea"/>
                <a:cs typeface="+mj-cs"/>
              </a:rPr>
            </a:br>
            <a:r>
              <a:rPr lang="en-US" sz="4000" b="1" dirty="0">
                <a:latin typeface="+mj-lt"/>
                <a:ea typeface="+mj-ea"/>
                <a:cs typeface="+mj-cs"/>
              </a:rPr>
              <a:t>of Key Planning Documents</a:t>
            </a:r>
          </a:p>
        </p:txBody>
      </p:sp>
    </p:spTree>
    <p:extLst>
      <p:ext uri="{BB962C8B-B14F-4D97-AF65-F5344CB8AC3E}">
        <p14:creationId xmlns:p14="http://schemas.microsoft.com/office/powerpoint/2010/main" val="396581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3642" y="556181"/>
            <a:ext cx="5317710" cy="104637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algn="r">
              <a:lnSpc>
                <a:spcPts val="1445"/>
              </a:lnSpc>
              <a:spcAft>
                <a:spcPts val="1098"/>
              </a:spcAft>
            </a:pPr>
            <a:endParaRPr lang="en-US" sz="36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ts val="1445"/>
              </a:lnSpc>
              <a:spcAft>
                <a:spcPts val="1098"/>
              </a:spcAft>
            </a:pPr>
            <a: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Types of Demand Forecasting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515" y="1949567"/>
            <a:ext cx="6918750" cy="4185502"/>
          </a:xfrm>
          <a:prstGeom prst="rect">
            <a:avLst/>
          </a:prstGeom>
        </p:spPr>
        <p:txBody>
          <a:bodyPr lIns="0" tIns="0" rIns="0" bIns="0">
            <a:normAutofit fontScale="82500" lnSpcReduction="20000"/>
          </a:bodyPr>
          <a:lstStyle/>
          <a:p>
            <a:pPr marL="457200" indent="-457200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3000" b="1" dirty="0"/>
              <a:t>Short Term Sales Forecast</a:t>
            </a:r>
          </a:p>
          <a:p>
            <a:pPr marL="569765" marR="1293287" indent="-457200">
              <a:spcAft>
                <a:spcPts val="143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Budgetary and water rates</a:t>
            </a:r>
          </a:p>
          <a:p>
            <a:pPr marL="569765" marR="1293287" indent="-457200">
              <a:spcAft>
                <a:spcPts val="143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Operational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/>
              <a:t>Long Range Demand Forecast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Quantifying supply need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Long range capital planning and financing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CEQA Compliance: Purpose and Need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Developing nexus for growth charges (Capacity Charges)</a:t>
            </a:r>
          </a:p>
          <a:p>
            <a:pPr lvl="1"/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/>
              <a:t>Hopefully, both forecasts align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112565" indent="-112565"/>
            <a:r>
              <a:rPr lang="en-US" sz="3000" dirty="0"/>
              <a:t>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01682341"/>
              </p:ext>
            </p:extLst>
          </p:nvPr>
        </p:nvGraphicFramePr>
        <p:xfrm>
          <a:off x="7079530" y="1702690"/>
          <a:ext cx="4854803" cy="467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27563" y="4184873"/>
            <a:ext cx="121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Short Term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50165" y="3526568"/>
            <a:ext cx="115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48172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405351"/>
            <a:ext cx="9973560" cy="952107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indent="0" algn="r">
              <a:lnSpc>
                <a:spcPts val="1900"/>
              </a:lnSpc>
              <a:spcAft>
                <a:spcPts val="1820"/>
              </a:spcAft>
            </a:pPr>
            <a:endParaRPr lang="en-US" sz="3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indent="0" algn="ctr">
              <a:lnSpc>
                <a:spcPts val="1900"/>
              </a:lnSpc>
              <a:spcAft>
                <a:spcPts val="1820"/>
              </a:spcAft>
            </a:pPr>
            <a:r>
              <a:rPr lang="en-US" sz="3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Evolving Nature of Urban Water Demand Forecasting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744719" y="1602555"/>
            <a:ext cx="7315199" cy="473225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65100" indent="-165100">
              <a:spcBef>
                <a:spcPts val="1820"/>
              </a:spcBef>
              <a:spcAft>
                <a:spcPts val="280"/>
              </a:spcAft>
            </a:pPr>
            <a:r>
              <a:rPr lang="en-US" sz="2400" b="1" dirty="0">
                <a:latin typeface="Arial"/>
              </a:rPr>
              <a:t>Escalation of Water Use and Population</a:t>
            </a:r>
          </a:p>
          <a:p>
            <a:pPr marL="342900" indent="-342900"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</a:rPr>
              <a:t>Increase water use by some annual percentage</a:t>
            </a:r>
          </a:p>
          <a:p>
            <a:pPr marL="342900" indent="-342900"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</a:rPr>
              <a:t>How many more people and how much more water will they use </a:t>
            </a:r>
          </a:p>
          <a:p>
            <a:pPr indent="-342900"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/>
              </a:rPr>
              <a:t>Econometric and Land Use Based Forecast</a:t>
            </a:r>
          </a:p>
          <a:p>
            <a:pPr marL="742950" lvl="1" indent="-285750"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en-US" sz="1700" spc="150" dirty="0">
                <a:latin typeface="Arial"/>
              </a:rPr>
              <a:t>Demographic forecasting became more sophisticated</a:t>
            </a:r>
          </a:p>
          <a:p>
            <a:pPr marL="742950" lvl="1" indent="-285750"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en-US" sz="1700" spc="150" dirty="0">
                <a:latin typeface="Arial"/>
              </a:rPr>
              <a:t>Competitive funding drove need for better forecasting of capital investments</a:t>
            </a:r>
          </a:p>
          <a:p>
            <a:pPr marL="742950" lvl="1" indent="-285750"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en-US" sz="1700" spc="150" dirty="0">
                <a:latin typeface="Arial"/>
              </a:rPr>
              <a:t>ACOE IWR MAIN became the cutting edge forecasting tool </a:t>
            </a:r>
          </a:p>
          <a:p>
            <a:pPr marL="165100" indent="-165100">
              <a:spcAft>
                <a:spcPts val="280"/>
              </a:spcAft>
            </a:pPr>
            <a:r>
              <a:rPr lang="en-US" sz="2200" dirty="0">
                <a:latin typeface="Arial"/>
              </a:rPr>
              <a:t>• </a:t>
            </a:r>
            <a:r>
              <a:rPr lang="en-US" sz="2400" b="1" dirty="0">
                <a:latin typeface="Arial"/>
              </a:rPr>
              <a:t>In California external factors drove the use of more sophisticated demand forecasting</a:t>
            </a:r>
          </a:p>
          <a:p>
            <a:pPr marL="165100" indent="-165100">
              <a:lnSpc>
                <a:spcPts val="1560"/>
              </a:lnSpc>
              <a:spcAft>
                <a:spcPts val="280"/>
              </a:spcAft>
            </a:pPr>
            <a:endParaRPr lang="en-US" sz="2200" dirty="0"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03" y="1602555"/>
            <a:ext cx="3424748" cy="464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854" y="13354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Key Legislation Requiring Water Demand Forecasting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083" y="1747101"/>
            <a:ext cx="9869863" cy="4618037"/>
          </a:xfrm>
        </p:spPr>
        <p:txBody>
          <a:bodyPr>
            <a:normAutofit lnSpcReduction="10000"/>
          </a:bodyPr>
          <a:lstStyle/>
          <a:p>
            <a:r>
              <a:rPr lang="en-US" sz="3400" b="1" dirty="0"/>
              <a:t>1983: Urban Water Management Plan Act </a:t>
            </a:r>
          </a:p>
          <a:p>
            <a:pPr lvl="1"/>
            <a:r>
              <a:rPr lang="en-US" sz="3000" dirty="0"/>
              <a:t>Required urban suppliers serving 3,000 AF or 3,000 connections to prepare a plan every 5 years</a:t>
            </a:r>
          </a:p>
          <a:p>
            <a:pPr lvl="1"/>
            <a:r>
              <a:rPr lang="en-US" sz="3000" dirty="0"/>
              <a:t>Amended </a:t>
            </a:r>
            <a:r>
              <a:rPr lang="en-US" sz="3000" u="sng" dirty="0"/>
              <a:t>20</a:t>
            </a:r>
            <a:r>
              <a:rPr lang="en-US" sz="3000" dirty="0"/>
              <a:t> times since passage to require better planning</a:t>
            </a:r>
          </a:p>
          <a:p>
            <a:pPr marL="201168" lvl="1" indent="0">
              <a:buNone/>
            </a:pPr>
            <a:r>
              <a:rPr lang="en-US" sz="3400" b="1" dirty="0"/>
              <a:t>1983: AB 1600 Mitigation Fee Act</a:t>
            </a:r>
          </a:p>
          <a:p>
            <a:pPr lvl="1"/>
            <a:r>
              <a:rPr lang="en-US" sz="3000" dirty="0"/>
              <a:t>Growths fair share requires quantifiable nexus</a:t>
            </a:r>
          </a:p>
          <a:p>
            <a:r>
              <a:rPr lang="en-US" sz="3400" b="1" dirty="0"/>
              <a:t>2001: SB 610 and SB 221  </a:t>
            </a:r>
          </a:p>
          <a:p>
            <a:pPr lvl="1">
              <a:lnSpc>
                <a:spcPct val="100000"/>
              </a:lnSpc>
            </a:pPr>
            <a:r>
              <a:rPr lang="en-US" sz="3000" dirty="0"/>
              <a:t>Required water suppliers to prepare water availability assessments and verifications for land use agencies in land use approval process</a:t>
            </a:r>
          </a:p>
          <a:p>
            <a:pPr lvl="1"/>
            <a:endParaRPr lang="en-US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8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854" y="13354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Key Legislation Requiring Water Demand Forecasting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644" y="2058187"/>
            <a:ext cx="9280689" cy="4618037"/>
          </a:xfrm>
        </p:spPr>
        <p:txBody>
          <a:bodyPr>
            <a:normAutofit/>
          </a:bodyPr>
          <a:lstStyle/>
          <a:p>
            <a:r>
              <a:rPr lang="en-US" sz="3400" b="1" dirty="0"/>
              <a:t>2009: SBx7-7</a:t>
            </a:r>
          </a:p>
          <a:p>
            <a:pPr lvl="1"/>
            <a:r>
              <a:rPr lang="en-US" sz="3000" dirty="0"/>
              <a:t>State mandate for retail agencies to reduce consumption 20% by 2020</a:t>
            </a:r>
          </a:p>
          <a:p>
            <a:pPr lvl="1"/>
            <a:r>
              <a:rPr lang="en-US" sz="3000" dirty="0"/>
              <a:t>Achieved through conservation savings and recycled water project development </a:t>
            </a:r>
          </a:p>
          <a:p>
            <a:pPr lvl="1"/>
            <a:r>
              <a:rPr lang="en-US" sz="3400" b="1" dirty="0"/>
              <a:t>Post 2016 : SWRCB/DWR Conservation </a:t>
            </a:r>
            <a:r>
              <a:rPr lang="en-US" sz="3400" b="1" dirty="0" err="1"/>
              <a:t>Regs</a:t>
            </a:r>
            <a:r>
              <a:rPr lang="en-US" sz="3400" b="1" dirty="0"/>
              <a:t> </a:t>
            </a:r>
          </a:p>
          <a:p>
            <a:pPr lvl="1"/>
            <a:r>
              <a:rPr lang="en-US" sz="3000" dirty="0"/>
              <a:t>Drought Experience driving more ambitious conservation goals </a:t>
            </a:r>
          </a:p>
          <a:p>
            <a:pPr lvl="1"/>
            <a:r>
              <a:rPr lang="en-US" sz="3000" dirty="0"/>
              <a:t>SBx7-7 goals now considered too easy</a:t>
            </a:r>
          </a:p>
          <a:p>
            <a:endParaRPr lang="en-US" sz="3400" b="1" dirty="0"/>
          </a:p>
          <a:p>
            <a:pPr lvl="1"/>
            <a:endParaRPr lang="en-US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6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759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Land-Use and Water Supply Coordination in the San Diego Region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676400" y="914400"/>
          <a:ext cx="8915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360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18BD8E-0448-412F-8B10-877CAB386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4C18BD8E-0448-412F-8B10-877CAB386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663D1D-8A3D-4DF5-95E5-3DE67FD97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69663D1D-8A3D-4DF5-95E5-3DE67FD97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084963-D2D1-442C-B840-E7AF3FE8E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35084963-D2D1-442C-B840-E7AF3FE8E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4B145D-4F33-4FF7-8115-AF9FBC0B3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ED4B145D-4F33-4FF7-8115-AF9FBC0B3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5F9D7E-C33E-4A87-96B7-CEA154F6A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4C5F9D7E-C33E-4A87-96B7-CEA154F6A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CF24C7-7306-45F7-AB72-E83379EE4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B7CF24C7-7306-45F7-AB72-E83379EE4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B6903E-0915-4FB0-A331-BFE997A76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1EB6903E-0915-4FB0-A331-BFE997A76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34FEEF-D97A-439A-BA0E-7721FDE67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7A34FEEF-D97A-439A-BA0E-7721FDE678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D8D9F9-D840-4AAE-B1D5-17E116C96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CED8D9F9-D840-4AAE-B1D5-17E116C96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FBD758A-EB9D-4476-8F77-A290EA4B8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6FBD758A-EB9D-4476-8F77-A290EA4B8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08C343-895A-4E54-B336-E9C7D6FB0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6C08C343-895A-4E54-B336-E9C7D6FB0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5B08A8-155B-4981-865B-3DC2090A9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385B08A8-155B-4981-865B-3DC2090A9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4E4669-1828-4FBE-ACE3-9D1D40E9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124E4669-1828-4FBE-ACE3-9D1D40E9B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332" y="1380092"/>
            <a:ext cx="9363959" cy="4685122"/>
          </a:xfrm>
          <a:prstGeom prst="rect">
            <a:avLst/>
          </a:prstGeom>
        </p:spPr>
        <p:txBody>
          <a:bodyPr lIns="0" tIns="0" rIns="0" bIns="0">
            <a:normAutofit fontScale="97500" lnSpcReduction="10000"/>
          </a:bodyPr>
          <a:lstStyle/>
          <a:p>
            <a:pPr marL="127000" indent="-127000">
              <a:lnSpc>
                <a:spcPct val="90000"/>
              </a:lnSpc>
              <a:spcAft>
                <a:spcPts val="350"/>
              </a:spcAft>
            </a:pPr>
            <a:endParaRPr lang="en-US" sz="1400" b="1" dirty="0">
              <a:latin typeface="Arial"/>
            </a:endParaRPr>
          </a:p>
          <a:p>
            <a:pPr marL="127000" indent="-127000">
              <a:lnSpc>
                <a:spcPct val="90000"/>
              </a:lnSpc>
              <a:spcAft>
                <a:spcPts val="350"/>
              </a:spcAft>
            </a:pPr>
            <a:r>
              <a:rPr lang="en-US" sz="2900" b="1" u="sng" dirty="0">
                <a:solidFill>
                  <a:sysClr val="windowText" lastClr="000000"/>
                </a:solidFill>
                <a:latin typeface="Calibri Light"/>
              </a:rPr>
              <a:t>Driver Variables</a:t>
            </a:r>
          </a:p>
          <a:p>
            <a:pPr marL="457200" marR="2628900" indent="-457200">
              <a:lnSpc>
                <a:spcPct val="90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ysClr val="windowText" lastClr="000000"/>
                </a:solidFill>
                <a:latin typeface="Calibri Light"/>
              </a:rPr>
              <a:t>Most important factors affecting forecasted water use</a:t>
            </a:r>
          </a:p>
          <a:p>
            <a:pPr marL="914400" marR="2628900" lvl="1" indent="-457200">
              <a:lnSpc>
                <a:spcPct val="90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Calibri Light"/>
              </a:rPr>
              <a:t>Derive from long range demographic and economic  forecasts</a:t>
            </a:r>
          </a:p>
          <a:p>
            <a:pPr marL="914400" marR="2628900" lvl="1" indent="-457200">
              <a:lnSpc>
                <a:spcPct val="90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Calibri Light"/>
              </a:rPr>
              <a:t>Relies on past patterns of water use to predict future water use</a:t>
            </a:r>
          </a:p>
          <a:p>
            <a:pPr marL="241300" marR="2628900" indent="-241300">
              <a:lnSpc>
                <a:spcPct val="90000"/>
              </a:lnSpc>
              <a:spcAft>
                <a:spcPts val="350"/>
              </a:spcAft>
            </a:pPr>
            <a:r>
              <a:rPr lang="en-US" sz="2700" dirty="0">
                <a:solidFill>
                  <a:sysClr val="windowText" lastClr="000000"/>
                </a:solidFill>
                <a:latin typeface="Calibri Light"/>
              </a:rPr>
              <a:t> • </a:t>
            </a:r>
            <a:r>
              <a:rPr lang="en-US" sz="2700" b="1" dirty="0">
                <a:solidFill>
                  <a:sysClr val="windowText" lastClr="000000"/>
                </a:solidFill>
                <a:latin typeface="Calibri Light"/>
              </a:rPr>
              <a:t>Econometric &amp; Land Use Based Demand Forecast</a:t>
            </a:r>
          </a:p>
          <a:p>
            <a:pPr marL="698500" marR="2628900" lvl="1" indent="-241300">
              <a:lnSpc>
                <a:spcPct val="90000"/>
              </a:lnSpc>
            </a:pPr>
            <a:r>
              <a:rPr lang="en-US" sz="2700" dirty="0">
                <a:solidFill>
                  <a:sysClr val="windowText" lastClr="000000"/>
                </a:solidFill>
                <a:latin typeface="Calibri Light"/>
              </a:rPr>
              <a:t>•Links to regional land use planning and demographic forecasts </a:t>
            </a:r>
          </a:p>
          <a:p>
            <a:pPr marL="914400" marR="2628900" lvl="1" indent="-457200">
              <a:lnSpc>
                <a:spcPct val="90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Calibri Light"/>
              </a:rPr>
              <a:t>Housing, employment,  household income, weather, cost of water</a:t>
            </a:r>
          </a:p>
          <a:p>
            <a:pPr marL="914400" marR="2628900" lvl="1" indent="-457200">
              <a:lnSpc>
                <a:spcPct val="90000"/>
              </a:lnSpc>
              <a:spcAft>
                <a:spcPts val="350"/>
              </a:spcAft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Calibri Ligh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13114" y="152400"/>
            <a:ext cx="9154886" cy="9906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marL="463550" algn="ctr">
              <a:defRPr/>
            </a:pPr>
            <a:r>
              <a:rPr lang="en-US" sz="3600" dirty="0"/>
              <a:t>Simplified Example of Econometric Demand</a:t>
            </a:r>
            <a:br>
              <a:rPr lang="en-US" sz="3600" dirty="0"/>
            </a:br>
            <a:r>
              <a:rPr lang="en-US" sz="3600" dirty="0"/>
              <a:t>Forecasting</a:t>
            </a:r>
          </a:p>
          <a:p>
            <a:pPr marL="463550" algn="ctr">
              <a:defRPr/>
            </a:pPr>
            <a:endParaRPr lang="en-US" sz="3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66" y="1668544"/>
            <a:ext cx="4828849" cy="38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7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21201"/>
            <a:ext cx="8991600" cy="1001486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Projected San Diego County Employment Growth              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724240"/>
              </p:ext>
            </p:extLst>
          </p:nvPr>
        </p:nvGraphicFramePr>
        <p:xfrm>
          <a:off x="7381187" y="1875934"/>
          <a:ext cx="3897983" cy="4381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75614" y="1699182"/>
            <a:ext cx="416626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bg1">
                  <a:lumMod val="25000"/>
                </a:schemeClr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SzPct val="95000"/>
              <a:buFont typeface="Arial" panose="020B0604020202020204" pitchFamily="34" charset="0"/>
              <a:buChar char="•"/>
            </a:pPr>
            <a:r>
              <a:rPr lang="en-US" dirty="0"/>
              <a:t>SANDAG Series 13 Growth Forecast</a:t>
            </a:r>
          </a:p>
          <a:p>
            <a:pPr>
              <a:buSzPct val="95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SzPct val="95000"/>
              <a:buFont typeface="Arial" panose="020B0604020202020204" pitchFamily="34" charset="0"/>
              <a:buChar char="•"/>
            </a:pPr>
            <a:r>
              <a:rPr lang="en-US" dirty="0"/>
              <a:t>32% increase in jobs</a:t>
            </a:r>
          </a:p>
          <a:p>
            <a:pPr lvl="1"/>
            <a:r>
              <a:rPr lang="en-US" dirty="0"/>
              <a:t>460,000 new jobs</a:t>
            </a:r>
          </a:p>
          <a:p>
            <a:pPr lvl="1"/>
            <a:r>
              <a:rPr lang="en-US" dirty="0"/>
              <a:t>1.45 million in 2012 to 1.91 million by 2050</a:t>
            </a:r>
          </a:p>
          <a:p>
            <a:pPr lvl="1"/>
            <a:endParaRPr lang="en-US" dirty="0"/>
          </a:p>
          <a:p>
            <a:pPr>
              <a:buSzPct val="95000"/>
              <a:buFont typeface="Arial" panose="020B0604020202020204" pitchFamily="34" charset="0"/>
              <a:buChar char="•"/>
            </a:pPr>
            <a:r>
              <a:rPr lang="en-US" dirty="0"/>
              <a:t>Contributing factor to increased water consumption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814</TotalTime>
  <Words>635</Words>
  <Application>Microsoft Office PowerPoint</Application>
  <PresentationFormat>Widescreen</PresentationFormat>
  <Paragraphs>119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Verdana</vt:lpstr>
      <vt:lpstr>Wingdings 3</vt:lpstr>
      <vt:lpstr>Retrospect</vt:lpstr>
      <vt:lpstr>Changing Nature and Importance of Long Range Demand Forecasting </vt:lpstr>
      <vt:lpstr>PowerPoint Presentation</vt:lpstr>
      <vt:lpstr>PowerPoint Presentation</vt:lpstr>
      <vt:lpstr>PowerPoint Presentation</vt:lpstr>
      <vt:lpstr>Key Legislation Requiring Water Demand Forecasting</vt:lpstr>
      <vt:lpstr>Key Legislation Requiring Water Demand Forecasting</vt:lpstr>
      <vt:lpstr>Land-Use and Water Supply Coordination in the San Diego Region</vt:lpstr>
      <vt:lpstr>PowerPoint Presentation</vt:lpstr>
      <vt:lpstr>Projected San Diego County Employment Growth                </vt:lpstr>
      <vt:lpstr>PowerPoint Presentation</vt:lpstr>
      <vt:lpstr>SBX7-7 : The Math Gets Easier or  Mandated Water Use</vt:lpstr>
      <vt:lpstr>Determining  Projected Total Demands                      (Illustrative Purposes)</vt:lpstr>
      <vt:lpstr>Questions To Consider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Projected San Diego County Employment Growth</dc:title>
  <dc:creator>Ken Weinberg</dc:creator>
  <cp:lastModifiedBy>Ken Weinberg</cp:lastModifiedBy>
  <cp:revision>24</cp:revision>
  <dcterms:created xsi:type="dcterms:W3CDTF">2016-11-16T23:07:41Z</dcterms:created>
  <dcterms:modified xsi:type="dcterms:W3CDTF">2016-11-21T23:28:39Z</dcterms:modified>
</cp:coreProperties>
</file>