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260" r:id="rId6"/>
    <p:sldId id="532" r:id="rId7"/>
    <p:sldId id="534" r:id="rId8"/>
    <p:sldId id="533" r:id="rId9"/>
    <p:sldId id="546" r:id="rId10"/>
    <p:sldId id="519" r:id="rId11"/>
    <p:sldId id="541" r:id="rId12"/>
    <p:sldId id="544" r:id="rId13"/>
    <p:sldId id="416" r:id="rId14"/>
    <p:sldId id="540" r:id="rId15"/>
    <p:sldId id="524" r:id="rId16"/>
    <p:sldId id="525" r:id="rId17"/>
    <p:sldId id="542" r:id="rId18"/>
    <p:sldId id="526" r:id="rId19"/>
    <p:sldId id="536" r:id="rId20"/>
    <p:sldId id="529" r:id="rId21"/>
    <p:sldId id="537" r:id="rId22"/>
    <p:sldId id="545" r:id="rId23"/>
    <p:sldId id="39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B4BC17-8C96-2036-A860-23AF7D97DDB0}" name="Chelsea Haines" initials="CH" userId="S::chelseah@acwa.com::eb064e73-0bd9-4a04-b442-17a033ae6366" providerId="AD"/>
  <p188:author id="{4C84D189-B2EC-25C6-6B24-F15E0559E75B}" name="Sonja Eschenburg" initials="SE" userId="S::sonjae@acwa.com::15d2b063-6943-4bf8-b6be-bb4900f843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ian Sanders"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A88"/>
    <a:srgbClr val="3BB6B3"/>
    <a:srgbClr val="FF66FF"/>
    <a:srgbClr val="FF9900"/>
    <a:srgbClr val="FFFFFF"/>
    <a:srgbClr val="F8E81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B2C38-78D3-4E8C-B923-35C4CBFDBFFA}" v="30" dt="2023-05-24T16:04:45.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ja Eschenburg" userId="15d2b063-6943-4bf8-b6be-bb4900f8439f" providerId="ADAL" clId="{3E1B2C38-78D3-4E8C-B923-35C4CBFDBFFA}"/>
    <pc:docChg chg="undo custSel modSld">
      <pc:chgData name="Sonja Eschenburg" userId="15d2b063-6943-4bf8-b6be-bb4900f8439f" providerId="ADAL" clId="{3E1B2C38-78D3-4E8C-B923-35C4CBFDBFFA}" dt="2023-05-24T16:04:45.585" v="54" actId="1076"/>
      <pc:docMkLst>
        <pc:docMk/>
      </pc:docMkLst>
      <pc:sldChg chg="addSp delSp modSp mod modClrScheme chgLayout">
        <pc:chgData name="Sonja Eschenburg" userId="15d2b063-6943-4bf8-b6be-bb4900f8439f" providerId="ADAL" clId="{3E1B2C38-78D3-4E8C-B923-35C4CBFDBFFA}" dt="2023-05-24T16:03:21.127" v="32" actId="26606"/>
        <pc:sldMkLst>
          <pc:docMk/>
          <pc:sldMk cId="467786633" sldId="529"/>
        </pc:sldMkLst>
        <pc:spChg chg="mod ord modVis">
          <ac:chgData name="Sonja Eschenburg" userId="15d2b063-6943-4bf8-b6be-bb4900f8439f" providerId="ADAL" clId="{3E1B2C38-78D3-4E8C-B923-35C4CBFDBFFA}" dt="2023-05-24T16:03:21.127" v="32" actId="26606"/>
          <ac:spMkLst>
            <pc:docMk/>
            <pc:sldMk cId="467786633" sldId="529"/>
            <ac:spMk id="3" creationId="{05D4FA98-235F-46EA-AC72-156C2777C8FE}"/>
          </ac:spMkLst>
        </pc:spChg>
        <pc:spChg chg="mod ord">
          <ac:chgData name="Sonja Eschenburg" userId="15d2b063-6943-4bf8-b6be-bb4900f8439f" providerId="ADAL" clId="{3E1B2C38-78D3-4E8C-B923-35C4CBFDBFFA}" dt="2023-05-24T16:03:21.127" v="32" actId="26606"/>
          <ac:spMkLst>
            <pc:docMk/>
            <pc:sldMk cId="467786633" sldId="529"/>
            <ac:spMk id="9" creationId="{E4120515-650A-4FF2-A5FE-6598DBF7A54B}"/>
          </ac:spMkLst>
        </pc:spChg>
        <pc:spChg chg="mod ord">
          <ac:chgData name="Sonja Eschenburg" userId="15d2b063-6943-4bf8-b6be-bb4900f8439f" providerId="ADAL" clId="{3E1B2C38-78D3-4E8C-B923-35C4CBFDBFFA}" dt="2023-05-24T16:03:21.127" v="32" actId="26606"/>
          <ac:spMkLst>
            <pc:docMk/>
            <pc:sldMk cId="467786633" sldId="529"/>
            <ac:spMk id="14" creationId="{061B04C1-CD3F-4AC2-84CD-125EBF287F75}"/>
          </ac:spMkLst>
        </pc:spChg>
        <pc:spChg chg="add del mod">
          <ac:chgData name="Sonja Eschenburg" userId="15d2b063-6943-4bf8-b6be-bb4900f8439f" providerId="ADAL" clId="{3E1B2C38-78D3-4E8C-B923-35C4CBFDBFFA}" dt="2023-05-24T15:37:02.185" v="27" actId="26606"/>
          <ac:spMkLst>
            <pc:docMk/>
            <pc:sldMk cId="467786633" sldId="529"/>
            <ac:spMk id="1028" creationId="{D331DE02-DE97-D57E-4835-15D895319E0E}"/>
          </ac:spMkLst>
        </pc:spChg>
        <pc:spChg chg="add del mod">
          <ac:chgData name="Sonja Eschenburg" userId="15d2b063-6943-4bf8-b6be-bb4900f8439f" providerId="ADAL" clId="{3E1B2C38-78D3-4E8C-B923-35C4CBFDBFFA}" dt="2023-05-24T16:03:16.823" v="29" actId="26606"/>
          <ac:spMkLst>
            <pc:docMk/>
            <pc:sldMk cId="467786633" sldId="529"/>
            <ac:spMk id="1030" creationId="{507DB472-DBF2-1CDE-D11E-BD31158803AA}"/>
          </ac:spMkLst>
        </pc:spChg>
        <pc:spChg chg="add del mod">
          <ac:chgData name="Sonja Eschenburg" userId="15d2b063-6943-4bf8-b6be-bb4900f8439f" providerId="ADAL" clId="{3E1B2C38-78D3-4E8C-B923-35C4CBFDBFFA}" dt="2023-05-24T15:36:42.592" v="9" actId="26606"/>
          <ac:spMkLst>
            <pc:docMk/>
            <pc:sldMk cId="467786633" sldId="529"/>
            <ac:spMk id="1031" creationId="{507DB472-DBF2-1CDE-D11E-BD31158803AA}"/>
          </ac:spMkLst>
        </pc:spChg>
        <pc:spChg chg="add del mod">
          <ac:chgData name="Sonja Eschenburg" userId="15d2b063-6943-4bf8-b6be-bb4900f8439f" providerId="ADAL" clId="{3E1B2C38-78D3-4E8C-B923-35C4CBFDBFFA}" dt="2023-05-24T15:36:44.618" v="11" actId="26606"/>
          <ac:spMkLst>
            <pc:docMk/>
            <pc:sldMk cId="467786633" sldId="529"/>
            <ac:spMk id="1033" creationId="{AF1279A0-93EC-9549-7D64-3CC74BB87D21}"/>
          </ac:spMkLst>
        </pc:spChg>
        <pc:spChg chg="add del mod">
          <ac:chgData name="Sonja Eschenburg" userId="15d2b063-6943-4bf8-b6be-bb4900f8439f" providerId="ADAL" clId="{3E1B2C38-78D3-4E8C-B923-35C4CBFDBFFA}" dt="2023-05-24T15:36:44.618" v="11" actId="26606"/>
          <ac:spMkLst>
            <pc:docMk/>
            <pc:sldMk cId="467786633" sldId="529"/>
            <ac:spMk id="1034" creationId="{F9B5A3A5-0692-ABDC-FC6D-848A7710CF8C}"/>
          </ac:spMkLst>
        </pc:spChg>
        <pc:spChg chg="add del mod">
          <ac:chgData name="Sonja Eschenburg" userId="15d2b063-6943-4bf8-b6be-bb4900f8439f" providerId="ADAL" clId="{3E1B2C38-78D3-4E8C-B923-35C4CBFDBFFA}" dt="2023-05-24T15:36:44.618" v="11" actId="26606"/>
          <ac:spMkLst>
            <pc:docMk/>
            <pc:sldMk cId="467786633" sldId="529"/>
            <ac:spMk id="1035" creationId="{FC24BA2F-5277-59A9-55AF-3F3FBF86777E}"/>
          </ac:spMkLst>
        </pc:spChg>
        <pc:spChg chg="add del mod">
          <ac:chgData name="Sonja Eschenburg" userId="15d2b063-6943-4bf8-b6be-bb4900f8439f" providerId="ADAL" clId="{3E1B2C38-78D3-4E8C-B923-35C4CBFDBFFA}" dt="2023-05-24T15:36:46.167" v="13" actId="26606"/>
          <ac:spMkLst>
            <pc:docMk/>
            <pc:sldMk cId="467786633" sldId="529"/>
            <ac:spMk id="1037" creationId="{22ED000E-DE90-E716-08A4-27D5717139CA}"/>
          </ac:spMkLst>
        </pc:spChg>
        <pc:spChg chg="add del mod">
          <ac:chgData name="Sonja Eschenburg" userId="15d2b063-6943-4bf8-b6be-bb4900f8439f" providerId="ADAL" clId="{3E1B2C38-78D3-4E8C-B923-35C4CBFDBFFA}" dt="2023-05-24T15:36:47.361" v="15" actId="26606"/>
          <ac:spMkLst>
            <pc:docMk/>
            <pc:sldMk cId="467786633" sldId="529"/>
            <ac:spMk id="1039" creationId="{507DB472-DBF2-1CDE-D11E-BD31158803AA}"/>
          </ac:spMkLst>
        </pc:spChg>
        <pc:spChg chg="add del mod">
          <ac:chgData name="Sonja Eschenburg" userId="15d2b063-6943-4bf8-b6be-bb4900f8439f" providerId="ADAL" clId="{3E1B2C38-78D3-4E8C-B923-35C4CBFDBFFA}" dt="2023-05-24T15:36:48.505" v="17" actId="26606"/>
          <ac:spMkLst>
            <pc:docMk/>
            <pc:sldMk cId="467786633" sldId="529"/>
            <ac:spMk id="1041" creationId="{D331DE02-DE97-D57E-4835-15D895319E0E}"/>
          </ac:spMkLst>
        </pc:spChg>
        <pc:picChg chg="add mod">
          <ac:chgData name="Sonja Eschenburg" userId="15d2b063-6943-4bf8-b6be-bb4900f8439f" providerId="ADAL" clId="{3E1B2C38-78D3-4E8C-B923-35C4CBFDBFFA}" dt="2023-05-24T16:03:21.127" v="32" actId="26606"/>
          <ac:picMkLst>
            <pc:docMk/>
            <pc:sldMk cId="467786633" sldId="529"/>
            <ac:picMk id="1026" creationId="{9162823A-F425-D693-DF56-6C6A890A1C46}"/>
          </ac:picMkLst>
        </pc:picChg>
      </pc:sldChg>
      <pc:sldChg chg="addSp delSp modSp mod modClrScheme chgLayout">
        <pc:chgData name="Sonja Eschenburg" userId="15d2b063-6943-4bf8-b6be-bb4900f8439f" providerId="ADAL" clId="{3E1B2C38-78D3-4E8C-B923-35C4CBFDBFFA}" dt="2023-05-24T16:04:45.585" v="54" actId="1076"/>
        <pc:sldMkLst>
          <pc:docMk/>
          <pc:sldMk cId="282089613" sldId="536"/>
        </pc:sldMkLst>
        <pc:spChg chg="mod ord modVis">
          <ac:chgData name="Sonja Eschenburg" userId="15d2b063-6943-4bf8-b6be-bb4900f8439f" providerId="ADAL" clId="{3E1B2C38-78D3-4E8C-B923-35C4CBFDBFFA}" dt="2023-05-24T16:04:14.805" v="45" actId="26606"/>
          <ac:spMkLst>
            <pc:docMk/>
            <pc:sldMk cId="282089613" sldId="536"/>
            <ac:spMk id="3" creationId="{05D4FA98-235F-46EA-AC72-156C2777C8FE}"/>
          </ac:spMkLst>
        </pc:spChg>
        <pc:spChg chg="mod ord">
          <ac:chgData name="Sonja Eschenburg" userId="15d2b063-6943-4bf8-b6be-bb4900f8439f" providerId="ADAL" clId="{3E1B2C38-78D3-4E8C-B923-35C4CBFDBFFA}" dt="2023-05-24T16:04:14.805" v="45" actId="26606"/>
          <ac:spMkLst>
            <pc:docMk/>
            <pc:sldMk cId="282089613" sldId="536"/>
            <ac:spMk id="9" creationId="{E4120515-650A-4FF2-A5FE-6598DBF7A54B}"/>
          </ac:spMkLst>
        </pc:spChg>
        <pc:spChg chg="mod ord">
          <ac:chgData name="Sonja Eschenburg" userId="15d2b063-6943-4bf8-b6be-bb4900f8439f" providerId="ADAL" clId="{3E1B2C38-78D3-4E8C-B923-35C4CBFDBFFA}" dt="2023-05-24T16:04:14.805" v="45" actId="26606"/>
          <ac:spMkLst>
            <pc:docMk/>
            <pc:sldMk cId="282089613" sldId="536"/>
            <ac:spMk id="14" creationId="{061B04C1-CD3F-4AC2-84CD-125EBF287F75}"/>
          </ac:spMkLst>
        </pc:spChg>
        <pc:spChg chg="add del mod">
          <ac:chgData name="Sonja Eschenburg" userId="15d2b063-6943-4bf8-b6be-bb4900f8439f" providerId="ADAL" clId="{3E1B2C38-78D3-4E8C-B923-35C4CBFDBFFA}" dt="2023-05-24T16:04:04.307" v="36" actId="26606"/>
          <ac:spMkLst>
            <pc:docMk/>
            <pc:sldMk cId="282089613" sldId="536"/>
            <ac:spMk id="2055" creationId="{CD1F0D3C-F304-D030-6BF7-919367DC134F}"/>
          </ac:spMkLst>
        </pc:spChg>
        <pc:spChg chg="add del mod">
          <ac:chgData name="Sonja Eschenburg" userId="15d2b063-6943-4bf8-b6be-bb4900f8439f" providerId="ADAL" clId="{3E1B2C38-78D3-4E8C-B923-35C4CBFDBFFA}" dt="2023-05-24T16:04:04.307" v="36" actId="26606"/>
          <ac:spMkLst>
            <pc:docMk/>
            <pc:sldMk cId="282089613" sldId="536"/>
            <ac:spMk id="2057" creationId="{076C3EA9-9FA2-A317-D9C7-D330A55F661E}"/>
          </ac:spMkLst>
        </pc:spChg>
        <pc:spChg chg="add del mod">
          <ac:chgData name="Sonja Eschenburg" userId="15d2b063-6943-4bf8-b6be-bb4900f8439f" providerId="ADAL" clId="{3E1B2C38-78D3-4E8C-B923-35C4CBFDBFFA}" dt="2023-05-24T16:04:04.307" v="36" actId="26606"/>
          <ac:spMkLst>
            <pc:docMk/>
            <pc:sldMk cId="282089613" sldId="536"/>
            <ac:spMk id="2059" creationId="{CD951D00-A280-D15A-05E5-A21784B20CA8}"/>
          </ac:spMkLst>
        </pc:spChg>
        <pc:spChg chg="add del mod">
          <ac:chgData name="Sonja Eschenburg" userId="15d2b063-6943-4bf8-b6be-bb4900f8439f" providerId="ADAL" clId="{3E1B2C38-78D3-4E8C-B923-35C4CBFDBFFA}" dt="2023-05-24T16:04:04.307" v="36" actId="26606"/>
          <ac:spMkLst>
            <pc:docMk/>
            <pc:sldMk cId="282089613" sldId="536"/>
            <ac:spMk id="2061" creationId="{6BC9FA28-A7A4-1271-D3B8-DB696700CC7E}"/>
          </ac:spMkLst>
        </pc:spChg>
        <pc:spChg chg="add del mod">
          <ac:chgData name="Sonja Eschenburg" userId="15d2b063-6943-4bf8-b6be-bb4900f8439f" providerId="ADAL" clId="{3E1B2C38-78D3-4E8C-B923-35C4CBFDBFFA}" dt="2023-05-24T16:04:04.307" v="36" actId="26606"/>
          <ac:spMkLst>
            <pc:docMk/>
            <pc:sldMk cId="282089613" sldId="536"/>
            <ac:spMk id="2063" creationId="{1CC737EF-1483-3F82-3EE3-E20841FB807C}"/>
          </ac:spMkLst>
        </pc:spChg>
        <pc:spChg chg="add del mod">
          <ac:chgData name="Sonja Eschenburg" userId="15d2b063-6943-4bf8-b6be-bb4900f8439f" providerId="ADAL" clId="{3E1B2C38-78D3-4E8C-B923-35C4CBFDBFFA}" dt="2023-05-24T16:04:06.462" v="38" actId="26606"/>
          <ac:spMkLst>
            <pc:docMk/>
            <pc:sldMk cId="282089613" sldId="536"/>
            <ac:spMk id="2065" creationId="{A48FEB2A-410E-E756-D536-2D659D472DD8}"/>
          </ac:spMkLst>
        </pc:spChg>
        <pc:spChg chg="add del mod">
          <ac:chgData name="Sonja Eschenburg" userId="15d2b063-6943-4bf8-b6be-bb4900f8439f" providerId="ADAL" clId="{3E1B2C38-78D3-4E8C-B923-35C4CBFDBFFA}" dt="2023-05-24T16:04:06.462" v="38" actId="26606"/>
          <ac:spMkLst>
            <pc:docMk/>
            <pc:sldMk cId="282089613" sldId="536"/>
            <ac:spMk id="2066" creationId="{A258642B-9694-AC92-BC8B-1544425DE23D}"/>
          </ac:spMkLst>
        </pc:spChg>
        <pc:spChg chg="add del mod">
          <ac:chgData name="Sonja Eschenburg" userId="15d2b063-6943-4bf8-b6be-bb4900f8439f" providerId="ADAL" clId="{3E1B2C38-78D3-4E8C-B923-35C4CBFDBFFA}" dt="2023-05-24T16:04:06.462" v="38" actId="26606"/>
          <ac:spMkLst>
            <pc:docMk/>
            <pc:sldMk cId="282089613" sldId="536"/>
            <ac:spMk id="2067" creationId="{CFEED1FB-3085-06A2-97D1-506AB39D399B}"/>
          </ac:spMkLst>
        </pc:spChg>
        <pc:spChg chg="add del mod">
          <ac:chgData name="Sonja Eschenburg" userId="15d2b063-6943-4bf8-b6be-bb4900f8439f" providerId="ADAL" clId="{3E1B2C38-78D3-4E8C-B923-35C4CBFDBFFA}" dt="2023-05-24T16:04:07.200" v="40" actId="26606"/>
          <ac:spMkLst>
            <pc:docMk/>
            <pc:sldMk cId="282089613" sldId="536"/>
            <ac:spMk id="2069" creationId="{CD1F0D3C-F304-D030-6BF7-919367DC134F}"/>
          </ac:spMkLst>
        </pc:spChg>
        <pc:spChg chg="add del mod">
          <ac:chgData name="Sonja Eschenburg" userId="15d2b063-6943-4bf8-b6be-bb4900f8439f" providerId="ADAL" clId="{3E1B2C38-78D3-4E8C-B923-35C4CBFDBFFA}" dt="2023-05-24T16:04:07.200" v="40" actId="26606"/>
          <ac:spMkLst>
            <pc:docMk/>
            <pc:sldMk cId="282089613" sldId="536"/>
            <ac:spMk id="2070" creationId="{076C3EA9-9FA2-A317-D9C7-D330A55F661E}"/>
          </ac:spMkLst>
        </pc:spChg>
        <pc:spChg chg="add del mod">
          <ac:chgData name="Sonja Eschenburg" userId="15d2b063-6943-4bf8-b6be-bb4900f8439f" providerId="ADAL" clId="{3E1B2C38-78D3-4E8C-B923-35C4CBFDBFFA}" dt="2023-05-24T16:04:07.200" v="40" actId="26606"/>
          <ac:spMkLst>
            <pc:docMk/>
            <pc:sldMk cId="282089613" sldId="536"/>
            <ac:spMk id="2071" creationId="{CD951D00-A280-D15A-05E5-A21784B20CA8}"/>
          </ac:spMkLst>
        </pc:spChg>
        <pc:spChg chg="add del mod">
          <ac:chgData name="Sonja Eschenburg" userId="15d2b063-6943-4bf8-b6be-bb4900f8439f" providerId="ADAL" clId="{3E1B2C38-78D3-4E8C-B923-35C4CBFDBFFA}" dt="2023-05-24T16:04:07.200" v="40" actId="26606"/>
          <ac:spMkLst>
            <pc:docMk/>
            <pc:sldMk cId="282089613" sldId="536"/>
            <ac:spMk id="2072" creationId="{6BC9FA28-A7A4-1271-D3B8-DB696700CC7E}"/>
          </ac:spMkLst>
        </pc:spChg>
        <pc:spChg chg="add del mod">
          <ac:chgData name="Sonja Eschenburg" userId="15d2b063-6943-4bf8-b6be-bb4900f8439f" providerId="ADAL" clId="{3E1B2C38-78D3-4E8C-B923-35C4CBFDBFFA}" dt="2023-05-24T16:04:07.200" v="40" actId="26606"/>
          <ac:spMkLst>
            <pc:docMk/>
            <pc:sldMk cId="282089613" sldId="536"/>
            <ac:spMk id="2073" creationId="{1CC737EF-1483-3F82-3EE3-E20841FB807C}"/>
          </ac:spMkLst>
        </pc:spChg>
        <pc:spChg chg="add del mod">
          <ac:chgData name="Sonja Eschenburg" userId="15d2b063-6943-4bf8-b6be-bb4900f8439f" providerId="ADAL" clId="{3E1B2C38-78D3-4E8C-B923-35C4CBFDBFFA}" dt="2023-05-24T16:04:13.147" v="42" actId="26606"/>
          <ac:spMkLst>
            <pc:docMk/>
            <pc:sldMk cId="282089613" sldId="536"/>
            <ac:spMk id="2075" creationId="{4DE267CC-F1F3-2DA0-CE54-1375BC29FA8E}"/>
          </ac:spMkLst>
        </pc:spChg>
        <pc:spChg chg="add del mod">
          <ac:chgData name="Sonja Eschenburg" userId="15d2b063-6943-4bf8-b6be-bb4900f8439f" providerId="ADAL" clId="{3E1B2C38-78D3-4E8C-B923-35C4CBFDBFFA}" dt="2023-05-24T16:04:14.786" v="44" actId="26606"/>
          <ac:spMkLst>
            <pc:docMk/>
            <pc:sldMk cId="282089613" sldId="536"/>
            <ac:spMk id="2077" creationId="{CD1F0D3C-F304-D030-6BF7-919367DC134F}"/>
          </ac:spMkLst>
        </pc:spChg>
        <pc:spChg chg="add del mod">
          <ac:chgData name="Sonja Eschenburg" userId="15d2b063-6943-4bf8-b6be-bb4900f8439f" providerId="ADAL" clId="{3E1B2C38-78D3-4E8C-B923-35C4CBFDBFFA}" dt="2023-05-24T16:04:14.786" v="44" actId="26606"/>
          <ac:spMkLst>
            <pc:docMk/>
            <pc:sldMk cId="282089613" sldId="536"/>
            <ac:spMk id="2078" creationId="{076C3EA9-9FA2-A317-D9C7-D330A55F661E}"/>
          </ac:spMkLst>
        </pc:spChg>
        <pc:spChg chg="add del mod">
          <ac:chgData name="Sonja Eschenburg" userId="15d2b063-6943-4bf8-b6be-bb4900f8439f" providerId="ADAL" clId="{3E1B2C38-78D3-4E8C-B923-35C4CBFDBFFA}" dt="2023-05-24T16:04:14.786" v="44" actId="26606"/>
          <ac:spMkLst>
            <pc:docMk/>
            <pc:sldMk cId="282089613" sldId="536"/>
            <ac:spMk id="2079" creationId="{CD951D00-A280-D15A-05E5-A21784B20CA8}"/>
          </ac:spMkLst>
        </pc:spChg>
        <pc:spChg chg="add del mod">
          <ac:chgData name="Sonja Eschenburg" userId="15d2b063-6943-4bf8-b6be-bb4900f8439f" providerId="ADAL" clId="{3E1B2C38-78D3-4E8C-B923-35C4CBFDBFFA}" dt="2023-05-24T16:04:14.786" v="44" actId="26606"/>
          <ac:spMkLst>
            <pc:docMk/>
            <pc:sldMk cId="282089613" sldId="536"/>
            <ac:spMk id="2080" creationId="{6BC9FA28-A7A4-1271-D3B8-DB696700CC7E}"/>
          </ac:spMkLst>
        </pc:spChg>
        <pc:spChg chg="add del mod">
          <ac:chgData name="Sonja Eschenburg" userId="15d2b063-6943-4bf8-b6be-bb4900f8439f" providerId="ADAL" clId="{3E1B2C38-78D3-4E8C-B923-35C4CBFDBFFA}" dt="2023-05-24T16:04:14.786" v="44" actId="26606"/>
          <ac:spMkLst>
            <pc:docMk/>
            <pc:sldMk cId="282089613" sldId="536"/>
            <ac:spMk id="2081" creationId="{1CC737EF-1483-3F82-3EE3-E20841FB807C}"/>
          </ac:spMkLst>
        </pc:spChg>
        <pc:spChg chg="add del mod">
          <ac:chgData name="Sonja Eschenburg" userId="15d2b063-6943-4bf8-b6be-bb4900f8439f" providerId="ADAL" clId="{3E1B2C38-78D3-4E8C-B923-35C4CBFDBFFA}" dt="2023-05-24T16:04:28.054" v="49" actId="478"/>
          <ac:spMkLst>
            <pc:docMk/>
            <pc:sldMk cId="282089613" sldId="536"/>
            <ac:spMk id="2083" creationId="{A48FEB2A-410E-E756-D536-2D659D472DD8}"/>
          </ac:spMkLst>
        </pc:spChg>
        <pc:spChg chg="add del mod">
          <ac:chgData name="Sonja Eschenburg" userId="15d2b063-6943-4bf8-b6be-bb4900f8439f" providerId="ADAL" clId="{3E1B2C38-78D3-4E8C-B923-35C4CBFDBFFA}" dt="2023-05-24T16:04:23.356" v="47" actId="478"/>
          <ac:spMkLst>
            <pc:docMk/>
            <pc:sldMk cId="282089613" sldId="536"/>
            <ac:spMk id="2084" creationId="{A258642B-9694-AC92-BC8B-1544425DE23D}"/>
          </ac:spMkLst>
        </pc:spChg>
        <pc:spChg chg="add del mod">
          <ac:chgData name="Sonja Eschenburg" userId="15d2b063-6943-4bf8-b6be-bb4900f8439f" providerId="ADAL" clId="{3E1B2C38-78D3-4E8C-B923-35C4CBFDBFFA}" dt="2023-05-24T16:04:21.630" v="46" actId="478"/>
          <ac:spMkLst>
            <pc:docMk/>
            <pc:sldMk cId="282089613" sldId="536"/>
            <ac:spMk id="2085" creationId="{CFEED1FB-3085-06A2-97D1-506AB39D399B}"/>
          </ac:spMkLst>
        </pc:spChg>
        <pc:picChg chg="del mod">
          <ac:chgData name="Sonja Eschenburg" userId="15d2b063-6943-4bf8-b6be-bb4900f8439f" providerId="ADAL" clId="{3E1B2C38-78D3-4E8C-B923-35C4CBFDBFFA}" dt="2023-05-24T16:03:35.599" v="33" actId="478"/>
          <ac:picMkLst>
            <pc:docMk/>
            <pc:sldMk cId="282089613" sldId="536"/>
            <ac:picMk id="1026" creationId="{82AA846C-4551-8E9C-C3CB-8A1F8DE83738}"/>
          </ac:picMkLst>
        </pc:picChg>
        <pc:picChg chg="add mod">
          <ac:chgData name="Sonja Eschenburg" userId="15d2b063-6943-4bf8-b6be-bb4900f8439f" providerId="ADAL" clId="{3E1B2C38-78D3-4E8C-B923-35C4CBFDBFFA}" dt="2023-05-24T16:04:45.585" v="54" actId="1076"/>
          <ac:picMkLst>
            <pc:docMk/>
            <pc:sldMk cId="282089613" sldId="536"/>
            <ac:picMk id="2050" creationId="{4C2A6799-9EE8-23A9-C507-C6563AC0A7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4CEECCB0-2930-4129-82B9-4BEE5FA79933}" type="datetimeFigureOut">
              <a:rPr lang="en-US" smtClean="0"/>
              <a:t>5/24/2023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3E145DB2-6590-473A-BA60-549DFD3738D5}" type="slidenum">
              <a:rPr lang="en-US" smtClean="0"/>
              <a:t>‹#›</a:t>
            </a:fld>
            <a:endParaRPr lang="en-US"/>
          </a:p>
        </p:txBody>
      </p:sp>
    </p:spTree>
    <p:extLst>
      <p:ext uri="{BB962C8B-B14F-4D97-AF65-F5344CB8AC3E}">
        <p14:creationId xmlns:p14="http://schemas.microsoft.com/office/powerpoint/2010/main" val="3323836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DDB01B81-6D0D-499C-BFFA-72DA61BD58D9}" type="datetimeFigureOut">
              <a:rPr lang="en-US" smtClean="0"/>
              <a:t>5/24/2023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91E5EFF9-0DAD-4AE0-9191-77201DA71325}" type="slidenum">
              <a:rPr lang="en-US" smtClean="0"/>
              <a:t>‹#›</a:t>
            </a:fld>
            <a:endParaRPr lang="en-US"/>
          </a:p>
        </p:txBody>
      </p:sp>
    </p:spTree>
    <p:extLst>
      <p:ext uri="{BB962C8B-B14F-4D97-AF65-F5344CB8AC3E}">
        <p14:creationId xmlns:p14="http://schemas.microsoft.com/office/powerpoint/2010/main" val="80041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59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331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87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458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964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16</a:t>
            </a:fld>
            <a:endParaRPr lang="en-US"/>
          </a:p>
        </p:txBody>
      </p:sp>
    </p:spTree>
    <p:extLst>
      <p:ext uri="{BB962C8B-B14F-4D97-AF65-F5344CB8AC3E}">
        <p14:creationId xmlns:p14="http://schemas.microsoft.com/office/powerpoint/2010/main" val="286320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17</a:t>
            </a:fld>
            <a:endParaRPr lang="en-US"/>
          </a:p>
        </p:txBody>
      </p:sp>
    </p:spTree>
    <p:extLst>
      <p:ext uri="{BB962C8B-B14F-4D97-AF65-F5344CB8AC3E}">
        <p14:creationId xmlns:p14="http://schemas.microsoft.com/office/powerpoint/2010/main" val="137663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18</a:t>
            </a:fld>
            <a:endParaRPr lang="en-US"/>
          </a:p>
        </p:txBody>
      </p:sp>
    </p:spTree>
    <p:extLst>
      <p:ext uri="{BB962C8B-B14F-4D97-AF65-F5344CB8AC3E}">
        <p14:creationId xmlns:p14="http://schemas.microsoft.com/office/powerpoint/2010/main" val="312831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19</a:t>
            </a:fld>
            <a:endParaRPr lang="en-US"/>
          </a:p>
        </p:txBody>
      </p:sp>
    </p:spTree>
    <p:extLst>
      <p:ext uri="{BB962C8B-B14F-4D97-AF65-F5344CB8AC3E}">
        <p14:creationId xmlns:p14="http://schemas.microsoft.com/office/powerpoint/2010/main" val="97704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titlepg.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2507"/>
            <a:ext cx="9144000" cy="4147450"/>
          </a:xfrm>
          <a:prstGeom prst="rect">
            <a:avLst/>
          </a:prstGeom>
        </p:spPr>
      </p:pic>
      <p:sp>
        <p:nvSpPr>
          <p:cNvPr id="2" name="Title 1"/>
          <p:cNvSpPr>
            <a:spLocks noGrp="1"/>
          </p:cNvSpPr>
          <p:nvPr>
            <p:ph type="ctrTitle"/>
          </p:nvPr>
        </p:nvSpPr>
        <p:spPr>
          <a:xfrm>
            <a:off x="685800" y="1887839"/>
            <a:ext cx="7772400" cy="1263970"/>
          </a:xfrm>
        </p:spPr>
        <p:txBody>
          <a:bodyPr anchor="b"/>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3151810"/>
            <a:ext cx="7772400" cy="492051"/>
          </a:xfrm>
        </p:spPr>
        <p:txBody>
          <a:bodyPr anchor="t"/>
          <a:lstStyle>
            <a:lvl1pPr marL="0" indent="0" algn="l">
              <a:buNone/>
              <a:defRPr>
                <a:solidFill>
                  <a:srgbClr val="3BB6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 y="440860"/>
            <a:ext cx="2133334" cy="715641"/>
          </a:xfrm>
          <a:prstGeom prst="rect">
            <a:avLst/>
          </a:prstGeom>
        </p:spPr>
      </p:pic>
      <p:sp>
        <p:nvSpPr>
          <p:cNvPr id="9" name="TextBox 8"/>
          <p:cNvSpPr txBox="1"/>
          <p:nvPr userDrawn="1"/>
        </p:nvSpPr>
        <p:spPr>
          <a:xfrm>
            <a:off x="6988164" y="372928"/>
            <a:ext cx="1470036" cy="923330"/>
          </a:xfrm>
          <a:prstGeom prst="rect">
            <a:avLst/>
          </a:prstGeom>
          <a:noFill/>
        </p:spPr>
        <p:txBody>
          <a:bodyPr wrap="square" rtlCol="0">
            <a:spAutoFit/>
          </a:bodyPr>
          <a:lstStyle/>
          <a:p>
            <a:pPr algn="r"/>
            <a:r>
              <a:rPr lang="en-US" b="1" i="1">
                <a:solidFill>
                  <a:srgbClr val="3BB6B3"/>
                </a:solidFill>
              </a:rPr>
              <a:t>Bringing Water Together</a:t>
            </a:r>
          </a:p>
        </p:txBody>
      </p:sp>
      <p:sp>
        <p:nvSpPr>
          <p:cNvPr id="11" name="Text Placeholder 10"/>
          <p:cNvSpPr>
            <a:spLocks noGrp="1"/>
          </p:cNvSpPr>
          <p:nvPr>
            <p:ph type="body" sz="quarter" idx="13" hasCustomPrompt="1"/>
          </p:nvPr>
        </p:nvSpPr>
        <p:spPr>
          <a:xfrm>
            <a:off x="685799" y="5744336"/>
            <a:ext cx="3532104" cy="802907"/>
          </a:xfrm>
        </p:spPr>
        <p:txBody>
          <a:bodyPr anchor="b">
            <a:normAutofit/>
          </a:bodyPr>
          <a:lstStyle>
            <a:lvl1pPr marL="0" indent="0">
              <a:buNone/>
              <a:defRPr sz="1800" baseline="0">
                <a:solidFill>
                  <a:srgbClr val="053A88"/>
                </a:solidFill>
              </a:defRPr>
            </a:lvl1pPr>
          </a:lstStyle>
          <a:p>
            <a:pPr lvl="0"/>
            <a:r>
              <a:rPr lang="en-US"/>
              <a:t>Click to edit presenter name and presenter title</a:t>
            </a:r>
          </a:p>
        </p:txBody>
      </p:sp>
      <p:sp>
        <p:nvSpPr>
          <p:cNvPr id="12" name="TextBox 11"/>
          <p:cNvSpPr txBox="1"/>
          <p:nvPr userDrawn="1"/>
        </p:nvSpPr>
        <p:spPr>
          <a:xfrm>
            <a:off x="6336725" y="6178337"/>
            <a:ext cx="2121475" cy="368906"/>
          </a:xfrm>
          <a:prstGeom prst="rect">
            <a:avLst/>
          </a:prstGeom>
          <a:noFill/>
        </p:spPr>
        <p:txBody>
          <a:bodyPr wrap="square" rtlCol="0" anchor="b">
            <a:spAutoFit/>
          </a:bodyPr>
          <a:lstStyle/>
          <a:p>
            <a:pPr algn="r"/>
            <a:r>
              <a:rPr lang="en-US" b="0" i="0">
                <a:solidFill>
                  <a:srgbClr val="053A88"/>
                </a:solidFill>
              </a:rPr>
              <a:t>www.acwa.com</a:t>
            </a:r>
          </a:p>
        </p:txBody>
      </p:sp>
      <p:sp>
        <p:nvSpPr>
          <p:cNvPr id="10" name="Text Placeholder 9"/>
          <p:cNvSpPr>
            <a:spLocks noGrp="1"/>
          </p:cNvSpPr>
          <p:nvPr>
            <p:ph type="body" sz="quarter" idx="15" hasCustomPrompt="1"/>
          </p:nvPr>
        </p:nvSpPr>
        <p:spPr>
          <a:xfrm>
            <a:off x="685800" y="3869940"/>
            <a:ext cx="7772400" cy="358775"/>
          </a:xfrm>
        </p:spPr>
        <p:txBody>
          <a:bodyPr>
            <a:noAutofit/>
          </a:bodyPr>
          <a:lstStyle>
            <a:lvl1pPr marL="0" indent="0">
              <a:buNone/>
              <a:defRPr sz="1900">
                <a:solidFill>
                  <a:srgbClr val="FFFFFF"/>
                </a:solidFill>
              </a:defRPr>
            </a:lvl1pPr>
          </a:lstStyle>
          <a:p>
            <a:pPr lvl="0"/>
            <a:r>
              <a:rPr lang="en-US"/>
              <a:t>Date</a:t>
            </a:r>
          </a:p>
        </p:txBody>
      </p:sp>
    </p:spTree>
    <p:extLst>
      <p:ext uri="{BB962C8B-B14F-4D97-AF65-F5344CB8AC3E}">
        <p14:creationId xmlns:p14="http://schemas.microsoft.com/office/powerpoint/2010/main" val="1532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a:p>
        </p:txBody>
      </p:sp>
      <p:sp>
        <p:nvSpPr>
          <p:cNvPr id="10" name="Title 1"/>
          <p:cNvSpPr>
            <a:spLocks noGrp="1"/>
          </p:cNvSpPr>
          <p:nvPr>
            <p:ph type="title" hasCustomPrompt="1"/>
          </p:nvPr>
        </p:nvSpPr>
        <p:spPr>
          <a:xfrm>
            <a:off x="457200" y="262825"/>
            <a:ext cx="8229600" cy="889036"/>
          </a:xfrm>
        </p:spPr>
        <p:txBody>
          <a:bodyPr anchor="b">
            <a:normAutofit/>
          </a:bodyPr>
          <a:lstStyle>
            <a:lvl1pPr algn="l">
              <a:defRPr sz="3600"/>
            </a:lvl1pPr>
          </a:lstStyle>
          <a:p>
            <a:r>
              <a:rPr lang="en-US"/>
              <a:t>Contact Us</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Feel free to connect with us.</a:t>
            </a:r>
          </a:p>
        </p:txBody>
      </p:sp>
      <p:pic>
        <p:nvPicPr>
          <p:cNvPr id="12" name="Picture 11" descr="contact icons.png"/>
          <p:cNvPicPr>
            <a:picLocks noChangeAspect="1"/>
          </p:cNvPicPr>
          <p:nvPr userDrawn="1"/>
        </p:nvPicPr>
        <p:blipFill rotWithShape="1">
          <a:blip r:embed="rId2">
            <a:extLst>
              <a:ext uri="{28A0092B-C50C-407E-A947-70E740481C1C}">
                <a14:useLocalDpi xmlns:a14="http://schemas.microsoft.com/office/drawing/2010/main" val="0"/>
              </a:ext>
            </a:extLst>
          </a:blip>
          <a:srcRect l="28876" t="26874" r="62016" b="32988"/>
          <a:stretch/>
        </p:blipFill>
        <p:spPr>
          <a:xfrm>
            <a:off x="2918046" y="2374569"/>
            <a:ext cx="832883" cy="2752652"/>
          </a:xfrm>
          <a:prstGeom prst="rect">
            <a:avLst/>
          </a:prstGeom>
        </p:spPr>
      </p:pic>
      <p:sp>
        <p:nvSpPr>
          <p:cNvPr id="13" name="TextBox 12"/>
          <p:cNvSpPr txBox="1"/>
          <p:nvPr userDrawn="1"/>
        </p:nvSpPr>
        <p:spPr>
          <a:xfrm>
            <a:off x="3579627" y="4111220"/>
            <a:ext cx="2823535" cy="369332"/>
          </a:xfrm>
          <a:prstGeom prst="rect">
            <a:avLst/>
          </a:prstGeom>
          <a:noFill/>
        </p:spPr>
        <p:txBody>
          <a:bodyPr wrap="square" rtlCol="0">
            <a:spAutoFit/>
          </a:bodyPr>
          <a:lstStyle/>
          <a:p>
            <a:r>
              <a:rPr lang="en-US">
                <a:solidFill>
                  <a:srgbClr val="053A88"/>
                </a:solidFill>
              </a:rPr>
              <a:t>facebook.com/acwawater</a:t>
            </a:r>
          </a:p>
        </p:txBody>
      </p:sp>
      <p:sp>
        <p:nvSpPr>
          <p:cNvPr id="14" name="TextBox 13"/>
          <p:cNvSpPr txBox="1"/>
          <p:nvPr userDrawn="1"/>
        </p:nvSpPr>
        <p:spPr>
          <a:xfrm>
            <a:off x="3579627" y="4601499"/>
            <a:ext cx="2823535" cy="369332"/>
          </a:xfrm>
          <a:prstGeom prst="rect">
            <a:avLst/>
          </a:prstGeom>
          <a:noFill/>
        </p:spPr>
        <p:txBody>
          <a:bodyPr wrap="square" rtlCol="0">
            <a:spAutoFit/>
          </a:bodyPr>
          <a:lstStyle/>
          <a:p>
            <a:r>
              <a:rPr lang="en-US">
                <a:solidFill>
                  <a:srgbClr val="053A88"/>
                </a:solidFill>
              </a:rPr>
              <a:t>twitter.com/acwawater</a:t>
            </a:r>
          </a:p>
        </p:txBody>
      </p:sp>
      <p:sp>
        <p:nvSpPr>
          <p:cNvPr id="15" name="TextBox 14"/>
          <p:cNvSpPr txBox="1"/>
          <p:nvPr userDrawn="1"/>
        </p:nvSpPr>
        <p:spPr>
          <a:xfrm>
            <a:off x="3579627" y="3107034"/>
            <a:ext cx="2823535" cy="369332"/>
          </a:xfrm>
          <a:prstGeom prst="rect">
            <a:avLst/>
          </a:prstGeom>
          <a:noFill/>
        </p:spPr>
        <p:txBody>
          <a:bodyPr wrap="square" rtlCol="0">
            <a:spAutoFit/>
          </a:bodyPr>
          <a:lstStyle/>
          <a:p>
            <a:r>
              <a:rPr lang="en-US">
                <a:solidFill>
                  <a:srgbClr val="053A88"/>
                </a:solidFill>
              </a:rPr>
              <a:t>www.acwa.com</a:t>
            </a:r>
          </a:p>
        </p:txBody>
      </p:sp>
      <p:sp>
        <p:nvSpPr>
          <p:cNvPr id="18" name="Text Placeholder 17"/>
          <p:cNvSpPr>
            <a:spLocks noGrp="1"/>
          </p:cNvSpPr>
          <p:nvPr>
            <p:ph type="body" sz="quarter" idx="14" hasCustomPrompt="1"/>
          </p:nvPr>
        </p:nvSpPr>
        <p:spPr>
          <a:xfrm>
            <a:off x="3036888" y="1979281"/>
            <a:ext cx="3430587" cy="395288"/>
          </a:xfrm>
        </p:spPr>
        <p:txBody>
          <a:bodyPr>
            <a:noAutofit/>
          </a:bodyPr>
          <a:lstStyle>
            <a:lvl1pPr marL="0" indent="0">
              <a:buNone/>
              <a:defRPr sz="2000" b="1">
                <a:solidFill>
                  <a:srgbClr val="053A88"/>
                </a:solidFill>
              </a:defRPr>
            </a:lvl1pPr>
          </a:lstStyle>
          <a:p>
            <a:pPr lvl="0"/>
            <a:r>
              <a:rPr lang="en-US"/>
              <a:t>Presenter Name Goes Here</a:t>
            </a:r>
          </a:p>
        </p:txBody>
      </p:sp>
      <p:sp>
        <p:nvSpPr>
          <p:cNvPr id="19" name="Text Placeholder 17"/>
          <p:cNvSpPr>
            <a:spLocks noGrp="1"/>
          </p:cNvSpPr>
          <p:nvPr>
            <p:ph type="body" sz="quarter" idx="15" hasCustomPrompt="1"/>
          </p:nvPr>
        </p:nvSpPr>
        <p:spPr>
          <a:xfrm>
            <a:off x="3579627" y="3621420"/>
            <a:ext cx="3430587" cy="395288"/>
          </a:xfrm>
        </p:spPr>
        <p:txBody>
          <a:bodyPr>
            <a:noAutofit/>
          </a:bodyPr>
          <a:lstStyle>
            <a:lvl1pPr marL="0" indent="0">
              <a:buNone/>
              <a:defRPr sz="1800" b="0">
                <a:solidFill>
                  <a:srgbClr val="053A88"/>
                </a:solidFill>
              </a:defRPr>
            </a:lvl1pPr>
          </a:lstStyle>
          <a:p>
            <a:pPr lvl="0"/>
            <a:r>
              <a:rPr lang="en-US" err="1"/>
              <a:t>acwabox@acwa.com</a:t>
            </a:r>
            <a:endParaRPr lang="en-US"/>
          </a:p>
        </p:txBody>
      </p:sp>
      <p:sp>
        <p:nvSpPr>
          <p:cNvPr id="20" name="Text Placeholder 17"/>
          <p:cNvSpPr>
            <a:spLocks noGrp="1"/>
          </p:cNvSpPr>
          <p:nvPr>
            <p:ph type="body" sz="quarter" idx="16" hasCustomPrompt="1"/>
          </p:nvPr>
        </p:nvSpPr>
        <p:spPr>
          <a:xfrm>
            <a:off x="3579627" y="2624023"/>
            <a:ext cx="3430587" cy="395288"/>
          </a:xfrm>
        </p:spPr>
        <p:txBody>
          <a:bodyPr>
            <a:noAutofit/>
          </a:bodyPr>
          <a:lstStyle>
            <a:lvl1pPr marL="0" indent="0">
              <a:buNone/>
              <a:defRPr sz="1800" b="0">
                <a:solidFill>
                  <a:srgbClr val="053A88"/>
                </a:solidFill>
              </a:defRPr>
            </a:lvl1pPr>
          </a:lstStyle>
          <a:p>
            <a:pPr lvl="0"/>
            <a:r>
              <a:rPr lang="en-US"/>
              <a:t>(916) 441-4545</a:t>
            </a:r>
          </a:p>
        </p:txBody>
      </p:sp>
      <p:pic>
        <p:nvPicPr>
          <p:cNvPr id="21" name="Picture 20" descr="foote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2" name="Picture 21" descr="ACWA Logo secondary white.png"/>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25699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95" y="914400"/>
            <a:ext cx="8636723" cy="50927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extLst/>
          </a:lstStyle>
          <a:p>
            <a:pPr>
              <a:defRPr/>
            </a:pPr>
            <a:fld id="{04FA513C-3AFB-4F65-A3D1-1765416F4AE1}" type="slidenum">
              <a:rPr lang="en-US"/>
              <a:pPr>
                <a:defRPr/>
              </a:pPr>
              <a:t>‹#›</a:t>
            </a:fld>
            <a:endParaRPr lang="en-US"/>
          </a:p>
        </p:txBody>
      </p:sp>
      <p:sp>
        <p:nvSpPr>
          <p:cNvPr id="7" name="Title 1">
            <a:extLst>
              <a:ext uri="{FF2B5EF4-FFF2-40B4-BE49-F238E27FC236}">
                <a16:creationId xmlns:a16="http://schemas.microsoft.com/office/drawing/2014/main" id="{5F14F69D-8105-410B-B0B7-E82A944DB8A0}"/>
              </a:ext>
            </a:extLst>
          </p:cNvPr>
          <p:cNvSpPr>
            <a:spLocks noGrp="1"/>
          </p:cNvSpPr>
          <p:nvPr>
            <p:ph type="title"/>
          </p:nvPr>
        </p:nvSpPr>
        <p:spPr>
          <a:xfrm>
            <a:off x="457200" y="152412"/>
            <a:ext cx="8507412" cy="547769"/>
          </a:xfrm>
        </p:spPr>
        <p:txBody>
          <a:bodyPr>
            <a:normAutofit/>
          </a:bodyPr>
          <a:lstStyle>
            <a:lvl1pPr algn="l">
              <a:defRPr sz="2400">
                <a:effectLst/>
                <a:latin typeface="Trebuchet MS" panose="020B0603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3BB6CB30-7108-4575-B89F-60F314BE9BC8}"/>
              </a:ext>
            </a:extLst>
          </p:cNvPr>
          <p:cNvCxnSpPr/>
          <p:nvPr userDrawn="1"/>
        </p:nvCxnSpPr>
        <p:spPr>
          <a:xfrm>
            <a:off x="556491"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52128"/>
      </p:ext>
    </p:extLst>
  </p:cSld>
  <p:clrMapOvr>
    <a:masterClrMapping/>
  </p:clrMapOvr>
  <p:extLst>
    <p:ext uri="{DCECCB84-F9BA-43D5-87BE-67443E8EF086}">
      <p15:sldGuideLst xmlns:p15="http://schemas.microsoft.com/office/powerpoint/2012/main">
        <p15:guide id="1" orient="horz" pos="2160">
          <p15:clr>
            <a:srgbClr val="FBAE40"/>
          </p15:clr>
        </p15:guide>
        <p15:guide id="2"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footer.png"/>
          <p:cNvPicPr>
            <a:picLocks noChangeAspect="1"/>
          </p:cNvPicPr>
          <p:nvPr userDrawn="1"/>
        </p:nvPicPr>
        <p:blipFill rotWithShape="1">
          <a:blip r:embed="rId2">
            <a:extLst>
              <a:ext uri="{28A0092B-C50C-407E-A947-70E740481C1C}">
                <a14:useLocalDpi xmlns:a14="http://schemas.microsoft.com/office/drawing/2010/main" val="0"/>
              </a:ext>
            </a:extLst>
          </a:blip>
          <a:srcRect t="77531"/>
          <a:stretch/>
        </p:blipFill>
        <p:spPr>
          <a:xfrm>
            <a:off x="0" y="5324232"/>
            <a:ext cx="9144000" cy="1540943"/>
          </a:xfrm>
          <a:prstGeom prst="rect">
            <a:avLst/>
          </a:prstGeom>
        </p:spPr>
      </p:pic>
      <p:sp>
        <p:nvSpPr>
          <p:cNvPr id="2" name="Title 1"/>
          <p:cNvSpPr>
            <a:spLocks noGrp="1"/>
          </p:cNvSpPr>
          <p:nvPr>
            <p:ph type="title"/>
          </p:nvPr>
        </p:nvSpPr>
        <p:spPr>
          <a:xfrm>
            <a:off x="457200" y="262825"/>
            <a:ext cx="8229600" cy="889036"/>
          </a:xfrm>
        </p:spPr>
        <p:txBody>
          <a:bodyPr anchor="b">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1677581"/>
            <a:ext cx="8229600" cy="3697768"/>
          </a:xfrm>
        </p:spPr>
        <p:txBody>
          <a:bodyPr/>
          <a:lstStyle>
            <a:lvl1pPr>
              <a:defRPr sz="2400"/>
            </a:lvl1pPr>
            <a:lvl2pPr marL="742950" indent="-285750">
              <a:buFont typeface="Arial"/>
              <a:buChar char="•"/>
              <a:defRPr sz="2100"/>
            </a:lvl2pPr>
            <a:lvl3pPr>
              <a:defRPr sz="2100"/>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9A48AA2D-3466-4A47-B2FD-1E742DB70AAC}" type="slidenum">
              <a:rPr lang="en-US" smtClean="0"/>
              <a:t>‹#›</a:t>
            </a:fld>
            <a:endParaRPr lang="en-US"/>
          </a:p>
        </p:txBody>
      </p:sp>
      <p:pic>
        <p:nvPicPr>
          <p:cNvPr id="8" name="Picture 7" descr="ACWA Logo secondary white.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57200" y="6284390"/>
            <a:ext cx="987980" cy="331424"/>
          </a:xfrm>
          <a:prstGeom prst="rect">
            <a:avLst/>
          </a:prstGeom>
        </p:spPr>
      </p:pic>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Click to edit subtitle</a:t>
            </a:r>
          </a:p>
        </p:txBody>
      </p:sp>
    </p:spTree>
    <p:extLst>
      <p:ext uri="{BB962C8B-B14F-4D97-AF65-F5344CB8AC3E}">
        <p14:creationId xmlns:p14="http://schemas.microsoft.com/office/powerpoint/2010/main" val="180107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ection slid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60428"/>
            <a:ext cx="9144000" cy="2997572"/>
          </a:xfrm>
          <a:prstGeom prst="rect">
            <a:avLst/>
          </a:prstGeom>
        </p:spPr>
      </p:pic>
      <p:sp>
        <p:nvSpPr>
          <p:cNvPr id="2" name="Title 1"/>
          <p:cNvSpPr>
            <a:spLocks noGrp="1"/>
          </p:cNvSpPr>
          <p:nvPr>
            <p:ph type="title"/>
          </p:nvPr>
        </p:nvSpPr>
        <p:spPr>
          <a:xfrm>
            <a:off x="722313" y="2587551"/>
            <a:ext cx="7772400" cy="1092495"/>
          </a:xfrm>
        </p:spPr>
        <p:txBody>
          <a:bodyPr anchor="t">
            <a:normAutofit/>
          </a:bodyPr>
          <a:lstStyle>
            <a:lvl1pPr algn="ctr">
              <a:defRPr sz="2800" b="0" cap="none">
                <a:solidFill>
                  <a:srgbClr val="3BB6B3"/>
                </a:solidFill>
              </a:defRPr>
            </a:lvl1pPr>
          </a:lstStyle>
          <a:p>
            <a:r>
              <a:rPr lang="en-US"/>
              <a:t>Click to edit Master title style</a:t>
            </a:r>
          </a:p>
        </p:txBody>
      </p:sp>
      <p:sp>
        <p:nvSpPr>
          <p:cNvPr id="3" name="Text Placeholder 2"/>
          <p:cNvSpPr>
            <a:spLocks noGrp="1"/>
          </p:cNvSpPr>
          <p:nvPr>
            <p:ph type="body" idx="1"/>
          </p:nvPr>
        </p:nvSpPr>
        <p:spPr>
          <a:xfrm>
            <a:off x="722313" y="1376326"/>
            <a:ext cx="7772400" cy="1211225"/>
          </a:xfrm>
        </p:spPr>
        <p:txBody>
          <a:bodyPr anchor="b">
            <a:normAutofit/>
          </a:bodyPr>
          <a:lstStyle>
            <a:lvl1pPr marL="0" indent="0" algn="ctr">
              <a:buNone/>
              <a:defRPr sz="3600" b="1">
                <a:solidFill>
                  <a:srgbClr val="053A8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6791" y="440861"/>
            <a:ext cx="1382233" cy="463679"/>
          </a:xfrm>
          <a:prstGeom prst="rect">
            <a:avLst/>
          </a:prstGeom>
        </p:spPr>
      </p:pic>
    </p:spTree>
    <p:extLst>
      <p:ext uri="{BB962C8B-B14F-4D97-AF65-F5344CB8AC3E}">
        <p14:creationId xmlns:p14="http://schemas.microsoft.com/office/powerpoint/2010/main" val="11813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600201"/>
            <a:ext cx="4038600" cy="3696696"/>
          </a:xfrm>
        </p:spPr>
        <p:txBody>
          <a:bodyPr/>
          <a:lstStyle>
            <a:lvl1pPr>
              <a:defRPr sz="2400"/>
            </a:lvl1pPr>
            <a:lvl2pPr>
              <a:defRPr sz="21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a:p>
        </p:txBody>
      </p:sp>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Click to edit subtitle</a:t>
            </a:r>
          </a:p>
        </p:txBody>
      </p:sp>
      <p:sp>
        <p:nvSpPr>
          <p:cNvPr id="14" name="Content Placeholder 13"/>
          <p:cNvSpPr>
            <a:spLocks noGrp="1"/>
          </p:cNvSpPr>
          <p:nvPr>
            <p:ph sz="quarter" idx="14" hasCustomPrompt="1"/>
          </p:nvPr>
        </p:nvSpPr>
        <p:spPr>
          <a:xfrm>
            <a:off x="5186363" y="1600200"/>
            <a:ext cx="3500437" cy="3697288"/>
          </a:xfrm>
        </p:spPr>
        <p:txBody>
          <a:bodyPr/>
          <a:lstStyle>
            <a:lvl1pPr marL="0" indent="0">
              <a:buNone/>
              <a:defRPr/>
            </a:lvl1pPr>
          </a:lstStyle>
          <a:p>
            <a:pPr lvl="0"/>
            <a:r>
              <a:rPr lang="en-US"/>
              <a:t>Image, graph, chart or videos</a:t>
            </a:r>
          </a:p>
        </p:txBody>
      </p:sp>
      <p:pic>
        <p:nvPicPr>
          <p:cNvPr id="9" name="Picture 8"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2" name="Picture 11"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7569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12651"/>
            <a:ext cx="5107172" cy="968743"/>
          </a:xfrm>
        </p:spPr>
        <p:txBody>
          <a:bodyPr/>
          <a:lstStyle>
            <a:lvl1pPr>
              <a:lnSpc>
                <a:spcPts val="3600"/>
              </a:lnSpc>
              <a:defRPr/>
            </a:lvl1pPr>
          </a:lstStyle>
          <a:p>
            <a:r>
              <a:rPr lang="en-US"/>
              <a:t>Click to edit Master title style</a:t>
            </a:r>
          </a:p>
        </p:txBody>
      </p:sp>
      <p:sp>
        <p:nvSpPr>
          <p:cNvPr id="9" name="Slide Number Placeholder 8"/>
          <p:cNvSpPr>
            <a:spLocks noGrp="1"/>
          </p:cNvSpPr>
          <p:nvPr>
            <p:ph type="sldNum" sz="quarter" idx="12"/>
          </p:nvPr>
        </p:nvSpPr>
        <p:spPr/>
        <p:txBody>
          <a:bodyPr/>
          <a:lstStyle/>
          <a:p>
            <a:fld id="{9A48AA2D-3466-4A47-B2FD-1E742DB70AAC}" type="slidenum">
              <a:rPr lang="en-US" smtClean="0"/>
              <a:t>‹#›</a:t>
            </a:fld>
            <a:endParaRPr lang="en-US"/>
          </a:p>
        </p:txBody>
      </p:sp>
      <p:sp>
        <p:nvSpPr>
          <p:cNvPr id="12" name="Content Placeholder 2"/>
          <p:cNvSpPr>
            <a:spLocks noGrp="1"/>
          </p:cNvSpPr>
          <p:nvPr>
            <p:ph sz="half" idx="13"/>
          </p:nvPr>
        </p:nvSpPr>
        <p:spPr>
          <a:xfrm>
            <a:off x="457200" y="1600201"/>
            <a:ext cx="5107172" cy="3696696"/>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4" hasCustomPrompt="1"/>
          </p:nvPr>
        </p:nvSpPr>
        <p:spPr>
          <a:xfrm>
            <a:off x="457200" y="1044943"/>
            <a:ext cx="5107172"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Click to edit subtitle</a:t>
            </a:r>
          </a:p>
        </p:txBody>
      </p:sp>
      <p:sp>
        <p:nvSpPr>
          <p:cNvPr id="15" name="Picture Placeholder 14"/>
          <p:cNvSpPr>
            <a:spLocks noGrp="1"/>
          </p:cNvSpPr>
          <p:nvPr>
            <p:ph type="pic" sz="quarter" idx="15"/>
          </p:nvPr>
        </p:nvSpPr>
        <p:spPr>
          <a:xfrm>
            <a:off x="6054725" y="211505"/>
            <a:ext cx="2632075" cy="1666875"/>
          </a:xfrm>
        </p:spPr>
        <p:txBody>
          <a:bodyPr/>
          <a:lstStyle/>
          <a:p>
            <a:r>
              <a:rPr lang="en-US"/>
              <a:t>Click icon to add picture</a:t>
            </a:r>
          </a:p>
        </p:txBody>
      </p:sp>
      <p:sp>
        <p:nvSpPr>
          <p:cNvPr id="17" name="Picture Placeholder 14"/>
          <p:cNvSpPr>
            <a:spLocks noGrp="1"/>
          </p:cNvSpPr>
          <p:nvPr>
            <p:ph type="pic" sz="quarter" idx="17"/>
          </p:nvPr>
        </p:nvSpPr>
        <p:spPr>
          <a:xfrm>
            <a:off x="6054725" y="3833627"/>
            <a:ext cx="2632075" cy="1666875"/>
          </a:xfrm>
        </p:spPr>
        <p:txBody>
          <a:bodyPr/>
          <a:lstStyle/>
          <a:p>
            <a:r>
              <a:rPr lang="en-US"/>
              <a:t>Click icon to add picture</a:t>
            </a:r>
          </a:p>
        </p:txBody>
      </p:sp>
      <p:sp>
        <p:nvSpPr>
          <p:cNvPr id="14" name="Picture Placeholder 14"/>
          <p:cNvSpPr>
            <a:spLocks noGrp="1"/>
          </p:cNvSpPr>
          <p:nvPr>
            <p:ph type="pic" sz="quarter" idx="18"/>
          </p:nvPr>
        </p:nvSpPr>
        <p:spPr>
          <a:xfrm>
            <a:off x="6054725" y="2025791"/>
            <a:ext cx="2632075" cy="1666875"/>
          </a:xfrm>
        </p:spPr>
        <p:txBody>
          <a:bodyPr/>
          <a:lstStyle/>
          <a:p>
            <a:r>
              <a:rPr lang="en-US"/>
              <a:t>Click icon to add picture</a:t>
            </a:r>
          </a:p>
        </p:txBody>
      </p:sp>
      <p:pic>
        <p:nvPicPr>
          <p:cNvPr id="11" name="Picture 10"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8" name="Picture 17"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6379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825624"/>
            <a:ext cx="9144000" cy="4234933"/>
          </a:xfrm>
        </p:spPr>
        <p:txBody>
          <a:bodyPr/>
          <a:lstStyle>
            <a:lvl1pPr marL="0" indent="0" algn="ctr">
              <a:buNone/>
              <a:defRPr/>
            </a:lvl1pPr>
          </a:lstStyle>
          <a:p>
            <a:r>
              <a:rPr lang="en-US"/>
              <a:t>Add image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A48AA2D-3466-4A47-B2FD-1E742DB70AAC}" type="slidenum">
              <a:rPr lang="en-US" smtClean="0"/>
              <a:t>‹#›</a:t>
            </a:fld>
            <a:endParaRPr lang="en-US"/>
          </a:p>
        </p:txBody>
      </p:sp>
      <p:sp>
        <p:nvSpPr>
          <p:cNvPr id="6"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Click to edit subtitle</a:t>
            </a:r>
          </a:p>
        </p:txBody>
      </p:sp>
      <p:pic>
        <p:nvPicPr>
          <p:cNvPr id="8" name="Picture 7"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0" name="Picture 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4640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48AA2D-3466-4A47-B2FD-1E742DB70AAC}" type="slidenum">
              <a:rPr lang="en-US" smtClean="0"/>
              <a:t>‹#›</a:t>
            </a:fld>
            <a:endParaRPr lang="en-US"/>
          </a:p>
        </p:txBody>
      </p:sp>
      <p:sp>
        <p:nvSpPr>
          <p:cNvPr id="8" name="Picture Placeholder 7"/>
          <p:cNvSpPr>
            <a:spLocks noGrp="1"/>
          </p:cNvSpPr>
          <p:nvPr>
            <p:ph type="pic" sz="quarter" idx="13" hasCustomPrompt="1"/>
          </p:nvPr>
        </p:nvSpPr>
        <p:spPr>
          <a:xfrm>
            <a:off x="0" y="0"/>
            <a:ext cx="9144000" cy="2038350"/>
          </a:xfrm>
        </p:spPr>
        <p:txBody>
          <a:bodyPr/>
          <a:lstStyle>
            <a:lvl1pPr marL="0" indent="0" algn="ctr">
              <a:buNone/>
              <a:defRPr baseline="0"/>
            </a:lvl1pPr>
          </a:lstStyle>
          <a:p>
            <a:r>
              <a:rPr lang="en-US"/>
              <a:t>Add image</a:t>
            </a:r>
          </a:p>
        </p:txBody>
      </p:sp>
      <p:sp>
        <p:nvSpPr>
          <p:cNvPr id="9" name="Title 1"/>
          <p:cNvSpPr>
            <a:spLocks noGrp="1"/>
          </p:cNvSpPr>
          <p:nvPr>
            <p:ph type="title"/>
          </p:nvPr>
        </p:nvSpPr>
        <p:spPr>
          <a:xfrm>
            <a:off x="457200" y="2273596"/>
            <a:ext cx="8229600" cy="968743"/>
          </a:xfrm>
        </p:spPr>
        <p:txBody>
          <a:bodyPr/>
          <a:lstStyle/>
          <a:p>
            <a:r>
              <a:rPr lang="en-US"/>
              <a:t>Click to edit Master title style</a:t>
            </a:r>
          </a:p>
        </p:txBody>
      </p:sp>
      <p:sp>
        <p:nvSpPr>
          <p:cNvPr id="10" name="Text Placeholder 9"/>
          <p:cNvSpPr>
            <a:spLocks noGrp="1"/>
          </p:cNvSpPr>
          <p:nvPr>
            <p:ph type="body" sz="quarter" idx="14" hasCustomPrompt="1"/>
          </p:nvPr>
        </p:nvSpPr>
        <p:spPr>
          <a:xfrm>
            <a:off x="457200" y="3105888"/>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Click to edit subtitle</a:t>
            </a:r>
          </a:p>
        </p:txBody>
      </p:sp>
      <p:sp>
        <p:nvSpPr>
          <p:cNvPr id="11" name="Content Placeholder 2"/>
          <p:cNvSpPr>
            <a:spLocks noGrp="1"/>
          </p:cNvSpPr>
          <p:nvPr>
            <p:ph sz="half" idx="15"/>
          </p:nvPr>
        </p:nvSpPr>
        <p:spPr>
          <a:xfrm>
            <a:off x="457200" y="3585535"/>
            <a:ext cx="8229600" cy="1711361"/>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3" name="Picture 12"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4" name="Picture 13"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3195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1"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a:p>
        </p:txBody>
      </p:sp>
      <p:sp>
        <p:nvSpPr>
          <p:cNvPr id="10" name="Title 1"/>
          <p:cNvSpPr>
            <a:spLocks noGrp="1"/>
          </p:cNvSpPr>
          <p:nvPr>
            <p:ph type="title"/>
          </p:nvPr>
        </p:nvSpPr>
        <p:spPr>
          <a:xfrm>
            <a:off x="457200" y="212651"/>
            <a:ext cx="8229600" cy="968743"/>
          </a:xfrm>
        </p:spPr>
        <p:txBody>
          <a:bodyPr/>
          <a:lstStyle/>
          <a:p>
            <a:r>
              <a:rPr lang="en-US"/>
              <a:t>Click to edit Master title style</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a:t>Click to edit subtitle</a:t>
            </a:r>
          </a:p>
        </p:txBody>
      </p:sp>
      <p:sp>
        <p:nvSpPr>
          <p:cNvPr id="13" name="Picture Placeholder 12"/>
          <p:cNvSpPr>
            <a:spLocks noGrp="1"/>
          </p:cNvSpPr>
          <p:nvPr>
            <p:ph type="pic" sz="quarter" idx="14"/>
          </p:nvPr>
        </p:nvSpPr>
        <p:spPr>
          <a:xfrm>
            <a:off x="457200" y="1747838"/>
            <a:ext cx="2508102" cy="2009775"/>
          </a:xfrm>
        </p:spPr>
        <p:txBody>
          <a:bodyPr/>
          <a:lstStyle/>
          <a:p>
            <a:r>
              <a:rPr lang="en-US"/>
              <a:t>Click icon to add picture</a:t>
            </a:r>
          </a:p>
        </p:txBody>
      </p:sp>
      <p:sp>
        <p:nvSpPr>
          <p:cNvPr id="16" name="Picture Placeholder 12"/>
          <p:cNvSpPr>
            <a:spLocks noGrp="1"/>
          </p:cNvSpPr>
          <p:nvPr>
            <p:ph type="pic" sz="quarter" idx="15"/>
          </p:nvPr>
        </p:nvSpPr>
        <p:spPr>
          <a:xfrm>
            <a:off x="3322084" y="1747838"/>
            <a:ext cx="2508102" cy="2009775"/>
          </a:xfrm>
        </p:spPr>
        <p:txBody>
          <a:bodyPr/>
          <a:lstStyle/>
          <a:p>
            <a:r>
              <a:rPr lang="en-US"/>
              <a:t>Click icon to add picture</a:t>
            </a:r>
          </a:p>
        </p:txBody>
      </p:sp>
      <p:sp>
        <p:nvSpPr>
          <p:cNvPr id="17" name="Picture Placeholder 12"/>
          <p:cNvSpPr>
            <a:spLocks noGrp="1"/>
          </p:cNvSpPr>
          <p:nvPr>
            <p:ph type="pic" sz="quarter" idx="16"/>
          </p:nvPr>
        </p:nvSpPr>
        <p:spPr>
          <a:xfrm>
            <a:off x="6178698" y="1747838"/>
            <a:ext cx="2508102" cy="2009775"/>
          </a:xfrm>
        </p:spPr>
        <p:txBody>
          <a:bodyPr/>
          <a:lstStyle/>
          <a:p>
            <a:r>
              <a:rPr lang="en-US"/>
              <a:t>Click icon to add picture</a:t>
            </a:r>
          </a:p>
        </p:txBody>
      </p:sp>
      <p:sp>
        <p:nvSpPr>
          <p:cNvPr id="18" name="Text Placeholder 3"/>
          <p:cNvSpPr>
            <a:spLocks noGrp="1"/>
          </p:cNvSpPr>
          <p:nvPr>
            <p:ph type="body" sz="half" idx="17" hasCustomPrompt="1"/>
          </p:nvPr>
        </p:nvSpPr>
        <p:spPr>
          <a:xfrm>
            <a:off x="331617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19" name="Text Placeholder 3"/>
          <p:cNvSpPr>
            <a:spLocks noGrp="1"/>
          </p:cNvSpPr>
          <p:nvPr>
            <p:ph type="body" sz="half" idx="18" hasCustomPrompt="1"/>
          </p:nvPr>
        </p:nvSpPr>
        <p:spPr>
          <a:xfrm>
            <a:off x="617869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pic>
        <p:nvPicPr>
          <p:cNvPr id="15" name="Picture 1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0" name="Picture 1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16774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A48AA2D-3466-4A47-B2FD-1E742DB70AAC}" type="slidenum">
              <a:rPr lang="en-US" smtClean="0"/>
              <a:pPr/>
              <a:t>‹#›</a:t>
            </a:fld>
            <a:endParaRPr lang="en-US"/>
          </a:p>
        </p:txBody>
      </p:sp>
      <p:pic>
        <p:nvPicPr>
          <p:cNvPr id="5" name="Picture 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7" name="Picture 6"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15602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651"/>
            <a:ext cx="8229600" cy="96874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825256"/>
            <a:ext cx="8229600" cy="43009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BB6B3"/>
                </a:solidFill>
              </a:defRPr>
            </a:lvl1pPr>
          </a:lstStyle>
          <a:p>
            <a:fld id="{9A48AA2D-3466-4A47-B2FD-1E742DB70AAC}" type="slidenum">
              <a:rPr lang="en-US" smtClean="0"/>
              <a:pPr/>
              <a:t>‹#›</a:t>
            </a:fld>
            <a:endParaRPr lang="en-US"/>
          </a:p>
        </p:txBody>
      </p:sp>
    </p:spTree>
    <p:extLst>
      <p:ext uri="{BB962C8B-B14F-4D97-AF65-F5344CB8AC3E}">
        <p14:creationId xmlns:p14="http://schemas.microsoft.com/office/powerpoint/2010/main" val="195822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l" defTabSz="457200" rtl="0" eaLnBrk="1" latinLnBrk="0" hangingPunct="1">
        <a:lnSpc>
          <a:spcPts val="3600"/>
        </a:lnSpc>
        <a:spcBef>
          <a:spcPct val="0"/>
        </a:spcBef>
        <a:buNone/>
        <a:defRPr sz="3600" kern="1200">
          <a:solidFill>
            <a:srgbClr val="053A8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onjae@acwa.com" TargetMode="External"/><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acwa.com/resources/comment-letter-cii-performance-measure-recommendations/" TargetMode="External"/><Relationship Id="rId3" Type="http://schemas.openxmlformats.org/officeDocument/2006/relationships/hyperlink" Target="https://www.waterboards.ca.gov/conservation/regs/water_efficiency_legislation.html#contact" TargetMode="External"/><Relationship Id="rId7" Type="http://schemas.openxmlformats.org/officeDocument/2006/relationships/hyperlink" Target="https://www.acwa.com/wp-content/uploads/2023/03/ACWA-Coalition-Letter_Final_3.30.23.pdf" TargetMode="External"/><Relationship Id="rId2" Type="http://schemas.openxmlformats.org/officeDocument/2006/relationships/hyperlink" Target="https://www.waterboards.ca.gov/conservation/regs/water_efficiency_legislation.html" TargetMode="External"/><Relationship Id="rId1" Type="http://schemas.openxmlformats.org/officeDocument/2006/relationships/slideLayout" Target="../slideLayouts/slideLayout4.xml"/><Relationship Id="rId6" Type="http://schemas.openxmlformats.org/officeDocument/2006/relationships/hyperlink" Target="https://www.acwa.com/resources/?issues=water-use-efficiency&amp;topics=&amp;document-type=comment-letters" TargetMode="External"/><Relationship Id="rId5" Type="http://schemas.openxmlformats.org/officeDocument/2006/relationships/hyperlink" Target="https://water.ca.gov/Programs/Water-Use-And-Efficiency/2018-Water-Conservation-Legislation/Urban-Water-Use-Efficiency-Standards-Variances-and-Performance-Measures" TargetMode="External"/><Relationship Id="rId10" Type="http://schemas.openxmlformats.org/officeDocument/2006/relationships/hyperlink" Target="https://www.acwa.com/wp-content/uploads/2021/02/ACWA-Comments-_LAM-_02.11.2021.pdf" TargetMode="External"/><Relationship Id="rId4" Type="http://schemas.openxmlformats.org/officeDocument/2006/relationships/hyperlink" Target="https://www.waterboards.ca.gov/board_info/agendas/2023/mar/032223_7_summary_of_reg_framework.pdf" TargetMode="External"/><Relationship Id="rId9" Type="http://schemas.openxmlformats.org/officeDocument/2006/relationships/hyperlink" Target="https://www.acwa.com/wp-content/uploads/2022/01/ACWA-CMUA-CWA-Comments_-Water-Conservation-Legislation_11.24_21.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onjae@acwa.com" TargetMode="External"/><Relationship Id="rId2" Type="http://schemas.openxmlformats.org/officeDocument/2006/relationships/hyperlink" Target="https://www.acwa.com/even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aterboards.ca.gov/drinking_water/certlic/drinkingwater/clearinghouse_drought_conservation_reporting.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Water Use Efficiency Work Group</a:t>
            </a:r>
          </a:p>
        </p:txBody>
      </p:sp>
      <p:sp>
        <p:nvSpPr>
          <p:cNvPr id="3" name="Subtitle 2"/>
          <p:cNvSpPr>
            <a:spLocks noGrp="1"/>
          </p:cNvSpPr>
          <p:nvPr>
            <p:ph type="subTitle" idx="1"/>
          </p:nvPr>
        </p:nvSpPr>
        <p:spPr>
          <a:xfrm>
            <a:off x="685799" y="3401818"/>
            <a:ext cx="7772400" cy="795039"/>
          </a:xfrm>
        </p:spPr>
        <p:txBody>
          <a:bodyPr>
            <a:normAutofit/>
          </a:bodyPr>
          <a:lstStyle/>
          <a:p>
            <a:r>
              <a:rPr lang="en-US"/>
              <a:t>Bi-Monthly Meeting</a:t>
            </a:r>
          </a:p>
        </p:txBody>
      </p:sp>
      <p:sp>
        <p:nvSpPr>
          <p:cNvPr id="4" name="Text Placeholder 3"/>
          <p:cNvSpPr>
            <a:spLocks noGrp="1"/>
          </p:cNvSpPr>
          <p:nvPr>
            <p:ph type="body" sz="quarter" idx="13"/>
          </p:nvPr>
        </p:nvSpPr>
        <p:spPr/>
        <p:txBody>
          <a:bodyPr/>
          <a:lstStyle/>
          <a:p>
            <a:r>
              <a:rPr lang="en-US"/>
              <a:t>May 24, 2023</a:t>
            </a:r>
          </a:p>
          <a:p>
            <a:r>
              <a:rPr lang="en-US"/>
              <a:t>10:00 AM – 12:00 PM</a:t>
            </a:r>
          </a:p>
        </p:txBody>
      </p:sp>
    </p:spTree>
    <p:extLst>
      <p:ext uri="{BB962C8B-B14F-4D97-AF65-F5344CB8AC3E}">
        <p14:creationId xmlns:p14="http://schemas.microsoft.com/office/powerpoint/2010/main" val="375242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05F7A23-E5A0-4163-90BE-B81E628EFD56}"/>
              </a:ext>
            </a:extLst>
          </p:cNvPr>
          <p:cNvGraphicFramePr>
            <a:graphicFrameLocks noGrp="1"/>
          </p:cNvGraphicFramePr>
          <p:nvPr>
            <p:extLst>
              <p:ext uri="{D42A27DB-BD31-4B8C-83A1-F6EECF244321}">
                <p14:modId xmlns:p14="http://schemas.microsoft.com/office/powerpoint/2010/main" val="710757668"/>
              </p:ext>
            </p:extLst>
          </p:nvPr>
        </p:nvGraphicFramePr>
        <p:xfrm>
          <a:off x="522514" y="1495232"/>
          <a:ext cx="8462458" cy="3749040"/>
        </p:xfrm>
        <a:graphic>
          <a:graphicData uri="http://schemas.openxmlformats.org/drawingml/2006/table">
            <a:tbl>
              <a:tblPr firstRow="1" bandRow="1">
                <a:tableStyleId>{5C22544A-7EE6-4342-B048-85BDC9FD1C3A}</a:tableStyleId>
              </a:tblPr>
              <a:tblGrid>
                <a:gridCol w="3379082">
                  <a:extLst>
                    <a:ext uri="{9D8B030D-6E8A-4147-A177-3AD203B41FA5}">
                      <a16:colId xmlns:a16="http://schemas.microsoft.com/office/drawing/2014/main" val="2536465514"/>
                    </a:ext>
                  </a:extLst>
                </a:gridCol>
                <a:gridCol w="2592635">
                  <a:extLst>
                    <a:ext uri="{9D8B030D-6E8A-4147-A177-3AD203B41FA5}">
                      <a16:colId xmlns:a16="http://schemas.microsoft.com/office/drawing/2014/main" val="3050695502"/>
                    </a:ext>
                  </a:extLst>
                </a:gridCol>
                <a:gridCol w="2490741">
                  <a:extLst>
                    <a:ext uri="{9D8B030D-6E8A-4147-A177-3AD203B41FA5}">
                      <a16:colId xmlns:a16="http://schemas.microsoft.com/office/drawing/2014/main" val="2979893747"/>
                    </a:ext>
                  </a:extLst>
                </a:gridCol>
              </a:tblGrid>
              <a:tr h="370840">
                <a:tc>
                  <a:txBody>
                    <a:bodyPr/>
                    <a:lstStyle/>
                    <a:p>
                      <a:r>
                        <a:rPr lang="en-US" sz="1400"/>
                        <a:t>Irrigated Area and Water Source</a:t>
                      </a:r>
                    </a:p>
                  </a:txBody>
                  <a:tcPr/>
                </a:tc>
                <a:tc>
                  <a:txBody>
                    <a:bodyPr/>
                    <a:lstStyle/>
                    <a:p>
                      <a:pPr algn="ctr"/>
                      <a:r>
                        <a:rPr lang="en-US" sz="1400"/>
                        <a:t>Residential</a:t>
                      </a:r>
                      <a:br>
                        <a:rPr lang="en-US" sz="1400"/>
                      </a:br>
                      <a:endParaRPr lang="en-US" sz="1400"/>
                    </a:p>
                  </a:txBody>
                  <a:tcPr/>
                </a:tc>
                <a:tc>
                  <a:txBody>
                    <a:bodyPr/>
                    <a:lstStyle/>
                    <a:p>
                      <a:pPr algn="ctr"/>
                      <a:r>
                        <a:rPr lang="en-US" sz="1400"/>
                        <a:t>Dedicated Irrigation Meter (DIM)</a:t>
                      </a:r>
                    </a:p>
                  </a:txBody>
                  <a:tcPr/>
                </a:tc>
                <a:extLst>
                  <a:ext uri="{0D108BD9-81ED-4DB2-BD59-A6C34878D82A}">
                    <a16:rowId xmlns:a16="http://schemas.microsoft.com/office/drawing/2014/main" val="57032181"/>
                  </a:ext>
                </a:extLst>
              </a:tr>
              <a:tr h="370840">
                <a:tc>
                  <a:txBody>
                    <a:bodyPr/>
                    <a:lstStyle/>
                    <a:p>
                      <a:r>
                        <a:rPr lang="en-US" sz="1400"/>
                        <a:t>Irrigated (II) – potable</a:t>
                      </a:r>
                    </a:p>
                  </a:txBody>
                  <a:tcPr/>
                </a:tc>
                <a:tc>
                  <a:txBody>
                    <a:bodyPr/>
                    <a:lstStyle/>
                    <a:p>
                      <a:pPr algn="ctr"/>
                      <a:r>
                        <a:rPr lang="en-US" sz="1400"/>
                        <a:t>2023-2030: 0.8</a:t>
                      </a:r>
                      <a:br>
                        <a:rPr lang="en-US" sz="1400"/>
                      </a:br>
                      <a:r>
                        <a:rPr lang="en-US" sz="1400"/>
                        <a:t>2030 on: 0.63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t>2023-2030: 0.8</a:t>
                      </a:r>
                      <a:br>
                        <a:rPr lang="en-US" sz="1400"/>
                      </a:br>
                      <a:r>
                        <a:rPr lang="en-US" sz="1400"/>
                        <a:t>2030 on: 0.63</a:t>
                      </a:r>
                    </a:p>
                  </a:txBody>
                  <a:tcPr/>
                </a:tc>
                <a:extLst>
                  <a:ext uri="{0D108BD9-81ED-4DB2-BD59-A6C34878D82A}">
                    <a16:rowId xmlns:a16="http://schemas.microsoft.com/office/drawing/2014/main" val="3380131262"/>
                  </a:ext>
                </a:extLst>
              </a:tr>
              <a:tr h="370840">
                <a:tc>
                  <a:txBody>
                    <a:bodyPr/>
                    <a:lstStyle/>
                    <a:p>
                      <a:r>
                        <a:rPr lang="en-US" sz="1400"/>
                        <a:t>Irrigable, not currently Irrigated (INI)</a:t>
                      </a:r>
                    </a:p>
                    <a:p>
                      <a:pPr marL="285750" indent="-285750">
                        <a:buFont typeface="Arial" panose="020B0604020202020204" pitchFamily="34" charset="0"/>
                        <a:buChar char="•"/>
                      </a:pPr>
                      <a:r>
                        <a:rPr lang="en-US" sz="1400"/>
                        <a:t>May be adjusted based on future studies</a:t>
                      </a:r>
                    </a:p>
                  </a:txBody>
                  <a:tcPr/>
                </a:tc>
                <a:tc>
                  <a:txBody>
                    <a:bodyPr/>
                    <a:lstStyle/>
                    <a:p>
                      <a:pPr algn="ctr"/>
                      <a:r>
                        <a:rPr lang="en-US" sz="1400"/>
                        <a:t>20% of INI</a:t>
                      </a:r>
                      <a:br>
                        <a:rPr lang="en-US" sz="1400"/>
                      </a:br>
                      <a:r>
                        <a:rPr lang="en-US" sz="1400"/>
                        <a:t>2023-2030: 0.8</a:t>
                      </a:r>
                      <a:br>
                        <a:rPr lang="en-US" sz="1400"/>
                      </a:br>
                      <a:r>
                        <a:rPr lang="en-US" sz="1400"/>
                        <a:t>   2030 On: 0.63</a:t>
                      </a:r>
                    </a:p>
                  </a:txBody>
                  <a:tcPr/>
                </a:tc>
                <a:tc>
                  <a:txBody>
                    <a:bodyPr/>
                    <a:lstStyle/>
                    <a:p>
                      <a:pPr algn="ctr"/>
                      <a:br>
                        <a:rPr lang="en-US" sz="1400"/>
                      </a:br>
                      <a:r>
                        <a:rPr lang="en-US" sz="1400"/>
                        <a:t>No INI component</a:t>
                      </a:r>
                    </a:p>
                  </a:txBody>
                  <a:tcPr/>
                </a:tc>
                <a:extLst>
                  <a:ext uri="{0D108BD9-81ED-4DB2-BD59-A6C34878D82A}">
                    <a16:rowId xmlns:a16="http://schemas.microsoft.com/office/drawing/2014/main" val="467736542"/>
                  </a:ext>
                </a:extLst>
              </a:tr>
              <a:tr h="370840">
                <a:tc>
                  <a:txBody>
                    <a:bodyPr/>
                    <a:lstStyle/>
                    <a:p>
                      <a:r>
                        <a:rPr lang="en-US" sz="1400"/>
                        <a:t>Special Landscape Areas</a:t>
                      </a:r>
                    </a:p>
                    <a:p>
                      <a:pPr marL="285750" indent="-285750">
                        <a:buFont typeface="Arial" panose="020B0604020202020204" pitchFamily="34" charset="0"/>
                        <a:buChar char="•"/>
                      </a:pPr>
                      <a:r>
                        <a:rPr lang="en-US" sz="1400"/>
                        <a:t>Sports fields, functional turf</a:t>
                      </a:r>
                    </a:p>
                    <a:p>
                      <a:pPr marL="285750" indent="-285750">
                        <a:buFont typeface="Arial" panose="020B0604020202020204" pitchFamily="34" charset="0"/>
                        <a:buChar char="•"/>
                      </a:pPr>
                      <a:r>
                        <a:rPr lang="en-US" sz="1400"/>
                        <a:t>Irrigated with Recycled Water</a:t>
                      </a:r>
                    </a:p>
                  </a:txBody>
                  <a:tcPr/>
                </a:tc>
                <a:tc>
                  <a:txBody>
                    <a:bodyPr/>
                    <a:lstStyle/>
                    <a:p>
                      <a:pPr algn="ctr"/>
                      <a:r>
                        <a:rPr lang="en-US" sz="1400"/>
                        <a:t>2023-2030:   0.8</a:t>
                      </a:r>
                      <a:br>
                        <a:rPr lang="en-US" sz="1400"/>
                      </a:br>
                      <a:r>
                        <a:rPr lang="en-US" sz="1400"/>
                        <a:t>   2030 On:      0.63</a:t>
                      </a:r>
                    </a:p>
                  </a:txBody>
                  <a:tcPr/>
                </a:tc>
                <a:tc>
                  <a:txBody>
                    <a:bodyPr/>
                    <a:lstStyle/>
                    <a:p>
                      <a:pPr algn="ctr"/>
                      <a:r>
                        <a:rPr lang="en-US" sz="1400"/>
                        <a:t>1.0</a:t>
                      </a:r>
                    </a:p>
                  </a:txBody>
                  <a:tcPr/>
                </a:tc>
                <a:extLst>
                  <a:ext uri="{0D108BD9-81ED-4DB2-BD59-A6C34878D82A}">
                    <a16:rowId xmlns:a16="http://schemas.microsoft.com/office/drawing/2014/main" val="1144259483"/>
                  </a:ext>
                </a:extLst>
              </a:tr>
              <a:tr h="370840">
                <a:tc>
                  <a:txBody>
                    <a:bodyPr/>
                    <a:lstStyle/>
                    <a:p>
                      <a:r>
                        <a:rPr lang="en-US" sz="1400"/>
                        <a:t>New Construction and Rehabilitated Landscapes (post Jan 1, 2020)</a:t>
                      </a:r>
                    </a:p>
                  </a:txBody>
                  <a:tcPr/>
                </a:tc>
                <a:tc>
                  <a:txBody>
                    <a:bodyPr/>
                    <a:lstStyle/>
                    <a:p>
                      <a:pPr algn="ctr"/>
                      <a:r>
                        <a:rPr lang="en-US" sz="1400"/>
                        <a:t>0.55</a:t>
                      </a:r>
                    </a:p>
                  </a:txBody>
                  <a:tcPr/>
                </a:tc>
                <a:tc>
                  <a:txBody>
                    <a:bodyPr/>
                    <a:lstStyle/>
                    <a:p>
                      <a:pPr algn="ctr"/>
                      <a:r>
                        <a:rPr lang="en-US" sz="1400"/>
                        <a:t>0.45</a:t>
                      </a:r>
                    </a:p>
                  </a:txBody>
                  <a:tcPr/>
                </a:tc>
                <a:extLst>
                  <a:ext uri="{0D108BD9-81ED-4DB2-BD59-A6C34878D82A}">
                    <a16:rowId xmlns:a16="http://schemas.microsoft.com/office/drawing/2014/main" val="2402972463"/>
                  </a:ext>
                </a:extLst>
              </a:tr>
              <a:tr h="370840">
                <a:tc>
                  <a:txBody>
                    <a:bodyPr/>
                    <a:lstStyle/>
                    <a:p>
                      <a:r>
                        <a:rPr lang="en-US" sz="1400"/>
                        <a:t>Landscape Area Measurement</a:t>
                      </a:r>
                    </a:p>
                  </a:txBody>
                  <a:tcPr/>
                </a:tc>
                <a:tc>
                  <a:txBody>
                    <a:bodyPr/>
                    <a:lstStyle/>
                    <a:p>
                      <a:pPr algn="ctr"/>
                      <a:r>
                        <a:rPr lang="en-US" sz="1400"/>
                        <a:t>Provided by DWR</a:t>
                      </a:r>
                      <a:br>
                        <a:rPr lang="en-US" sz="1400"/>
                      </a:br>
                      <a:r>
                        <a:rPr lang="en-US" sz="1400"/>
                        <a:t>May be adjusted with water supplier data</a:t>
                      </a:r>
                    </a:p>
                  </a:txBody>
                  <a:tcPr/>
                </a:tc>
                <a:tc>
                  <a:txBody>
                    <a:bodyPr/>
                    <a:lstStyle/>
                    <a:p>
                      <a:pPr algn="ctr"/>
                      <a:r>
                        <a:rPr lang="en-US" sz="1400"/>
                        <a:t>Suppliers to identify and complete measurements within 5 years after adoption</a:t>
                      </a:r>
                    </a:p>
                  </a:txBody>
                  <a:tcPr/>
                </a:tc>
                <a:extLst>
                  <a:ext uri="{0D108BD9-81ED-4DB2-BD59-A6C34878D82A}">
                    <a16:rowId xmlns:a16="http://schemas.microsoft.com/office/drawing/2014/main" val="2011437902"/>
                  </a:ext>
                </a:extLst>
              </a:tr>
            </a:tbl>
          </a:graphicData>
        </a:graphic>
      </p:graphicFrame>
      <p:sp>
        <p:nvSpPr>
          <p:cNvPr id="12" name="Title 1">
            <a:extLst>
              <a:ext uri="{FF2B5EF4-FFF2-40B4-BE49-F238E27FC236}">
                <a16:creationId xmlns:a16="http://schemas.microsoft.com/office/drawing/2014/main" id="{653A1D4A-5C3E-050B-2681-D379C2782830}"/>
              </a:ext>
            </a:extLst>
          </p:cNvPr>
          <p:cNvSpPr>
            <a:spLocks noGrp="1"/>
          </p:cNvSpPr>
          <p:nvPr>
            <p:ph type="title"/>
          </p:nvPr>
        </p:nvSpPr>
        <p:spPr>
          <a:xfrm>
            <a:off x="457200" y="212651"/>
            <a:ext cx="8229600" cy="968743"/>
          </a:xfrm>
        </p:spPr>
        <p:txBody>
          <a:bodyPr anchor="b">
            <a:normAutofit/>
          </a:bodyPr>
          <a:lstStyle/>
          <a:p>
            <a:r>
              <a:rPr lang="en-US"/>
              <a:t>ACWA Advocacy: Outdoor Standards 	</a:t>
            </a:r>
          </a:p>
        </p:txBody>
      </p:sp>
      <p:sp>
        <p:nvSpPr>
          <p:cNvPr id="13" name="Text Placeholder 3">
            <a:extLst>
              <a:ext uri="{FF2B5EF4-FFF2-40B4-BE49-F238E27FC236}">
                <a16:creationId xmlns:a16="http://schemas.microsoft.com/office/drawing/2014/main" id="{FF78CA2C-895F-474A-E673-221D7BDEE263}"/>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Fiona Sanchez</a:t>
            </a:r>
          </a:p>
        </p:txBody>
      </p:sp>
    </p:spTree>
    <p:extLst>
      <p:ext uri="{BB962C8B-B14F-4D97-AF65-F5344CB8AC3E}">
        <p14:creationId xmlns:p14="http://schemas.microsoft.com/office/powerpoint/2010/main" val="416810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460768" cy="968743"/>
          </a:xfrm>
        </p:spPr>
        <p:txBody>
          <a:bodyPr anchor="b">
            <a:normAutofit/>
          </a:bodyPr>
          <a:lstStyle/>
          <a:p>
            <a:r>
              <a:rPr lang="en-US"/>
              <a:t>ACWA Advocacy: CII Comments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vert="horz" lIns="91440" tIns="45720" rIns="91440" bIns="45720" rtlCol="0" anchor="t">
            <a:normAutofit/>
          </a:bodyPr>
          <a:lstStyle/>
          <a:p>
            <a:pPr>
              <a:lnSpc>
                <a:spcPct val="90000"/>
              </a:lnSpc>
              <a:buFont typeface="+mj-lt"/>
              <a:buAutoNum type="arabicPeriod" startAt="3"/>
            </a:pPr>
            <a:r>
              <a:rPr lang="en-US" sz="1600" b="1">
                <a:cs typeface="Calibri"/>
              </a:rPr>
              <a:t>Commercial, Industrial, Institutional (CII) Performance Measures</a:t>
            </a:r>
            <a:endParaRPr lang="en-US" sz="1600" b="1">
              <a:highlight>
                <a:srgbClr val="FFFF00"/>
              </a:highlight>
              <a:cs typeface="Calibri"/>
            </a:endParaRPr>
          </a:p>
          <a:p>
            <a:pPr lvl="1">
              <a:lnSpc>
                <a:spcPct val="90000"/>
              </a:lnSpc>
              <a:buFont typeface="+mj-lt"/>
              <a:buAutoNum type="alphaUcPeriod"/>
            </a:pPr>
            <a:r>
              <a:rPr lang="en-US" sz="1600"/>
              <a:t>Overarching Concern</a:t>
            </a:r>
          </a:p>
          <a:p>
            <a:pPr lvl="2">
              <a:lnSpc>
                <a:spcPct val="90000"/>
              </a:lnSpc>
            </a:pPr>
            <a:r>
              <a:rPr lang="en-US" sz="1400"/>
              <a:t>Flexibility: timelines, pathways, target customers</a:t>
            </a:r>
          </a:p>
          <a:p>
            <a:pPr lvl="2">
              <a:lnSpc>
                <a:spcPct val="90000"/>
              </a:lnSpc>
            </a:pPr>
            <a:r>
              <a:rPr lang="en-US" sz="1400"/>
              <a:t>Build on past progress </a:t>
            </a:r>
          </a:p>
          <a:p>
            <a:pPr lvl="2">
              <a:lnSpc>
                <a:spcPct val="90000"/>
              </a:lnSpc>
            </a:pPr>
            <a:r>
              <a:rPr lang="en-US" sz="1400"/>
              <a:t>Recognize limited authority </a:t>
            </a:r>
          </a:p>
          <a:p>
            <a:pPr lvl="2">
              <a:lnSpc>
                <a:spcPct val="90000"/>
              </a:lnSpc>
            </a:pPr>
            <a:r>
              <a:rPr lang="en-US" sz="1400"/>
              <a:t>Minimize unnecessary reporting burdens</a:t>
            </a:r>
          </a:p>
          <a:p>
            <a:pPr lvl="2">
              <a:lnSpc>
                <a:spcPct val="90000"/>
              </a:lnSpc>
            </a:pPr>
            <a:r>
              <a:rPr lang="en-US" sz="1400"/>
              <a:t>Provide technical assistance </a:t>
            </a:r>
          </a:p>
          <a:p>
            <a:pPr marL="800100" lvl="1" indent="-342900">
              <a:lnSpc>
                <a:spcPct val="90000"/>
              </a:lnSpc>
              <a:buFont typeface="+mj-lt"/>
              <a:buAutoNum type="alphaUcPeriod"/>
            </a:pPr>
            <a:endParaRPr lang="en-US" sz="1600"/>
          </a:p>
          <a:p>
            <a:pPr marL="800100" lvl="1" indent="-342900">
              <a:lnSpc>
                <a:spcPct val="90000"/>
              </a:lnSpc>
              <a:buFont typeface="+mj-lt"/>
              <a:buAutoNum type="alphaUcPeriod"/>
            </a:pPr>
            <a:r>
              <a:rPr lang="en-US" sz="1600"/>
              <a:t>Technical Concerns</a:t>
            </a:r>
          </a:p>
          <a:p>
            <a:pPr marL="1200150" lvl="2" indent="-342900">
              <a:lnSpc>
                <a:spcPct val="90000"/>
              </a:lnSpc>
            </a:pPr>
            <a:r>
              <a:rPr lang="en-US" sz="1400"/>
              <a:t>Threshold to install DIMS or in-Lieu technologies</a:t>
            </a:r>
          </a:p>
          <a:p>
            <a:pPr marL="1200150" lvl="2" indent="-342900">
              <a:lnSpc>
                <a:spcPct val="90000"/>
              </a:lnSpc>
            </a:pPr>
            <a:r>
              <a:rPr lang="en-US" sz="1400"/>
              <a:t>CII classifications </a:t>
            </a:r>
          </a:p>
          <a:p>
            <a:pPr marL="57150" indent="0">
              <a:lnSpc>
                <a:spcPct val="90000"/>
              </a:lnSpc>
              <a:buNone/>
            </a:pPr>
            <a:endParaRPr lang="en-US" sz="1400"/>
          </a:p>
          <a:p>
            <a:pPr marL="57150" indent="0">
              <a:lnSpc>
                <a:spcPct val="90000"/>
              </a:lnSpc>
              <a:buNone/>
            </a:pPr>
            <a:r>
              <a:rPr lang="en-US" sz="1600"/>
              <a:t>“We request either a formal or informal technical workshop to discuss challenges and solutions to the proposed CII Performance Measures.”</a:t>
            </a: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Ariel Flores</a:t>
            </a:r>
          </a:p>
        </p:txBody>
      </p:sp>
    </p:spTree>
    <p:extLst>
      <p:ext uri="{BB962C8B-B14F-4D97-AF65-F5344CB8AC3E}">
        <p14:creationId xmlns:p14="http://schemas.microsoft.com/office/powerpoint/2010/main" val="380473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a:t>Ariel Flores</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4755148"/>
          </a:xfrm>
          <a:prstGeom prst="rect">
            <a:avLst/>
          </a:prstGeom>
          <a:noFill/>
        </p:spPr>
        <p:txBody>
          <a:bodyPr wrap="square">
            <a:spAutoFit/>
          </a:bodyPr>
          <a:lstStyle/>
          <a:p>
            <a:pPr marL="285750" indent="-285750">
              <a:buFont typeface="Arial" panose="020B0604020202020204" pitchFamily="34" charset="0"/>
              <a:buChar char="•"/>
            </a:pPr>
            <a:r>
              <a:rPr lang="en-US" b="1"/>
              <a:t>Recommendations on CII Water Use Performance Measures </a:t>
            </a:r>
            <a:endParaRPr lang="en-US" sz="1600" b="1"/>
          </a:p>
          <a:p>
            <a:pPr marL="742950" lvl="1" indent="-285750">
              <a:buFont typeface="Courier New" panose="02070309020205020404" pitchFamily="49" charset="0"/>
              <a:buChar char="o"/>
            </a:pPr>
            <a:r>
              <a:rPr lang="en-US" sz="1500"/>
              <a:t>CII Water Use Classification System</a:t>
            </a:r>
          </a:p>
          <a:p>
            <a:pPr marL="1200150" lvl="2" indent="-285750">
              <a:buFont typeface="Wingdings" panose="05000000000000000000" pitchFamily="2" charset="2"/>
              <a:buChar char="§"/>
            </a:pPr>
            <a:r>
              <a:rPr lang="en-US" sz="1500"/>
              <a:t>19 categories of water uses </a:t>
            </a:r>
          </a:p>
          <a:p>
            <a:pPr marL="1200150" lvl="2" indent="-285750">
              <a:buFont typeface="Wingdings" panose="05000000000000000000" pitchFamily="2" charset="2"/>
              <a:buChar char="§"/>
            </a:pPr>
            <a:r>
              <a:rPr lang="en-US" sz="1500"/>
              <a:t>Complete classifications within 5 years from SWRCB adoption</a:t>
            </a:r>
          </a:p>
          <a:p>
            <a:pPr marL="1200150" lvl="2" indent="-285750">
              <a:buFont typeface="Wingdings" panose="05000000000000000000" pitchFamily="2" charset="2"/>
              <a:buChar char="§"/>
            </a:pPr>
            <a:r>
              <a:rPr lang="en-US" sz="1500"/>
              <a:t>DWR to provide technical assistance and develop guidance for CII mapping </a:t>
            </a:r>
          </a:p>
          <a:p>
            <a:pPr marL="742950" lvl="1" indent="-285750">
              <a:buFont typeface="Courier New" panose="02070309020205020404" pitchFamily="49" charset="0"/>
              <a:buChar char="o"/>
            </a:pPr>
            <a:r>
              <a:rPr lang="en-US" sz="1500"/>
              <a:t>CII Conversion Threshold </a:t>
            </a:r>
          </a:p>
          <a:p>
            <a:pPr marL="1200150" lvl="2" indent="-285750">
              <a:buFont typeface="Wingdings" panose="05000000000000000000" pitchFamily="2" charset="2"/>
              <a:buChar char="§"/>
            </a:pPr>
            <a:r>
              <a:rPr lang="en-US" sz="1500"/>
              <a:t>1 acre of landscape area irrigated by a mixed-use meter on a per parcel basis</a:t>
            </a:r>
          </a:p>
          <a:p>
            <a:pPr marL="1200150" lvl="2" indent="-285750">
              <a:buFont typeface="Wingdings" panose="05000000000000000000" pitchFamily="2" charset="2"/>
              <a:buChar char="§"/>
            </a:pPr>
            <a:r>
              <a:rPr lang="en-US" sz="1500"/>
              <a:t>Complete landscape area measurement and determine if a dedicated meter (or equivalent technology) or in-lieu technologies will be implemented within 5 years from SWRCB adoption </a:t>
            </a:r>
          </a:p>
          <a:p>
            <a:pPr marL="742950" lvl="1" indent="-285750">
              <a:buFont typeface="Courier New" panose="02070309020205020404" pitchFamily="49" charset="0"/>
              <a:buChar char="o"/>
            </a:pPr>
            <a:r>
              <a:rPr lang="en-US" sz="1500"/>
              <a:t>In-Lieu Technologies </a:t>
            </a:r>
          </a:p>
          <a:p>
            <a:pPr marL="1200150" lvl="2" indent="-285750">
              <a:buFont typeface="Wingdings" panose="05000000000000000000" pitchFamily="2" charset="2"/>
              <a:buChar char="§"/>
            </a:pPr>
            <a:r>
              <a:rPr lang="en-US" sz="1500"/>
              <a:t>Includes: (1) Water budget-based rate structures, (2) Water budget-based management without a rate structure, (3) Hardware improvements with enhanced performance, (4) Remote sensing combined with other data and hardware improvements, (5) Landscape plant palette transformation programs, (6) Others as approved by the State Water Board</a:t>
            </a:r>
          </a:p>
          <a:p>
            <a:pPr marL="1200150" lvl="2" indent="-285750">
              <a:buFont typeface="Wingdings" panose="05000000000000000000" pitchFamily="2" charset="2"/>
              <a:buChar char="§"/>
            </a:pPr>
            <a:r>
              <a:rPr lang="en-US" sz="1500"/>
              <a:t>Complete landscape in-lieu technologies within 5 years after the first year of landscape measurement under the conversion threshold PM</a:t>
            </a:r>
          </a:p>
          <a:p>
            <a:pPr marL="1200150" lvl="2" indent="-285750">
              <a:buFont typeface="Courier New" panose="02070309020205020404" pitchFamily="49" charset="0"/>
              <a:buChar char="o"/>
            </a:pPr>
            <a:endParaRPr lang="en-US" sz="1500"/>
          </a:p>
          <a:p>
            <a:pPr marL="1200150" lvl="2" indent="-285750">
              <a:buFont typeface="Courier New" panose="02070309020205020404" pitchFamily="49" charset="0"/>
              <a:buChar char="o"/>
            </a:pPr>
            <a:endParaRPr lang="en-US" sz="1500"/>
          </a:p>
          <a:p>
            <a:pPr marL="1200150" lvl="2" indent="-285750">
              <a:buFont typeface="Courier New" panose="02070309020205020404" pitchFamily="49" charset="0"/>
              <a:buChar char="o"/>
            </a:pPr>
            <a:endParaRPr lang="en-US" sz="1500"/>
          </a:p>
        </p:txBody>
      </p:sp>
      <p:sp>
        <p:nvSpPr>
          <p:cNvPr id="4" name="Title 1">
            <a:extLst>
              <a:ext uri="{FF2B5EF4-FFF2-40B4-BE49-F238E27FC236}">
                <a16:creationId xmlns:a16="http://schemas.microsoft.com/office/drawing/2014/main" id="{3B4FE686-739C-C46C-8DB9-36EA839B4FBF}"/>
              </a:ext>
            </a:extLst>
          </p:cNvPr>
          <p:cNvSpPr>
            <a:spLocks noGrp="1"/>
          </p:cNvSpPr>
          <p:nvPr>
            <p:ph type="title"/>
          </p:nvPr>
        </p:nvSpPr>
        <p:spPr>
          <a:xfrm>
            <a:off x="457200" y="212651"/>
            <a:ext cx="8460768" cy="968743"/>
          </a:xfrm>
        </p:spPr>
        <p:txBody>
          <a:bodyPr anchor="b">
            <a:normAutofit/>
          </a:bodyPr>
          <a:lstStyle/>
          <a:p>
            <a:r>
              <a:rPr lang="en-US"/>
              <a:t>ACWA Advocacy: CII Performance Measures</a:t>
            </a:r>
          </a:p>
        </p:txBody>
      </p:sp>
    </p:spTree>
    <p:extLst>
      <p:ext uri="{BB962C8B-B14F-4D97-AF65-F5344CB8AC3E}">
        <p14:creationId xmlns:p14="http://schemas.microsoft.com/office/powerpoint/2010/main" val="252462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a:t>Ariel Flores</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3139321"/>
          </a:xfrm>
          <a:prstGeom prst="rect">
            <a:avLst/>
          </a:prstGeom>
          <a:noFill/>
        </p:spPr>
        <p:txBody>
          <a:bodyPr wrap="square">
            <a:spAutoFit/>
          </a:bodyPr>
          <a:lstStyle/>
          <a:p>
            <a:pPr marL="285750" indent="-285750">
              <a:buFont typeface="Arial" panose="020B0604020202020204" pitchFamily="34" charset="0"/>
              <a:buChar char="•"/>
            </a:pPr>
            <a:r>
              <a:rPr lang="en-US" b="1"/>
              <a:t>Recommendations on CII Water Use Performance Measures </a:t>
            </a:r>
            <a:endParaRPr lang="en-US" sz="1600" b="1"/>
          </a:p>
          <a:p>
            <a:pPr marL="742950" lvl="1" indent="-285750">
              <a:buFont typeface="Courier New" panose="02070309020205020404" pitchFamily="49" charset="0"/>
              <a:buChar char="o"/>
            </a:pPr>
            <a:r>
              <a:rPr lang="en-US" sz="1500"/>
              <a:t>CII Best Management Practices, Performance Measure, and Threshold for Implementation </a:t>
            </a:r>
          </a:p>
          <a:p>
            <a:pPr marL="1200150" lvl="2" indent="-285750">
              <a:buFont typeface="Wingdings" panose="05000000000000000000" pitchFamily="2" charset="2"/>
              <a:buChar char="§"/>
            </a:pPr>
            <a:r>
              <a:rPr lang="en-US" sz="1500"/>
              <a:t>Selection of specific CII water user BMPs is subject to local determination </a:t>
            </a:r>
          </a:p>
          <a:p>
            <a:pPr marL="1200150" lvl="2" indent="-285750">
              <a:buFont typeface="Wingdings" panose="05000000000000000000" pitchFamily="2" charset="2"/>
              <a:buChar char="§"/>
            </a:pPr>
            <a:r>
              <a:rPr lang="en-US" sz="1500"/>
              <a:t>Design CII-BMP implementation program specific to service area that includes: </a:t>
            </a:r>
          </a:p>
          <a:p>
            <a:pPr marL="1657350" lvl="3" indent="-285750">
              <a:buFont typeface="Arial" panose="020B0604020202020204" pitchFamily="34" charset="0"/>
              <a:buChar char="•"/>
            </a:pPr>
            <a:r>
              <a:rPr lang="en-US" sz="1500"/>
              <a:t>Threshold of significant are 1) CII water use sector that comprise the top 20 percent of all CII water use, and 2) individual top 2.5 percent of CII water users, excluding process water</a:t>
            </a:r>
          </a:p>
          <a:p>
            <a:pPr marL="1657350" lvl="3" indent="-285750">
              <a:buFont typeface="Arial" panose="020B0604020202020204" pitchFamily="34" charset="0"/>
              <a:buChar char="•"/>
            </a:pPr>
            <a:r>
              <a:rPr lang="en-US" sz="1500"/>
              <a:t>At least 1 CII from 5 recommended categories (outreach, technical assistance and education, incentives, landscape, collaboration and coordination, operational)</a:t>
            </a:r>
          </a:p>
          <a:p>
            <a:pPr marL="1657350" lvl="3" indent="-285750">
              <a:buFont typeface="Arial" panose="020B0604020202020204" pitchFamily="34" charset="0"/>
              <a:buChar char="•"/>
            </a:pPr>
            <a:r>
              <a:rPr lang="en-US" sz="1500"/>
              <a:t>Supported with documentation demonstrating increased water use efficiency</a:t>
            </a:r>
          </a:p>
          <a:p>
            <a:pPr marL="1200150" lvl="2" indent="-285750">
              <a:buFont typeface="Wingdings" panose="05000000000000000000" pitchFamily="2" charset="2"/>
              <a:buChar char="§"/>
            </a:pPr>
            <a:r>
              <a:rPr lang="en-US" sz="1500"/>
              <a:t>Complete program development within 3 years after SWRCB adoption </a:t>
            </a:r>
          </a:p>
          <a:p>
            <a:pPr marL="1200150" lvl="2" indent="-285750">
              <a:buFont typeface="Courier New" panose="02070309020205020404" pitchFamily="49" charset="0"/>
              <a:buChar char="o"/>
            </a:pPr>
            <a:endParaRPr lang="en-US" sz="1500"/>
          </a:p>
          <a:p>
            <a:pPr marL="1200150" lvl="2" indent="-285750">
              <a:buFont typeface="Courier New" panose="02070309020205020404" pitchFamily="49" charset="0"/>
              <a:buChar char="o"/>
            </a:pPr>
            <a:endParaRPr lang="en-US" sz="150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fontScale="90000"/>
          </a:bodyPr>
          <a:lstStyle/>
          <a:p>
            <a:r>
              <a:rPr lang="en-US"/>
              <a:t>ACWA Advocacy: CII Performance Measures</a:t>
            </a:r>
          </a:p>
        </p:txBody>
      </p:sp>
    </p:spTree>
    <p:extLst>
      <p:ext uri="{BB962C8B-B14F-4D97-AF65-F5344CB8AC3E}">
        <p14:creationId xmlns:p14="http://schemas.microsoft.com/office/powerpoint/2010/main" val="217879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ACWA Advocacy: March 2023 Comments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vert="horz" lIns="91440" tIns="45720" rIns="91440" bIns="45720" rtlCol="0" anchor="t">
            <a:normAutofit/>
          </a:bodyPr>
          <a:lstStyle/>
          <a:p>
            <a:pPr>
              <a:lnSpc>
                <a:spcPct val="90000"/>
              </a:lnSpc>
              <a:buFont typeface="+mj-lt"/>
              <a:buAutoNum type="arabicPeriod" startAt="4"/>
            </a:pPr>
            <a:r>
              <a:rPr lang="en-US" sz="1600" b="1">
                <a:cs typeface="Calibri"/>
              </a:rPr>
              <a:t>Variances</a:t>
            </a:r>
          </a:p>
          <a:p>
            <a:pPr marL="800100" lvl="1" indent="-342900">
              <a:lnSpc>
                <a:spcPct val="90000"/>
              </a:lnSpc>
              <a:buFont typeface="+mj-lt"/>
              <a:buAutoNum type="alphaUcPeriod"/>
            </a:pPr>
            <a:r>
              <a:rPr lang="en-US" sz="1400">
                <a:cs typeface="Calibri"/>
              </a:rPr>
              <a:t>Simplify variances and data reporting requirements</a:t>
            </a:r>
          </a:p>
          <a:p>
            <a:pPr marL="800100" lvl="1" indent="-342900">
              <a:lnSpc>
                <a:spcPct val="90000"/>
              </a:lnSpc>
              <a:buFont typeface="+mj-lt"/>
              <a:buAutoNum type="alphaUcPeriod"/>
            </a:pPr>
            <a:r>
              <a:rPr lang="en-US" sz="1400">
                <a:cs typeface="Calibri"/>
              </a:rPr>
              <a:t>Modify 5% Threshold Provide water suppliers with appropriate credit for a variance where associated water use is demonstrated</a:t>
            </a:r>
          </a:p>
          <a:p>
            <a:pPr marL="800100" lvl="1" indent="-342900">
              <a:lnSpc>
                <a:spcPct val="90000"/>
              </a:lnSpc>
              <a:buFont typeface="+mj-lt"/>
              <a:buAutoNum type="alphaUcPeriod"/>
            </a:pPr>
            <a:r>
              <a:rPr lang="en-US" sz="1400">
                <a:cs typeface="Calibri"/>
              </a:rPr>
              <a:t>Add recycled water and wastewater variances </a:t>
            </a:r>
          </a:p>
          <a:p>
            <a:pPr marL="800100" lvl="1" indent="-342900">
              <a:lnSpc>
                <a:spcPct val="90000"/>
              </a:lnSpc>
              <a:buFont typeface="+mj-lt"/>
              <a:buAutoNum type="alphaUcPeriod"/>
            </a:pPr>
            <a:r>
              <a:rPr lang="en-US" sz="1400">
                <a:cs typeface="Calibri"/>
              </a:rPr>
              <a:t>Add Variances for Existing Trees </a:t>
            </a:r>
          </a:p>
          <a:p>
            <a:pPr marL="800100" lvl="1" indent="-342900">
              <a:lnSpc>
                <a:spcPct val="90000"/>
              </a:lnSpc>
              <a:buFont typeface="+mj-lt"/>
              <a:buAutoNum type="alphaUcPeriod"/>
            </a:pPr>
            <a:endParaRPr lang="en-US" sz="1300">
              <a:cs typeface="Calibri"/>
            </a:endParaRPr>
          </a:p>
          <a:p>
            <a:pPr marL="800100" lvl="1" indent="-342900">
              <a:lnSpc>
                <a:spcPct val="90000"/>
              </a:lnSpc>
              <a:buFont typeface="+mj-lt"/>
              <a:buAutoNum type="alphaUcPeriod"/>
            </a:pPr>
            <a:endParaRPr lang="en-US" sz="1300">
              <a:cs typeface="Calibri"/>
            </a:endParaRPr>
          </a:p>
          <a:p>
            <a:pPr marL="400050">
              <a:lnSpc>
                <a:spcPct val="90000"/>
              </a:lnSpc>
              <a:buFont typeface="+mj-lt"/>
              <a:buAutoNum type="arabicPeriod" startAt="4"/>
            </a:pPr>
            <a:r>
              <a:rPr lang="en-US" sz="1600" b="1">
                <a:cs typeface="Calibri"/>
              </a:rPr>
              <a:t>2022 Baseline &amp; 500,000 AF Savings</a:t>
            </a:r>
          </a:p>
          <a:p>
            <a:pPr marL="800100" lvl="1">
              <a:lnSpc>
                <a:spcPct val="90000"/>
              </a:lnSpc>
              <a:buFont typeface="+mj-lt"/>
              <a:buAutoNum type="alphaUcPeriod"/>
            </a:pPr>
            <a:r>
              <a:rPr lang="en-US" sz="1400">
                <a:cs typeface="Calibri"/>
              </a:rPr>
              <a:t>Water Supply Strategy – 500,000 AF</a:t>
            </a:r>
          </a:p>
          <a:p>
            <a:pPr marL="800100" lvl="1">
              <a:lnSpc>
                <a:spcPct val="90000"/>
              </a:lnSpc>
              <a:buFont typeface="+mj-lt"/>
              <a:buAutoNum type="alphaUcPeriod"/>
            </a:pPr>
            <a:r>
              <a:rPr lang="en-US" sz="1400">
                <a:cs typeface="Calibri"/>
              </a:rPr>
              <a:t>Appropriate Baseline – DWR: 2017 – 2017, SWRCB 2022</a:t>
            </a:r>
          </a:p>
          <a:p>
            <a:pPr marL="800100" lvl="1" indent="-342900">
              <a:lnSpc>
                <a:spcPct val="90000"/>
              </a:lnSpc>
              <a:buFont typeface="+mj-lt"/>
              <a:buAutoNum type="alphaUcPeriod"/>
            </a:pPr>
            <a:endParaRPr lang="en-US" sz="1600" b="1">
              <a:cs typeface="Calibri"/>
            </a:endParaRPr>
          </a:p>
          <a:p>
            <a:pPr marL="0" lvl="1" indent="0">
              <a:lnSpc>
                <a:spcPct val="90000"/>
              </a:lnSpc>
              <a:buNone/>
            </a:pPr>
            <a:endParaRPr lang="en-US" sz="1600"/>
          </a:p>
          <a:p>
            <a:pPr marL="400050" lvl="2" indent="0">
              <a:lnSpc>
                <a:spcPct val="90000"/>
              </a:lnSpc>
              <a:buNone/>
            </a:pPr>
            <a:endParaRPr lang="en-US" sz="1500"/>
          </a:p>
          <a:p>
            <a:pPr>
              <a:lnSpc>
                <a:spcPct val="90000"/>
              </a:lnSpc>
            </a:pPr>
            <a:endParaRPr lang="en-US" sz="150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Elizabeth Lovsted</a:t>
            </a:r>
          </a:p>
        </p:txBody>
      </p:sp>
    </p:spTree>
    <p:extLst>
      <p:ext uri="{BB962C8B-B14F-4D97-AF65-F5344CB8AC3E}">
        <p14:creationId xmlns:p14="http://schemas.microsoft.com/office/powerpoint/2010/main" val="215312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a:t>Elizabeth Lovsted</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406265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1"/>
              <a:t>Recommendations for Bonus Incentive, Methods of Calculation, and Supporting Data Requirements</a:t>
            </a:r>
            <a:endParaRPr lang="en-US" sz="1600" b="1"/>
          </a:p>
          <a:p>
            <a:pPr marL="742950" lvl="1" indent="-285750">
              <a:buFont typeface="Courier New" panose="02070309020205020404" pitchFamily="49" charset="0"/>
              <a:buChar char="o"/>
            </a:pPr>
            <a:r>
              <a:rPr lang="en-US" sz="1500"/>
              <a:t>Option 2a with some modification – Last-In-First-Out inclusive of Water Loss Criteria Methodology</a:t>
            </a:r>
          </a:p>
          <a:p>
            <a:pPr marL="1200150" lvl="2" indent="-285750">
              <a:buFont typeface="Wingdings" panose="05000000000000000000" pitchFamily="2" charset="2"/>
              <a:buChar char="§"/>
            </a:pPr>
            <a:r>
              <a:rPr lang="en-US" sz="1500"/>
              <a:t>Uses delivered amounts of potable recycled water to qualified end uses that implicitly include consideration of system losses </a:t>
            </a:r>
          </a:p>
          <a:p>
            <a:pPr marL="1200150" lvl="2" indent="-285750">
              <a:buFont typeface="Wingdings" panose="05000000000000000000" pitchFamily="2" charset="2"/>
              <a:buChar char="§"/>
            </a:pPr>
            <a:r>
              <a:rPr lang="en-US" sz="1500"/>
              <a:t>Deferred under SWRCB adopts criteria and regulations for DPR permitting requirements</a:t>
            </a:r>
          </a:p>
          <a:p>
            <a:pPr marL="1200150" lvl="2" indent="-285750">
              <a:buFont typeface="Wingdings" panose="05000000000000000000" pitchFamily="2" charset="2"/>
              <a:buChar char="§"/>
            </a:pPr>
            <a:endParaRPr lang="en-US" sz="1500"/>
          </a:p>
          <a:p>
            <a:pPr marL="285750" indent="-285750">
              <a:buFont typeface="Arial" panose="020B0604020202020204" pitchFamily="34" charset="0"/>
              <a:buChar char="•"/>
            </a:pPr>
            <a:r>
              <a:rPr lang="en-US" b="1"/>
              <a:t>Recommendations on Guidelines and Methodologies for Calculating UWUO</a:t>
            </a:r>
          </a:p>
          <a:p>
            <a:pPr marL="742950" lvl="1" indent="-285750">
              <a:buFont typeface="Courier New" panose="02070309020205020404" pitchFamily="49" charset="0"/>
              <a:buChar char="o"/>
            </a:pPr>
            <a:r>
              <a:rPr lang="en-US" sz="1500"/>
              <a:t>The comprehensive guidelines and methodologies are contained in the full recommendation report</a:t>
            </a:r>
            <a:endParaRPr lang="en-US" sz="1500" b="1"/>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a:t>Compliance with 2020 SB X7-7 Target</a:t>
            </a:r>
          </a:p>
          <a:p>
            <a:pPr marL="742950" lvl="1" indent="-285750">
              <a:buFont typeface="Courier New" panose="020B0604020202020204" pitchFamily="34" charset="0"/>
              <a:buChar char="o"/>
            </a:pPr>
            <a:r>
              <a:rPr lang="en-US" sz="1500"/>
              <a:t>Must maintain water use below SB x7-7 targets</a:t>
            </a:r>
            <a:endParaRPr lang="en-US" sz="1500">
              <a:cs typeface="Calibri"/>
            </a:endParaRPr>
          </a:p>
          <a:p>
            <a:pPr marL="1200150" lvl="2" indent="-285750">
              <a:buFont typeface="Courier New" panose="02070309020205020404" pitchFamily="49" charset="0"/>
              <a:buChar char="o"/>
            </a:pPr>
            <a:endParaRPr lang="en-US" sz="1500"/>
          </a:p>
          <a:p>
            <a:pPr marL="1200150" lvl="2" indent="-285750">
              <a:buFont typeface="Courier New" panose="02070309020205020404" pitchFamily="49" charset="0"/>
              <a:buChar char="o"/>
            </a:pPr>
            <a:endParaRPr lang="en-US" sz="150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a:t>ACWA Advocacy: Methodology &amp; Variances</a:t>
            </a:r>
          </a:p>
        </p:txBody>
      </p:sp>
    </p:spTree>
    <p:extLst>
      <p:ext uri="{BB962C8B-B14F-4D97-AF65-F5344CB8AC3E}">
        <p14:creationId xmlns:p14="http://schemas.microsoft.com/office/powerpoint/2010/main" val="40403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5107172" cy="968743"/>
          </a:xfrm>
        </p:spPr>
        <p:txBody>
          <a:bodyPr anchor="b">
            <a:normAutofit/>
          </a:bodyPr>
          <a:lstStyle/>
          <a:p>
            <a:r>
              <a:rPr lang="en-US" sz="2300"/>
              <a:t>Coalition Partners: WateReuse California </a:t>
            </a:r>
          </a:p>
        </p:txBody>
      </p:sp>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4"/>
          </p:nvPr>
        </p:nvSpPr>
        <p:spPr>
          <a:xfrm>
            <a:off x="457200" y="1044943"/>
            <a:ext cx="5107172" cy="318385"/>
          </a:xfrm>
        </p:spPr>
        <p:txBody>
          <a:bodyPr anchor="t">
            <a:normAutofit/>
          </a:bodyPr>
          <a:lstStyle/>
          <a:p>
            <a:pPr>
              <a:lnSpc>
                <a:spcPct val="90000"/>
              </a:lnSpc>
              <a:spcAft>
                <a:spcPts val="600"/>
              </a:spcAft>
            </a:pPr>
            <a:r>
              <a:rPr lang="en-US" sz="1500"/>
              <a:t>Rosario Cortes </a:t>
            </a:r>
          </a:p>
        </p:txBody>
      </p:sp>
      <p:pic>
        <p:nvPicPr>
          <p:cNvPr id="2050" name="Picture 2" descr="California | WateReuse Association">
            <a:extLst>
              <a:ext uri="{FF2B5EF4-FFF2-40B4-BE49-F238E27FC236}">
                <a16:creationId xmlns:a16="http://schemas.microsoft.com/office/drawing/2014/main" id="{4C2A6799-9EE8-23A9-C507-C6563AC0A7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8546" y="2423155"/>
            <a:ext cx="5226908" cy="2011689"/>
          </a:xfrm>
          <a:prstGeom prst="rect">
            <a:avLst/>
          </a:prstGeom>
          <a:solidFill>
            <a:srgbClr val="FFFFFF"/>
          </a:solidFill>
        </p:spPr>
      </p:pic>
      <p:sp>
        <p:nvSpPr>
          <p:cNvPr id="3" name="Slide Number Placeholder 2" hidden="1">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spcAft>
                <a:spcPts val="600"/>
              </a:spcAft>
              <a:defRPr/>
            </a:pPr>
            <a:fld id="{04FA513C-3AFB-4F65-A3D1-1765416F4AE1}" type="slidenum">
              <a:rPr lang="en-US" smtClean="0"/>
              <a:pPr>
                <a:spcAft>
                  <a:spcPts val="600"/>
                </a:spcAft>
                <a:defRPr/>
              </a:pPr>
              <a:t>16</a:t>
            </a:fld>
            <a:endParaRPr lang="en-US"/>
          </a:p>
        </p:txBody>
      </p:sp>
    </p:spTree>
    <p:extLst>
      <p:ext uri="{BB962C8B-B14F-4D97-AF65-F5344CB8AC3E}">
        <p14:creationId xmlns:p14="http://schemas.microsoft.com/office/powerpoint/2010/main" val="282089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4120515-650A-4FF2-A5FE-6598DBF7A54B}"/>
              </a:ext>
            </a:extLst>
          </p:cNvPr>
          <p:cNvSpPr>
            <a:spLocks noGrp="1"/>
          </p:cNvSpPr>
          <p:nvPr>
            <p:ph type="title"/>
          </p:nvPr>
        </p:nvSpPr>
        <p:spPr>
          <a:xfrm>
            <a:off x="457200" y="262825"/>
            <a:ext cx="8229600" cy="889036"/>
          </a:xfrm>
        </p:spPr>
        <p:txBody>
          <a:bodyPr anchor="b">
            <a:normAutofit/>
          </a:bodyPr>
          <a:lstStyle/>
          <a:p>
            <a:r>
              <a:rPr lang="en-US"/>
              <a:t>Coalition Partners: CASA</a:t>
            </a:r>
          </a:p>
        </p:txBody>
      </p:sp>
      <p:pic>
        <p:nvPicPr>
          <p:cNvPr id="1026" name="Picture 2" descr="California Association of Sanitation Agencies">
            <a:extLst>
              <a:ext uri="{FF2B5EF4-FFF2-40B4-BE49-F238E27FC236}">
                <a16:creationId xmlns:a16="http://schemas.microsoft.com/office/drawing/2014/main" id="{9162823A-F425-D693-DF56-6C6A890A1C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7586" y="1677581"/>
            <a:ext cx="7188828" cy="3697768"/>
          </a:xfrm>
          <a:prstGeom prst="rect">
            <a:avLst/>
          </a:prstGeom>
          <a:solidFill>
            <a:srgbClr val="FFFFFF"/>
          </a:solidFill>
        </p:spPr>
      </p:pic>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Jared Voskuhl</a:t>
            </a:r>
          </a:p>
        </p:txBody>
      </p:sp>
      <p:sp>
        <p:nvSpPr>
          <p:cNvPr id="3" name="Slide Number Placeholder 2" hidden="1">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spcAft>
                <a:spcPts val="600"/>
              </a:spcAft>
              <a:defRPr/>
            </a:pPr>
            <a:fld id="{04FA513C-3AFB-4F65-A3D1-1765416F4AE1}" type="slidenum">
              <a:rPr lang="en-US" smtClean="0"/>
              <a:pPr>
                <a:spcAft>
                  <a:spcPts val="600"/>
                </a:spcAft>
                <a:defRPr/>
              </a:pPr>
              <a:t>17</a:t>
            </a:fld>
            <a:endParaRPr lang="en-US"/>
          </a:p>
        </p:txBody>
      </p:sp>
    </p:spTree>
    <p:extLst>
      <p:ext uri="{BB962C8B-B14F-4D97-AF65-F5344CB8AC3E}">
        <p14:creationId xmlns:p14="http://schemas.microsoft.com/office/powerpoint/2010/main" val="467786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defRPr/>
            </a:pPr>
            <a:fld id="{04FA513C-3AFB-4F65-A3D1-1765416F4AE1}" type="slidenum">
              <a:rPr lang="en-US" smtClean="0"/>
              <a:pPr>
                <a:defRPr/>
              </a:pPr>
              <a:t>18</a:t>
            </a:fld>
            <a:endParaRPr lang="en-US"/>
          </a:p>
        </p:txBody>
      </p:sp>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7200" y="1044943"/>
            <a:ext cx="8229600" cy="318385"/>
          </a:xfrm>
        </p:spPr>
        <p:txBody>
          <a:bodyPr/>
          <a:lstStyle/>
          <a:p>
            <a:r>
              <a:rPr lang="en-US" sz="1600"/>
              <a:t>Sue Mosburg</a:t>
            </a:r>
          </a:p>
        </p:txBody>
      </p:sp>
      <p:sp>
        <p:nvSpPr>
          <p:cNvPr id="9"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sz="3200"/>
              <a:t>Coalition Partners: CA-NV AWWA</a:t>
            </a:r>
          </a:p>
        </p:txBody>
      </p:sp>
      <p:pic>
        <p:nvPicPr>
          <p:cNvPr id="5" name="Picture 4">
            <a:extLst>
              <a:ext uri="{FF2B5EF4-FFF2-40B4-BE49-F238E27FC236}">
                <a16:creationId xmlns:a16="http://schemas.microsoft.com/office/drawing/2014/main" id="{1A6498F3-AA71-8D7B-C302-F16A91E2FFC1}"/>
              </a:ext>
            </a:extLst>
          </p:cNvPr>
          <p:cNvPicPr>
            <a:picLocks noChangeAspect="1"/>
          </p:cNvPicPr>
          <p:nvPr/>
        </p:nvPicPr>
        <p:blipFill>
          <a:blip r:embed="rId3"/>
          <a:stretch>
            <a:fillRect/>
          </a:stretch>
        </p:blipFill>
        <p:spPr>
          <a:xfrm>
            <a:off x="1627274" y="3557239"/>
            <a:ext cx="1325755" cy="1780591"/>
          </a:xfrm>
          <a:prstGeom prst="rect">
            <a:avLst/>
          </a:prstGeom>
        </p:spPr>
      </p:pic>
      <p:sp>
        <p:nvSpPr>
          <p:cNvPr id="7" name="TextBox 6">
            <a:extLst>
              <a:ext uri="{FF2B5EF4-FFF2-40B4-BE49-F238E27FC236}">
                <a16:creationId xmlns:a16="http://schemas.microsoft.com/office/drawing/2014/main" id="{A6779DB8-52EA-B201-B013-44961FFF0808}"/>
              </a:ext>
            </a:extLst>
          </p:cNvPr>
          <p:cNvSpPr txBox="1"/>
          <p:nvPr/>
        </p:nvSpPr>
        <p:spPr>
          <a:xfrm>
            <a:off x="545508" y="1579769"/>
            <a:ext cx="4207779" cy="1631216"/>
          </a:xfrm>
          <a:prstGeom prst="rect">
            <a:avLst/>
          </a:prstGeom>
          <a:noFill/>
        </p:spPr>
        <p:txBody>
          <a:bodyPr wrap="square">
            <a:spAutoFit/>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rPr>
              <a:t>Classes: </a:t>
            </a:r>
          </a:p>
          <a:p>
            <a:pPr marL="0" marR="0">
              <a:spcBef>
                <a:spcPts val="0"/>
              </a:spcBef>
              <a:spcAft>
                <a:spcPts val="0"/>
              </a:spcAft>
            </a:pPr>
            <a:r>
              <a:rPr lang="en-US" sz="1200">
                <a:effectLst/>
                <a:latin typeface="Calibri" panose="020F0502020204030204" pitchFamily="34" charset="0"/>
                <a:ea typeface="Calibri" panose="020F0502020204030204" pitchFamily="34" charset="0"/>
              </a:rPr>
              <a:t>https://www.ca-nv-awwa.org/Education</a:t>
            </a:r>
          </a:p>
          <a:p>
            <a:pPr marL="285750" marR="0" indent="-285750">
              <a:spcBef>
                <a:spcPts val="0"/>
              </a:spcBef>
              <a:spcAft>
                <a:spcPts val="0"/>
              </a:spcAft>
              <a:buFont typeface="Arial" panose="020B0604020202020204" pitchFamily="34" charset="0"/>
              <a:buChar char="•"/>
            </a:pPr>
            <a:r>
              <a:rPr lang="en-US" sz="1400">
                <a:effectLst/>
                <a:latin typeface="Calibri" panose="020F0502020204030204" pitchFamily="34" charset="0"/>
                <a:ea typeface="Calibri" panose="020F0502020204030204" pitchFamily="34" charset="0"/>
              </a:rPr>
              <a:t>Water Audit Validator Certificate Course 6/27-29 (AM) exam 6/30</a:t>
            </a:r>
          </a:p>
          <a:p>
            <a:pPr marL="285750" marR="0" indent="-285750">
              <a:spcBef>
                <a:spcPts val="0"/>
              </a:spcBef>
              <a:spcAft>
                <a:spcPts val="0"/>
              </a:spcAft>
              <a:buFont typeface="Arial" panose="020B0604020202020204" pitchFamily="34" charset="0"/>
              <a:buChar char="•"/>
            </a:pPr>
            <a:endParaRPr lang="en-US" sz="1400">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a:effectLst/>
                <a:latin typeface="Calibri" panose="020F0502020204030204" pitchFamily="34" charset="0"/>
                <a:ea typeface="Calibri" panose="020F0502020204030204" pitchFamily="34" charset="0"/>
              </a:rPr>
              <a:t>Water Use Efficiency Level 1 Workshop 8/22 </a:t>
            </a:r>
          </a:p>
          <a:p>
            <a:pPr marL="285750" marR="0" indent="-285750">
              <a:spcBef>
                <a:spcPts val="0"/>
              </a:spcBef>
              <a:spcAft>
                <a:spcPts val="0"/>
              </a:spcAft>
              <a:buFont typeface="Arial" panose="020B0604020202020204" pitchFamily="34" charset="0"/>
              <a:buChar char="•"/>
            </a:pPr>
            <a:r>
              <a:rPr lang="en-US" sz="1400">
                <a:effectLst/>
                <a:latin typeface="Calibri" panose="020F0502020204030204" pitchFamily="34" charset="0"/>
                <a:ea typeface="Calibri" panose="020F0502020204030204" pitchFamily="34" charset="0"/>
              </a:rPr>
              <a:t>Water Use Efficiency Level 3 Workshop 8/29</a:t>
            </a:r>
          </a:p>
        </p:txBody>
      </p:sp>
      <p:sp>
        <p:nvSpPr>
          <p:cNvPr id="10" name="TextBox 9">
            <a:extLst>
              <a:ext uri="{FF2B5EF4-FFF2-40B4-BE49-F238E27FC236}">
                <a16:creationId xmlns:a16="http://schemas.microsoft.com/office/drawing/2014/main" id="{AE4C8970-EA86-77D0-C1E7-EE553E34A016}"/>
              </a:ext>
            </a:extLst>
          </p:cNvPr>
          <p:cNvSpPr txBox="1"/>
          <p:nvPr/>
        </p:nvSpPr>
        <p:spPr>
          <a:xfrm>
            <a:off x="457200" y="5337830"/>
            <a:ext cx="3490332" cy="261610"/>
          </a:xfrm>
          <a:prstGeom prst="rect">
            <a:avLst/>
          </a:prstGeom>
          <a:noFill/>
        </p:spPr>
        <p:txBody>
          <a:bodyPr wrap="square">
            <a:spAutoFit/>
          </a:bodyPr>
          <a:lstStyle/>
          <a:p>
            <a:r>
              <a:rPr lang="en-US" sz="1100"/>
              <a:t>https://awwa.onlinelibrary.wiley.com/journal/15518833</a:t>
            </a:r>
          </a:p>
        </p:txBody>
      </p:sp>
      <p:pic>
        <p:nvPicPr>
          <p:cNvPr id="12" name="Picture 11" descr="A close-up of a flyer&#10;&#10;Description automatically generated with low confidence">
            <a:extLst>
              <a:ext uri="{FF2B5EF4-FFF2-40B4-BE49-F238E27FC236}">
                <a16:creationId xmlns:a16="http://schemas.microsoft.com/office/drawing/2014/main" id="{2AFEA732-426A-6A79-3D43-EF5C399131AE}"/>
              </a:ext>
            </a:extLst>
          </p:cNvPr>
          <p:cNvPicPr>
            <a:picLocks noChangeAspect="1"/>
          </p:cNvPicPr>
          <p:nvPr/>
        </p:nvPicPr>
        <p:blipFill>
          <a:blip r:embed="rId4"/>
          <a:stretch>
            <a:fillRect/>
          </a:stretch>
        </p:blipFill>
        <p:spPr>
          <a:xfrm>
            <a:off x="4784816" y="2764453"/>
            <a:ext cx="1871752" cy="1780590"/>
          </a:xfrm>
          <a:prstGeom prst="rect">
            <a:avLst/>
          </a:prstGeom>
        </p:spPr>
      </p:pic>
      <p:pic>
        <p:nvPicPr>
          <p:cNvPr id="15" name="Picture 14">
            <a:extLst>
              <a:ext uri="{FF2B5EF4-FFF2-40B4-BE49-F238E27FC236}">
                <a16:creationId xmlns:a16="http://schemas.microsoft.com/office/drawing/2014/main" id="{7D55F434-D126-C23E-B2AE-58E50062A579}"/>
              </a:ext>
            </a:extLst>
          </p:cNvPr>
          <p:cNvPicPr>
            <a:picLocks noChangeAspect="1"/>
          </p:cNvPicPr>
          <p:nvPr/>
        </p:nvPicPr>
        <p:blipFill>
          <a:blip r:embed="rId5"/>
          <a:stretch>
            <a:fillRect/>
          </a:stretch>
        </p:blipFill>
        <p:spPr>
          <a:xfrm>
            <a:off x="5158671" y="4772722"/>
            <a:ext cx="1249566" cy="849020"/>
          </a:xfrm>
          <a:prstGeom prst="rect">
            <a:avLst/>
          </a:prstGeom>
        </p:spPr>
      </p:pic>
      <p:pic>
        <p:nvPicPr>
          <p:cNvPr id="17" name="Picture 16">
            <a:extLst>
              <a:ext uri="{FF2B5EF4-FFF2-40B4-BE49-F238E27FC236}">
                <a16:creationId xmlns:a16="http://schemas.microsoft.com/office/drawing/2014/main" id="{7259B01F-BC7B-85E5-080F-82F6D150A3A3}"/>
              </a:ext>
            </a:extLst>
          </p:cNvPr>
          <p:cNvPicPr>
            <a:picLocks noChangeAspect="1"/>
          </p:cNvPicPr>
          <p:nvPr/>
        </p:nvPicPr>
        <p:blipFill>
          <a:blip r:embed="rId6"/>
          <a:stretch>
            <a:fillRect/>
          </a:stretch>
        </p:blipFill>
        <p:spPr>
          <a:xfrm>
            <a:off x="6712323" y="4779356"/>
            <a:ext cx="1252734" cy="855526"/>
          </a:xfrm>
          <a:prstGeom prst="rect">
            <a:avLst/>
          </a:prstGeom>
        </p:spPr>
      </p:pic>
      <p:pic>
        <p:nvPicPr>
          <p:cNvPr id="19" name="Picture 18">
            <a:extLst>
              <a:ext uri="{FF2B5EF4-FFF2-40B4-BE49-F238E27FC236}">
                <a16:creationId xmlns:a16="http://schemas.microsoft.com/office/drawing/2014/main" id="{DD6B0F18-960A-1A76-B7D8-ADA93344DC9B}"/>
              </a:ext>
            </a:extLst>
          </p:cNvPr>
          <p:cNvPicPr>
            <a:picLocks noChangeAspect="1"/>
          </p:cNvPicPr>
          <p:nvPr/>
        </p:nvPicPr>
        <p:blipFill>
          <a:blip r:embed="rId7"/>
          <a:stretch>
            <a:fillRect/>
          </a:stretch>
        </p:blipFill>
        <p:spPr>
          <a:xfrm>
            <a:off x="6553545" y="2866564"/>
            <a:ext cx="1833428" cy="1780591"/>
          </a:xfrm>
          <a:prstGeom prst="rect">
            <a:avLst/>
          </a:prstGeom>
        </p:spPr>
      </p:pic>
      <p:sp>
        <p:nvSpPr>
          <p:cNvPr id="20" name="TextBox 19">
            <a:extLst>
              <a:ext uri="{FF2B5EF4-FFF2-40B4-BE49-F238E27FC236}">
                <a16:creationId xmlns:a16="http://schemas.microsoft.com/office/drawing/2014/main" id="{E002AFC6-F212-324D-1A76-A8FD481A1550}"/>
              </a:ext>
            </a:extLst>
          </p:cNvPr>
          <p:cNvSpPr txBox="1"/>
          <p:nvPr/>
        </p:nvSpPr>
        <p:spPr>
          <a:xfrm>
            <a:off x="4861932" y="1579769"/>
            <a:ext cx="3980984" cy="800219"/>
          </a:xfrm>
          <a:prstGeom prst="rect">
            <a:avLst/>
          </a:prstGeom>
          <a:noFill/>
        </p:spPr>
        <p:txBody>
          <a:bodyPr wrap="square" rtlCol="0">
            <a:spAutoFit/>
          </a:bodyPr>
          <a:lstStyle/>
          <a:p>
            <a:r>
              <a:rPr lang="en-US"/>
              <a:t>Certification:</a:t>
            </a:r>
          </a:p>
          <a:p>
            <a:r>
              <a:rPr lang="en-US" sz="1200">
                <a:effectLst/>
                <a:latin typeface="Calibri" panose="020F0502020204030204" pitchFamily="34" charset="0"/>
                <a:ea typeface="Calibri" panose="020F0502020204030204" pitchFamily="34" charset="0"/>
              </a:rPr>
              <a:t>https://www.ca-nv-awwa.org/WUEP</a:t>
            </a:r>
            <a:endParaRPr lang="en-US"/>
          </a:p>
          <a:p>
            <a:pPr marL="285750" indent="-285750">
              <a:buFont typeface="Arial" panose="020B0604020202020204" pitchFamily="34" charset="0"/>
              <a:buChar char="•"/>
            </a:pPr>
            <a:r>
              <a:rPr lang="en-US" sz="1600"/>
              <a:t>300+   Water Use Efficiency Practitioners</a:t>
            </a:r>
          </a:p>
        </p:txBody>
      </p:sp>
    </p:spTree>
    <p:extLst>
      <p:ext uri="{BB962C8B-B14F-4D97-AF65-F5344CB8AC3E}">
        <p14:creationId xmlns:p14="http://schemas.microsoft.com/office/powerpoint/2010/main" val="3519050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defRPr/>
            </a:pPr>
            <a:fld id="{04FA513C-3AFB-4F65-A3D1-1765416F4AE1}" type="slidenum">
              <a:rPr lang="en-US" smtClean="0"/>
              <a:pPr>
                <a:defRPr/>
              </a:pPr>
              <a:t>19</a:t>
            </a:fld>
            <a:endParaRPr lang="en-US"/>
          </a:p>
        </p:txBody>
      </p:sp>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8099" y="883706"/>
            <a:ext cx="8229600" cy="318385"/>
          </a:xfrm>
        </p:spPr>
        <p:txBody>
          <a:bodyPr/>
          <a:lstStyle/>
          <a:p>
            <a:r>
              <a:rPr lang="en-US" sz="1600"/>
              <a:t>Tia Fleming</a:t>
            </a:r>
          </a:p>
        </p:txBody>
      </p:sp>
      <p:sp>
        <p:nvSpPr>
          <p:cNvPr id="9" name="Title 1">
            <a:extLst>
              <a:ext uri="{FF2B5EF4-FFF2-40B4-BE49-F238E27FC236}">
                <a16:creationId xmlns:a16="http://schemas.microsoft.com/office/drawing/2014/main" id="{E4120515-650A-4FF2-A5FE-6598DBF7A54B}"/>
              </a:ext>
            </a:extLst>
          </p:cNvPr>
          <p:cNvSpPr>
            <a:spLocks noGrp="1"/>
          </p:cNvSpPr>
          <p:nvPr>
            <p:ph type="title"/>
          </p:nvPr>
        </p:nvSpPr>
        <p:spPr>
          <a:xfrm>
            <a:off x="457200" y="47768"/>
            <a:ext cx="8229600" cy="968743"/>
          </a:xfrm>
        </p:spPr>
        <p:txBody>
          <a:bodyPr anchor="b">
            <a:normAutofit/>
          </a:bodyPr>
          <a:lstStyle/>
          <a:p>
            <a:r>
              <a:rPr lang="en-US" sz="3200"/>
              <a:t>Coalition Partners: </a:t>
            </a:r>
            <a:r>
              <a:rPr lang="en-US" sz="3200" err="1"/>
              <a:t>CalWEP</a:t>
            </a:r>
            <a:endParaRPr lang="en-US" sz="3200"/>
          </a:p>
        </p:txBody>
      </p:sp>
      <p:pic>
        <p:nvPicPr>
          <p:cNvPr id="4" name="Picture 3" descr="Text&#10;&#10;Description automatically generated with medium confidence">
            <a:extLst>
              <a:ext uri="{FF2B5EF4-FFF2-40B4-BE49-F238E27FC236}">
                <a16:creationId xmlns:a16="http://schemas.microsoft.com/office/drawing/2014/main" id="{4F9DCA0F-D7E4-C879-092C-00B95AF7BF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534" y="1436717"/>
            <a:ext cx="2799571" cy="93319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0EB0D632-C43C-B20D-AD09-57E325A3B2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47358">
            <a:off x="2103969" y="3318158"/>
            <a:ext cx="1241214" cy="1606874"/>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Graphical user interface, text&#10;&#10;Description automatically generated">
            <a:extLst>
              <a:ext uri="{FF2B5EF4-FFF2-40B4-BE49-F238E27FC236}">
                <a16:creationId xmlns:a16="http://schemas.microsoft.com/office/drawing/2014/main" id="{C76F4EAB-7999-2E77-AF86-A7E5672718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51236">
            <a:off x="1057972" y="3346785"/>
            <a:ext cx="1303804" cy="1687903"/>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BA201FC-047D-5F3F-69E9-ADF7A8D8E3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87155" y="463500"/>
            <a:ext cx="1880304" cy="2434036"/>
          </a:xfrm>
          <a:prstGeom prst="rect">
            <a:avLst/>
          </a:prstGeom>
          <a:effectLst>
            <a:outerShdw blurRad="50800" dist="38100" dir="2700000" algn="tl" rotWithShape="0">
              <a:prstClr val="black">
                <a:alpha val="40000"/>
              </a:prstClr>
            </a:outerShdw>
          </a:effectLst>
        </p:spPr>
      </p:pic>
      <p:pic>
        <p:nvPicPr>
          <p:cNvPr id="10" name="Picture 9" descr="A picture containing plant, flower, text, petal&#10;&#10;Description automatically generated">
            <a:extLst>
              <a:ext uri="{FF2B5EF4-FFF2-40B4-BE49-F238E27FC236}">
                <a16:creationId xmlns:a16="http://schemas.microsoft.com/office/drawing/2014/main" id="{C8105BFA-C394-053C-3EA4-888CC653D3C6}"/>
              </a:ext>
            </a:extLst>
          </p:cNvPr>
          <p:cNvPicPr>
            <a:picLocks noChangeAspect="1"/>
          </p:cNvPicPr>
          <p:nvPr/>
        </p:nvPicPr>
        <p:blipFill>
          <a:blip r:embed="rId7"/>
          <a:stretch>
            <a:fillRect/>
          </a:stretch>
        </p:blipFill>
        <p:spPr>
          <a:xfrm>
            <a:off x="4897310" y="3621870"/>
            <a:ext cx="3603722" cy="1633540"/>
          </a:xfrm>
          <a:prstGeom prst="rect">
            <a:avLst/>
          </a:prstGeom>
        </p:spPr>
      </p:pic>
      <p:sp>
        <p:nvSpPr>
          <p:cNvPr id="11" name="TextBox 10">
            <a:extLst>
              <a:ext uri="{FF2B5EF4-FFF2-40B4-BE49-F238E27FC236}">
                <a16:creationId xmlns:a16="http://schemas.microsoft.com/office/drawing/2014/main" id="{DCBB353F-0AD3-D82F-4562-8E18CB9E6296}"/>
              </a:ext>
            </a:extLst>
          </p:cNvPr>
          <p:cNvSpPr txBox="1"/>
          <p:nvPr/>
        </p:nvSpPr>
        <p:spPr>
          <a:xfrm>
            <a:off x="457200" y="2377101"/>
            <a:ext cx="4624552" cy="369332"/>
          </a:xfrm>
          <a:prstGeom prst="rect">
            <a:avLst/>
          </a:prstGeom>
          <a:noFill/>
        </p:spPr>
        <p:txBody>
          <a:bodyPr wrap="square" rtlCol="0">
            <a:spAutoFit/>
          </a:bodyPr>
          <a:lstStyle/>
          <a:p>
            <a:r>
              <a:rPr lang="en-US" b="1"/>
              <a:t>https://</a:t>
            </a:r>
            <a:r>
              <a:rPr lang="en-US" b="1" err="1"/>
              <a:t>calwep.org</a:t>
            </a:r>
            <a:r>
              <a:rPr lang="en-US" b="1"/>
              <a:t>/framework-updates/</a:t>
            </a:r>
          </a:p>
        </p:txBody>
      </p:sp>
      <p:sp>
        <p:nvSpPr>
          <p:cNvPr id="13" name="TextBox 12">
            <a:extLst>
              <a:ext uri="{FF2B5EF4-FFF2-40B4-BE49-F238E27FC236}">
                <a16:creationId xmlns:a16="http://schemas.microsoft.com/office/drawing/2014/main" id="{7EB72E41-68F0-61E5-B298-C32F7B856792}"/>
              </a:ext>
            </a:extLst>
          </p:cNvPr>
          <p:cNvSpPr txBox="1"/>
          <p:nvPr/>
        </p:nvSpPr>
        <p:spPr>
          <a:xfrm>
            <a:off x="4952604" y="2950311"/>
            <a:ext cx="3548427" cy="430887"/>
          </a:xfrm>
          <a:prstGeom prst="rect">
            <a:avLst/>
          </a:prstGeom>
          <a:noFill/>
        </p:spPr>
        <p:txBody>
          <a:bodyPr wrap="square">
            <a:spAutoFit/>
          </a:bodyPr>
          <a:lstStyle/>
          <a:p>
            <a:r>
              <a:rPr lang="en-US" sz="1100"/>
              <a:t>https://</a:t>
            </a:r>
            <a:r>
              <a:rPr lang="en-US" sz="1100" err="1"/>
              <a:t>calwep.org</a:t>
            </a:r>
            <a:r>
              <a:rPr lang="en-US" sz="1100"/>
              <a:t>/resource/design-considerations-for-a-residential-leak-detection-repair-certification-training/</a:t>
            </a:r>
          </a:p>
        </p:txBody>
      </p:sp>
      <p:sp>
        <p:nvSpPr>
          <p:cNvPr id="16" name="TextBox 15">
            <a:extLst>
              <a:ext uri="{FF2B5EF4-FFF2-40B4-BE49-F238E27FC236}">
                <a16:creationId xmlns:a16="http://schemas.microsoft.com/office/drawing/2014/main" id="{30CD2D36-9C85-2C40-6A41-CEAF84358755}"/>
              </a:ext>
            </a:extLst>
          </p:cNvPr>
          <p:cNvSpPr txBox="1"/>
          <p:nvPr/>
        </p:nvSpPr>
        <p:spPr>
          <a:xfrm>
            <a:off x="380604" y="5212481"/>
            <a:ext cx="4572000" cy="261610"/>
          </a:xfrm>
          <a:prstGeom prst="rect">
            <a:avLst/>
          </a:prstGeom>
          <a:noFill/>
        </p:spPr>
        <p:txBody>
          <a:bodyPr wrap="square">
            <a:spAutoFit/>
          </a:bodyPr>
          <a:lstStyle/>
          <a:p>
            <a:r>
              <a:rPr lang="en-US" sz="1100"/>
              <a:t>https://calwep.org/resource/the-outdoor-standard-cut-sheet/</a:t>
            </a:r>
          </a:p>
        </p:txBody>
      </p:sp>
      <p:sp>
        <p:nvSpPr>
          <p:cNvPr id="18" name="TextBox 17">
            <a:extLst>
              <a:ext uri="{FF2B5EF4-FFF2-40B4-BE49-F238E27FC236}">
                <a16:creationId xmlns:a16="http://schemas.microsoft.com/office/drawing/2014/main" id="{6C2F3EAF-D95B-9E5F-24A4-53E931005D72}"/>
              </a:ext>
            </a:extLst>
          </p:cNvPr>
          <p:cNvSpPr txBox="1"/>
          <p:nvPr/>
        </p:nvSpPr>
        <p:spPr>
          <a:xfrm>
            <a:off x="5802245" y="5234472"/>
            <a:ext cx="4572000" cy="261610"/>
          </a:xfrm>
          <a:prstGeom prst="rect">
            <a:avLst/>
          </a:prstGeom>
          <a:noFill/>
        </p:spPr>
        <p:txBody>
          <a:bodyPr wrap="square">
            <a:spAutoFit/>
          </a:bodyPr>
          <a:lstStyle/>
          <a:p>
            <a:r>
              <a:rPr lang="en-US" sz="1100"/>
              <a:t>https://</a:t>
            </a:r>
            <a:r>
              <a:rPr lang="en-US" sz="1100" err="1"/>
              <a:t>calwep.org</a:t>
            </a:r>
            <a:r>
              <a:rPr lang="en-US" sz="1100"/>
              <a:t>/event/peer-to-peer-2023/</a:t>
            </a:r>
          </a:p>
        </p:txBody>
      </p:sp>
    </p:spTree>
    <p:extLst>
      <p:ext uri="{BB962C8B-B14F-4D97-AF65-F5344CB8AC3E}">
        <p14:creationId xmlns:p14="http://schemas.microsoft.com/office/powerpoint/2010/main" val="1410896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Agenda</a:t>
            </a:r>
          </a:p>
        </p:txBody>
      </p:sp>
      <p:sp>
        <p:nvSpPr>
          <p:cNvPr id="3" name="Content Placeholder 2"/>
          <p:cNvSpPr>
            <a:spLocks noGrp="1"/>
          </p:cNvSpPr>
          <p:nvPr>
            <p:ph idx="1"/>
          </p:nvPr>
        </p:nvSpPr>
        <p:spPr>
          <a:xfrm>
            <a:off x="292100" y="1497042"/>
            <a:ext cx="8229600" cy="4316015"/>
          </a:xfrm>
        </p:spPr>
        <p:txBody>
          <a:bodyPr vert="horz" lIns="91440" tIns="45720" rIns="91440" bIns="45720" rtlCol="0" anchor="t">
            <a:normAutofit fontScale="85000" lnSpcReduction="10000"/>
          </a:bodyPr>
          <a:lstStyle/>
          <a:p>
            <a:pPr marL="457200" indent="-457200">
              <a:lnSpc>
                <a:spcPct val="150000"/>
              </a:lnSpc>
              <a:spcBef>
                <a:spcPts val="0"/>
              </a:spcBef>
              <a:buFont typeface="+mj-lt"/>
              <a:buAutoNum type="alphaUcPeriod"/>
            </a:pPr>
            <a:r>
              <a:rPr lang="en-US" sz="1800" b="1"/>
              <a:t>Chair Welcome</a:t>
            </a:r>
            <a:r>
              <a:rPr lang="en-US" sz="1600" b="1"/>
              <a:t> </a:t>
            </a:r>
            <a:r>
              <a:rPr lang="en-US" sz="1200"/>
              <a:t>–</a:t>
            </a:r>
            <a:r>
              <a:rPr lang="en-US" sz="1200" b="1"/>
              <a:t> </a:t>
            </a:r>
            <a:r>
              <a:rPr lang="en-US" sz="1200">
                <a:solidFill>
                  <a:schemeClr val="accent1"/>
                </a:solidFill>
              </a:rPr>
              <a:t>Elizabeth </a:t>
            </a:r>
            <a:r>
              <a:rPr lang="en-US" sz="1200" err="1">
                <a:solidFill>
                  <a:schemeClr val="accent1"/>
                </a:solidFill>
              </a:rPr>
              <a:t>Lovsted</a:t>
            </a:r>
            <a:endParaRPr lang="en-US" sz="1200" err="1">
              <a:solidFill>
                <a:schemeClr val="accent1"/>
              </a:solidFill>
              <a:cs typeface="Calibri"/>
            </a:endParaRPr>
          </a:p>
          <a:p>
            <a:pPr marL="457200" indent="-457200">
              <a:lnSpc>
                <a:spcPct val="150000"/>
              </a:lnSpc>
              <a:spcBef>
                <a:spcPts val="0"/>
              </a:spcBef>
              <a:buFont typeface="+mj-lt"/>
              <a:buAutoNum type="alphaUcPeriod"/>
            </a:pPr>
            <a:r>
              <a:rPr lang="en-US" sz="1800" b="1"/>
              <a:t>Regulatory Update </a:t>
            </a:r>
            <a:endParaRPr lang="en-US" sz="1800" b="1">
              <a:cs typeface="Calibri"/>
            </a:endParaRPr>
          </a:p>
          <a:p>
            <a:pPr marL="857250" lvl="1" indent="-457200">
              <a:lnSpc>
                <a:spcPct val="150000"/>
              </a:lnSpc>
              <a:spcBef>
                <a:spcPts val="0"/>
              </a:spcBef>
              <a:buFont typeface="+mj-lt"/>
              <a:buAutoNum type="romanUcPeriod"/>
            </a:pPr>
            <a:r>
              <a:rPr lang="en-US" sz="1200"/>
              <a:t>State Water Board Rulemaking – </a:t>
            </a:r>
            <a:r>
              <a:rPr lang="en-US" sz="1200">
                <a:solidFill>
                  <a:schemeClr val="accent1"/>
                </a:solidFill>
              </a:rPr>
              <a:t>Elizabeth Lovsted </a:t>
            </a:r>
            <a:endParaRPr lang="en-US" sz="1200">
              <a:solidFill>
                <a:schemeClr val="accent1"/>
              </a:solidFill>
              <a:cs typeface="Calibri"/>
            </a:endParaRPr>
          </a:p>
          <a:p>
            <a:pPr marL="857250" lvl="1" indent="-457200">
              <a:lnSpc>
                <a:spcPct val="150000"/>
              </a:lnSpc>
              <a:spcBef>
                <a:spcPts val="0"/>
              </a:spcBef>
              <a:buFont typeface="+mj-lt"/>
              <a:buAutoNum type="romanUcPeriod"/>
            </a:pPr>
            <a:r>
              <a:rPr lang="en-US" sz="1200"/>
              <a:t>ACWA WUE Working Groups – </a:t>
            </a:r>
            <a:r>
              <a:rPr lang="en-US" sz="1200">
                <a:solidFill>
                  <a:schemeClr val="accent1"/>
                </a:solidFill>
              </a:rPr>
              <a:t>Sonja Eschenburg </a:t>
            </a:r>
            <a:endParaRPr lang="en-US" sz="1200">
              <a:solidFill>
                <a:schemeClr val="accent1"/>
              </a:solidFill>
              <a:cs typeface="Calibri"/>
            </a:endParaRPr>
          </a:p>
          <a:p>
            <a:pPr marL="857250" lvl="1" indent="-457200">
              <a:lnSpc>
                <a:spcPct val="150000"/>
              </a:lnSpc>
              <a:spcBef>
                <a:spcPts val="0"/>
              </a:spcBef>
              <a:buFont typeface="+mj-lt"/>
              <a:buAutoNum type="romanUcPeriod"/>
            </a:pPr>
            <a:r>
              <a:rPr lang="en-US" sz="1200"/>
              <a:t>Drought EOs  – </a:t>
            </a:r>
            <a:r>
              <a:rPr lang="en-US" sz="1200">
                <a:solidFill>
                  <a:schemeClr val="accent1"/>
                </a:solidFill>
              </a:rPr>
              <a:t>Chelsea Haines</a:t>
            </a:r>
            <a:endParaRPr lang="en-US" sz="1200">
              <a:solidFill>
                <a:schemeClr val="accent1"/>
              </a:solidFill>
              <a:cs typeface="Calibri"/>
            </a:endParaRPr>
          </a:p>
          <a:p>
            <a:pPr marL="857250" lvl="1" indent="-457200">
              <a:lnSpc>
                <a:spcPct val="150000"/>
              </a:lnSpc>
              <a:spcBef>
                <a:spcPts val="0"/>
              </a:spcBef>
              <a:buFont typeface="+mj-lt"/>
              <a:buAutoNum type="romanUcPeriod"/>
            </a:pPr>
            <a:r>
              <a:rPr lang="en-US" sz="1200"/>
              <a:t>Drought &amp; Conservation Technical Reporting Order – </a:t>
            </a:r>
            <a:r>
              <a:rPr lang="en-US" sz="1200">
                <a:solidFill>
                  <a:schemeClr val="accent1"/>
                </a:solidFill>
              </a:rPr>
              <a:t>Chelsea Haines </a:t>
            </a:r>
            <a:endParaRPr lang="en-US" sz="1200">
              <a:cs typeface="Calibri"/>
            </a:endParaRPr>
          </a:p>
          <a:p>
            <a:pPr marL="457200" indent="-457200">
              <a:lnSpc>
                <a:spcPct val="150000"/>
              </a:lnSpc>
              <a:spcBef>
                <a:spcPts val="0"/>
              </a:spcBef>
              <a:buFont typeface="+mj-lt"/>
              <a:buAutoNum type="alphaUcPeriod"/>
            </a:pPr>
            <a:r>
              <a:rPr lang="en-US" sz="1800" b="1"/>
              <a:t>Legislative Updates</a:t>
            </a:r>
            <a:r>
              <a:rPr lang="en-US" sz="1800"/>
              <a:t> </a:t>
            </a:r>
            <a:r>
              <a:rPr lang="en-US" sz="1200"/>
              <a:t>– </a:t>
            </a:r>
            <a:r>
              <a:rPr lang="en-US" sz="1200">
                <a:solidFill>
                  <a:schemeClr val="accent1"/>
                </a:solidFill>
              </a:rPr>
              <a:t>Julia Hall </a:t>
            </a:r>
            <a:endParaRPr lang="en-US" sz="1200">
              <a:solidFill>
                <a:schemeClr val="accent1"/>
              </a:solidFill>
              <a:cs typeface="Calibri"/>
            </a:endParaRPr>
          </a:p>
          <a:p>
            <a:pPr marL="457200" indent="-457200">
              <a:lnSpc>
                <a:spcPct val="150000"/>
              </a:lnSpc>
              <a:spcBef>
                <a:spcPts val="0"/>
              </a:spcBef>
              <a:buFont typeface="+mj-lt"/>
              <a:buAutoNum type="alphaUcPeriod"/>
            </a:pPr>
            <a:r>
              <a:rPr lang="en-US" sz="1800" b="1"/>
              <a:t>ACWA Advocacy </a:t>
            </a:r>
            <a:endParaRPr lang="en-US" sz="1800" b="1">
              <a:cs typeface="Calibri"/>
            </a:endParaRPr>
          </a:p>
          <a:p>
            <a:pPr marL="857250" lvl="1" indent="-457200">
              <a:lnSpc>
                <a:spcPct val="150000"/>
              </a:lnSpc>
              <a:spcBef>
                <a:spcPts val="0"/>
              </a:spcBef>
              <a:buFont typeface="+mj-lt"/>
              <a:buAutoNum type="romanLcPeriod"/>
            </a:pPr>
            <a:r>
              <a:rPr lang="en-US" sz="1200"/>
              <a:t>ACWA March 2023 Comments: Overarching - </a:t>
            </a:r>
            <a:r>
              <a:rPr lang="en-US" sz="1200">
                <a:solidFill>
                  <a:schemeClr val="accent1"/>
                </a:solidFill>
              </a:rPr>
              <a:t>Chelsea Haines </a:t>
            </a:r>
            <a:endParaRPr lang="en-US" sz="1200"/>
          </a:p>
          <a:p>
            <a:pPr marL="857250" lvl="1" indent="-457200">
              <a:lnSpc>
                <a:spcPct val="150000"/>
              </a:lnSpc>
              <a:spcBef>
                <a:spcPts val="0"/>
              </a:spcBef>
              <a:buFont typeface="+mj-lt"/>
              <a:buAutoNum type="romanLcPeriod"/>
            </a:pPr>
            <a:r>
              <a:rPr lang="en-US" sz="1200"/>
              <a:t>Outdoor Standards – </a:t>
            </a:r>
            <a:r>
              <a:rPr lang="en-US" sz="1200">
                <a:solidFill>
                  <a:schemeClr val="accent1"/>
                </a:solidFill>
              </a:rPr>
              <a:t>Fiona Sanchez</a:t>
            </a:r>
            <a:endParaRPr lang="en-US" sz="1200">
              <a:solidFill>
                <a:schemeClr val="accent1"/>
              </a:solidFill>
              <a:cs typeface="Calibri"/>
            </a:endParaRPr>
          </a:p>
          <a:p>
            <a:pPr marL="857250" lvl="1" indent="-457200">
              <a:lnSpc>
                <a:spcPct val="150000"/>
              </a:lnSpc>
              <a:spcBef>
                <a:spcPts val="0"/>
              </a:spcBef>
              <a:buFont typeface="+mj-lt"/>
              <a:buAutoNum type="romanLcPeriod"/>
            </a:pPr>
            <a:r>
              <a:rPr lang="en-US" sz="1200"/>
              <a:t>CII performance Measures – </a:t>
            </a:r>
            <a:r>
              <a:rPr lang="en-US" sz="1200">
                <a:solidFill>
                  <a:schemeClr val="accent1"/>
                </a:solidFill>
              </a:rPr>
              <a:t>Ariel Flores</a:t>
            </a:r>
            <a:endParaRPr lang="en-US" sz="1200">
              <a:solidFill>
                <a:schemeClr val="accent1"/>
              </a:solidFill>
              <a:cs typeface="Calibri"/>
            </a:endParaRPr>
          </a:p>
          <a:p>
            <a:pPr marL="857250" lvl="1" indent="-457200">
              <a:lnSpc>
                <a:spcPct val="150000"/>
              </a:lnSpc>
              <a:spcBef>
                <a:spcPts val="0"/>
              </a:spcBef>
              <a:buFont typeface="+mj-lt"/>
              <a:buAutoNum type="romanLcPeriod"/>
            </a:pPr>
            <a:r>
              <a:rPr lang="en-US" sz="1200"/>
              <a:t>Methodology &amp; Variances – </a:t>
            </a:r>
            <a:r>
              <a:rPr lang="en-US" sz="1200">
                <a:solidFill>
                  <a:schemeClr val="accent1"/>
                </a:solidFill>
              </a:rPr>
              <a:t>Elizabeth Lovsted</a:t>
            </a:r>
            <a:endParaRPr lang="en-US" sz="1200">
              <a:solidFill>
                <a:schemeClr val="accent1"/>
              </a:solidFill>
              <a:cs typeface="Calibri"/>
            </a:endParaRPr>
          </a:p>
          <a:p>
            <a:pPr marL="457200" indent="-457200">
              <a:lnSpc>
                <a:spcPct val="150000"/>
              </a:lnSpc>
              <a:spcBef>
                <a:spcPts val="0"/>
              </a:spcBef>
              <a:buAutoNum type="alphaUcPeriod"/>
            </a:pPr>
            <a:r>
              <a:rPr lang="en-US" sz="1800" b="1"/>
              <a:t>Coalition Partners: Advocacy &amp; Assistance Priorities </a:t>
            </a:r>
            <a:endParaRPr lang="en-US" sz="1800" b="1">
              <a:cs typeface="Calibri"/>
            </a:endParaRPr>
          </a:p>
          <a:p>
            <a:pPr marL="857250" lvl="1" indent="-457200">
              <a:lnSpc>
                <a:spcPct val="150000"/>
              </a:lnSpc>
              <a:spcBef>
                <a:spcPts val="0"/>
              </a:spcBef>
              <a:buFont typeface="+mj-lt"/>
              <a:buAutoNum type="romanLcPeriod"/>
            </a:pPr>
            <a:r>
              <a:rPr lang="en-US" sz="1200"/>
              <a:t>WateReuse California – </a:t>
            </a:r>
            <a:r>
              <a:rPr lang="en-US" sz="1200">
                <a:solidFill>
                  <a:schemeClr val="accent1"/>
                </a:solidFill>
              </a:rPr>
              <a:t>Rosario Cortes </a:t>
            </a:r>
            <a:endParaRPr lang="en-US" sz="1200">
              <a:solidFill>
                <a:schemeClr val="accent1"/>
              </a:solidFill>
              <a:cs typeface="Calibri"/>
            </a:endParaRPr>
          </a:p>
          <a:p>
            <a:pPr marL="857250" lvl="1" indent="-457200">
              <a:lnSpc>
                <a:spcPct val="150000"/>
              </a:lnSpc>
              <a:spcBef>
                <a:spcPts val="0"/>
              </a:spcBef>
              <a:buFont typeface="+mj-lt"/>
              <a:buAutoNum type="romanLcPeriod"/>
            </a:pPr>
            <a:r>
              <a:rPr lang="en-US" sz="1200"/>
              <a:t>CASA – </a:t>
            </a:r>
            <a:r>
              <a:rPr lang="en-US" sz="1200">
                <a:solidFill>
                  <a:schemeClr val="accent1"/>
                </a:solidFill>
              </a:rPr>
              <a:t>Jared Voskuhl</a:t>
            </a:r>
            <a:endParaRPr lang="en-US" sz="1200">
              <a:solidFill>
                <a:schemeClr val="accent1"/>
              </a:solidFill>
              <a:cs typeface="Calibri"/>
            </a:endParaRPr>
          </a:p>
          <a:p>
            <a:pPr marL="857250" lvl="1" indent="-457200">
              <a:lnSpc>
                <a:spcPct val="150000"/>
              </a:lnSpc>
              <a:spcBef>
                <a:spcPts val="0"/>
              </a:spcBef>
              <a:buFont typeface="+mj-lt"/>
              <a:buAutoNum type="romanLcPeriod"/>
            </a:pPr>
            <a:r>
              <a:rPr lang="en-US" sz="1200"/>
              <a:t>CA-NV AWWA – </a:t>
            </a:r>
            <a:r>
              <a:rPr lang="en-US" sz="1200">
                <a:solidFill>
                  <a:schemeClr val="accent1"/>
                </a:solidFill>
                <a:ea typeface="+mn-lt"/>
                <a:cs typeface="+mn-lt"/>
              </a:rPr>
              <a:t>Sue Mosberg </a:t>
            </a:r>
          </a:p>
          <a:p>
            <a:pPr marL="857250" lvl="1" indent="-457200">
              <a:lnSpc>
                <a:spcPct val="150000"/>
              </a:lnSpc>
              <a:spcBef>
                <a:spcPts val="0"/>
              </a:spcBef>
              <a:buFont typeface="+mj-lt"/>
              <a:buAutoNum type="romanLcPeriod"/>
            </a:pPr>
            <a:r>
              <a:rPr lang="en-US" sz="1200" err="1"/>
              <a:t>CalWEP</a:t>
            </a:r>
            <a:r>
              <a:rPr lang="en-US" sz="1200"/>
              <a:t> –</a:t>
            </a:r>
            <a:r>
              <a:rPr lang="en-US" sz="1200">
                <a:solidFill>
                  <a:schemeClr val="accent1"/>
                </a:solidFill>
                <a:ea typeface="+mn-lt"/>
                <a:cs typeface="+mn-lt"/>
              </a:rPr>
              <a:t> Tia Fleming</a:t>
            </a:r>
          </a:p>
        </p:txBody>
      </p:sp>
      <p:sp>
        <p:nvSpPr>
          <p:cNvPr id="4" name="Text Placeholder 3"/>
          <p:cNvSpPr>
            <a:spLocks noGrp="1"/>
          </p:cNvSpPr>
          <p:nvPr>
            <p:ph type="body" sz="quarter" idx="13"/>
          </p:nvPr>
        </p:nvSpPr>
        <p:spPr/>
        <p:txBody>
          <a:bodyPr/>
          <a:lstStyle/>
          <a:p>
            <a:r>
              <a:rPr lang="en-US" sz="1600"/>
              <a:t>May 24, 2023</a:t>
            </a:r>
            <a:r>
              <a:rPr lang="en-US" sz="1600">
                <a:sym typeface="Wingdings" panose="05000000000000000000" pitchFamily="2" charset="2"/>
              </a:rPr>
              <a:t> 10:00 AM – 12:00 PM</a:t>
            </a:r>
            <a:endParaRPr lang="en-US" sz="1600"/>
          </a:p>
        </p:txBody>
      </p:sp>
    </p:spTree>
    <p:extLst>
      <p:ext uri="{BB962C8B-B14F-4D97-AF65-F5344CB8AC3E}">
        <p14:creationId xmlns:p14="http://schemas.microsoft.com/office/powerpoint/2010/main" val="39938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882AC-1BF3-42F5-8F01-208515F0DAB9}"/>
              </a:ext>
            </a:extLst>
          </p:cNvPr>
          <p:cNvSpPr>
            <a:spLocks noGrp="1"/>
          </p:cNvSpPr>
          <p:nvPr>
            <p:ph sz="half" idx="13"/>
          </p:nvPr>
        </p:nvSpPr>
        <p:spPr>
          <a:xfrm>
            <a:off x="0" y="973777"/>
            <a:ext cx="9001496" cy="4323120"/>
          </a:xfrm>
        </p:spPr>
        <p:txBody>
          <a:bodyPr>
            <a:normAutofit/>
          </a:bodyPr>
          <a:lstStyle/>
          <a:p>
            <a:pPr marL="0" indent="0" algn="ctr">
              <a:lnSpc>
                <a:spcPct val="90000"/>
              </a:lnSpc>
              <a:buNone/>
            </a:pPr>
            <a:r>
              <a:rPr lang="en-US" sz="4000">
                <a:solidFill>
                  <a:srgbClr val="053A88"/>
                </a:solidFill>
                <a:latin typeface="+mj-lt"/>
                <a:ea typeface="+mj-ea"/>
                <a:cs typeface="+mj-cs"/>
              </a:rPr>
              <a:t>Questions and Comments?</a:t>
            </a:r>
          </a:p>
          <a:p>
            <a:pPr marL="0" indent="0">
              <a:lnSpc>
                <a:spcPct val="90000"/>
              </a:lnSpc>
              <a:buNone/>
            </a:pPr>
            <a:endParaRPr lang="en-US" sz="3600">
              <a:solidFill>
                <a:srgbClr val="053A88"/>
              </a:solidFill>
              <a:latin typeface="+mj-lt"/>
              <a:ea typeface="+mj-ea"/>
              <a:cs typeface="+mj-cs"/>
            </a:endParaRPr>
          </a:p>
          <a:p>
            <a:pPr marL="0" indent="0" algn="ctr">
              <a:lnSpc>
                <a:spcPct val="90000"/>
              </a:lnSpc>
              <a:buNone/>
            </a:pPr>
            <a:r>
              <a:rPr lang="en-US" sz="2800">
                <a:solidFill>
                  <a:schemeClr val="accent1"/>
                </a:solidFill>
                <a:latin typeface="+mj-lt"/>
                <a:ea typeface="+mj-ea"/>
                <a:cs typeface="+mj-cs"/>
              </a:rPr>
              <a:t>Chelsea Haines, Regulatory Relations Manager </a:t>
            </a:r>
          </a:p>
          <a:p>
            <a:pPr marL="0" indent="0" algn="ctr">
              <a:lnSpc>
                <a:spcPct val="90000"/>
              </a:lnSpc>
              <a:buNone/>
            </a:pPr>
            <a:r>
              <a:rPr lang="en-US" sz="1600">
                <a:solidFill>
                  <a:srgbClr val="00B050"/>
                </a:solidFill>
                <a:hlinkClick r:id="rId2">
                  <a:extLst>
                    <a:ext uri="{A12FA001-AC4F-418D-AE19-62706E023703}">
                      <ahyp:hlinkClr xmlns:ahyp="http://schemas.microsoft.com/office/drawing/2018/hyperlinkcolor" val="tx"/>
                    </a:ext>
                  </a:extLst>
                </a:hlinkClick>
              </a:rPr>
              <a:t>Chelseah@acwa.com</a:t>
            </a:r>
            <a:r>
              <a:rPr lang="en-US" sz="1600">
                <a:solidFill>
                  <a:srgbClr val="00B050"/>
                </a:solidFill>
              </a:rPr>
              <a:t> </a:t>
            </a:r>
          </a:p>
          <a:p>
            <a:pPr marL="0" indent="0" algn="ctr">
              <a:lnSpc>
                <a:spcPct val="90000"/>
              </a:lnSpc>
              <a:buNone/>
            </a:pPr>
            <a:endParaRPr lang="en-US" sz="2800">
              <a:solidFill>
                <a:schemeClr val="accent1"/>
              </a:solidFill>
              <a:latin typeface="+mj-lt"/>
              <a:ea typeface="+mj-ea"/>
              <a:cs typeface="+mj-cs"/>
            </a:endParaRPr>
          </a:p>
          <a:p>
            <a:pPr marL="0" indent="0" algn="ctr">
              <a:lnSpc>
                <a:spcPct val="90000"/>
              </a:lnSpc>
              <a:buNone/>
            </a:pPr>
            <a:r>
              <a:rPr lang="en-US" sz="2800">
                <a:solidFill>
                  <a:schemeClr val="accent1"/>
                </a:solidFill>
                <a:latin typeface="+mj-lt"/>
                <a:ea typeface="+mj-ea"/>
                <a:cs typeface="+mj-cs"/>
              </a:rPr>
              <a:t>Sonja Eschenburg, State Relations Assistant</a:t>
            </a:r>
          </a:p>
          <a:p>
            <a:pPr marL="0" indent="0" algn="ctr">
              <a:lnSpc>
                <a:spcPct val="90000"/>
              </a:lnSpc>
              <a:buNone/>
            </a:pPr>
            <a:r>
              <a:rPr lang="en-US" sz="1600">
                <a:solidFill>
                  <a:srgbClr val="00B050"/>
                </a:solidFill>
                <a:hlinkClick r:id="rId3">
                  <a:extLst>
                    <a:ext uri="{A12FA001-AC4F-418D-AE19-62706E023703}">
                      <ahyp:hlinkClr xmlns:ahyp="http://schemas.microsoft.com/office/drawing/2018/hyperlinkcolor" val="tx"/>
                    </a:ext>
                  </a:extLst>
                </a:hlinkClick>
              </a:rPr>
              <a:t>Sonjae@acwa.com</a:t>
            </a:r>
            <a:r>
              <a:rPr lang="en-US" sz="1600">
                <a:solidFill>
                  <a:srgbClr val="00B050"/>
                </a:solidFill>
              </a:rPr>
              <a:t> </a:t>
            </a:r>
          </a:p>
          <a:p>
            <a:pPr marL="0" indent="0" algn="ctr">
              <a:lnSpc>
                <a:spcPct val="90000"/>
              </a:lnSpc>
              <a:buNone/>
            </a:pPr>
            <a:endParaRPr lang="en-US">
              <a:solidFill>
                <a:srgbClr val="00B050"/>
              </a:solidFill>
            </a:endParaRPr>
          </a:p>
          <a:p>
            <a:pPr marL="0" indent="0" algn="ctr">
              <a:lnSpc>
                <a:spcPct val="90000"/>
              </a:lnSpc>
              <a:buNone/>
            </a:pPr>
            <a:endParaRPr lang="en-US">
              <a:solidFill>
                <a:srgbClr val="00B050"/>
              </a:solidFill>
            </a:endParaRPr>
          </a:p>
          <a:p>
            <a:pPr marL="0" indent="0" algn="ctr">
              <a:lnSpc>
                <a:spcPct val="90000"/>
              </a:lnSpc>
              <a:buNone/>
            </a:pPr>
            <a:endParaRPr lang="en-US">
              <a:solidFill>
                <a:srgbClr val="00B050"/>
              </a:solidFill>
            </a:endParaRPr>
          </a:p>
        </p:txBody>
      </p:sp>
    </p:spTree>
    <p:extLst>
      <p:ext uri="{BB962C8B-B14F-4D97-AF65-F5344CB8AC3E}">
        <p14:creationId xmlns:p14="http://schemas.microsoft.com/office/powerpoint/2010/main" val="255340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Regulatory Update: SWRCB Rulemaking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a:normAutofit lnSpcReduction="10000"/>
          </a:bodyPr>
          <a:lstStyle/>
          <a:p>
            <a:pPr marL="0" indent="0">
              <a:lnSpc>
                <a:spcPct val="90000"/>
              </a:lnSpc>
              <a:buNone/>
            </a:pPr>
            <a:r>
              <a:rPr lang="en-US" sz="1600" b="1"/>
              <a:t>State Water Board Formal Rulemaking – </a:t>
            </a:r>
            <a:r>
              <a:rPr lang="en-US" sz="1600" b="1">
                <a:highlight>
                  <a:srgbClr val="FFFF00"/>
                </a:highlight>
              </a:rPr>
              <a:t>Expected “May 2023”</a:t>
            </a:r>
          </a:p>
          <a:p>
            <a:pPr>
              <a:lnSpc>
                <a:spcPct val="90000"/>
              </a:lnSpc>
            </a:pPr>
            <a:r>
              <a:rPr lang="en-US" sz="1400">
                <a:hlinkClick r:id="rId2"/>
              </a:rPr>
              <a:t>Water Conservation Portal</a:t>
            </a:r>
            <a:r>
              <a:rPr lang="en-US" sz="1400"/>
              <a:t> </a:t>
            </a:r>
          </a:p>
          <a:p>
            <a:pPr>
              <a:lnSpc>
                <a:spcPct val="90000"/>
              </a:lnSpc>
            </a:pPr>
            <a:r>
              <a:rPr lang="en-US" sz="1400"/>
              <a:t>Stay informed by subscribing </a:t>
            </a:r>
            <a:r>
              <a:rPr lang="en-US" sz="1400">
                <a:hlinkClick r:id="rId3"/>
              </a:rPr>
              <a:t>here</a:t>
            </a:r>
            <a:r>
              <a:rPr lang="en-US" sz="1400"/>
              <a:t> </a:t>
            </a:r>
          </a:p>
          <a:p>
            <a:pPr marL="0" indent="0">
              <a:lnSpc>
                <a:spcPct val="90000"/>
              </a:lnSpc>
              <a:buNone/>
            </a:pPr>
            <a:endParaRPr lang="en-US" sz="1600" b="1"/>
          </a:p>
          <a:p>
            <a:pPr marL="0" indent="0">
              <a:lnSpc>
                <a:spcPct val="90000"/>
              </a:lnSpc>
              <a:buNone/>
            </a:pPr>
            <a:r>
              <a:rPr lang="en-US" sz="1600" b="1"/>
              <a:t>State Water Board informal Proposed Regulatory Framework – March 2023</a:t>
            </a:r>
          </a:p>
          <a:p>
            <a:pPr>
              <a:lnSpc>
                <a:spcPct val="90000"/>
              </a:lnSpc>
            </a:pPr>
            <a:r>
              <a:rPr lang="en-US" sz="1400">
                <a:hlinkClick r:id="rId4"/>
              </a:rPr>
              <a:t>Report Here</a:t>
            </a:r>
            <a:endParaRPr lang="en-US" sz="1400"/>
          </a:p>
          <a:p>
            <a:pPr marL="0" indent="0">
              <a:lnSpc>
                <a:spcPct val="90000"/>
              </a:lnSpc>
              <a:buNone/>
            </a:pPr>
            <a:endParaRPr lang="en-US" sz="1600" b="1"/>
          </a:p>
          <a:p>
            <a:pPr marL="0" indent="0">
              <a:lnSpc>
                <a:spcPct val="90000"/>
              </a:lnSpc>
              <a:buNone/>
            </a:pPr>
            <a:r>
              <a:rPr lang="en-US" sz="1600" b="1"/>
              <a:t>DWR WUE Recommendations – September 2022</a:t>
            </a:r>
          </a:p>
          <a:p>
            <a:pPr>
              <a:lnSpc>
                <a:spcPct val="90000"/>
              </a:lnSpc>
            </a:pPr>
            <a:r>
              <a:rPr lang="en-US" sz="1400"/>
              <a:t>Recommendation include: Outdoor Standards, Variances, Performance measures </a:t>
            </a:r>
          </a:p>
          <a:p>
            <a:pPr>
              <a:lnSpc>
                <a:spcPct val="90000"/>
              </a:lnSpc>
            </a:pPr>
            <a:r>
              <a:rPr lang="en-US" sz="1400"/>
              <a:t>21 Technical Reports</a:t>
            </a:r>
          </a:p>
          <a:p>
            <a:pPr>
              <a:lnSpc>
                <a:spcPct val="90000"/>
              </a:lnSpc>
            </a:pPr>
            <a:r>
              <a:rPr lang="en-US" sz="1400">
                <a:hlinkClick r:id="rId5"/>
              </a:rPr>
              <a:t>Reports Available Here</a:t>
            </a:r>
            <a:endParaRPr lang="en-US" sz="1400"/>
          </a:p>
          <a:p>
            <a:pPr marL="0" indent="0">
              <a:lnSpc>
                <a:spcPct val="90000"/>
              </a:lnSpc>
              <a:buNone/>
            </a:pPr>
            <a:endParaRPr lang="en-US" sz="1600" b="1"/>
          </a:p>
          <a:p>
            <a:pPr marL="0" indent="0">
              <a:lnSpc>
                <a:spcPct val="90000"/>
              </a:lnSpc>
              <a:buNone/>
            </a:pPr>
            <a:r>
              <a:rPr lang="en-US" sz="1600" b="1"/>
              <a:t>ACWA Comments Letters</a:t>
            </a:r>
            <a:r>
              <a:rPr lang="en-US" sz="1200" u="sng"/>
              <a:t>: </a:t>
            </a:r>
            <a:r>
              <a:rPr lang="en-US" sz="1200" u="sng">
                <a:hlinkClick r:id="rId6"/>
              </a:rPr>
              <a:t>(link to all ACWA WUE Comment Letters)</a:t>
            </a:r>
            <a:r>
              <a:rPr lang="en-US" sz="1200" u="sng"/>
              <a:t> </a:t>
            </a:r>
          </a:p>
          <a:p>
            <a:pPr>
              <a:lnSpc>
                <a:spcPct val="90000"/>
              </a:lnSpc>
            </a:pPr>
            <a:r>
              <a:rPr lang="en-US" sz="1400">
                <a:hlinkClick r:id="rId7"/>
              </a:rPr>
              <a:t>March 30, 2023</a:t>
            </a:r>
            <a:r>
              <a:rPr lang="en-US" sz="1400"/>
              <a:t> – State Water Board Proposed Regulatory Framework </a:t>
            </a:r>
          </a:p>
          <a:p>
            <a:pPr>
              <a:lnSpc>
                <a:spcPct val="90000"/>
              </a:lnSpc>
            </a:pPr>
            <a:r>
              <a:rPr lang="en-US" sz="1400">
                <a:hlinkClick r:id="rId8"/>
              </a:rPr>
              <a:t>February 14, 2022</a:t>
            </a:r>
            <a:r>
              <a:rPr lang="en-US" sz="1400"/>
              <a:t> – DWR Draft CII Performance Measures  </a:t>
            </a:r>
          </a:p>
          <a:p>
            <a:pPr>
              <a:lnSpc>
                <a:spcPct val="90000"/>
              </a:lnSpc>
            </a:pPr>
            <a:r>
              <a:rPr lang="en-US" sz="1400">
                <a:hlinkClick r:id="rId9"/>
              </a:rPr>
              <a:t>November 24, 2021 </a:t>
            </a:r>
            <a:r>
              <a:rPr lang="en-US" sz="1400"/>
              <a:t>– DWR Draft Water Conservation Legislation Material  </a:t>
            </a:r>
          </a:p>
          <a:p>
            <a:pPr>
              <a:lnSpc>
                <a:spcPct val="90000"/>
              </a:lnSpc>
            </a:pPr>
            <a:r>
              <a:rPr lang="en-US" sz="1400">
                <a:hlinkClick r:id="rId10"/>
              </a:rPr>
              <a:t>February 11, 2021</a:t>
            </a:r>
            <a:r>
              <a:rPr lang="en-US" sz="1400"/>
              <a:t> – Landscape Area Measurement Data </a:t>
            </a:r>
          </a:p>
          <a:p>
            <a:pPr marL="0" indent="0">
              <a:lnSpc>
                <a:spcPct val="90000"/>
              </a:lnSpc>
              <a:buNone/>
            </a:pPr>
            <a:endParaRPr lang="en-US" sz="1400">
              <a:highlight>
                <a:srgbClr val="FFFF00"/>
              </a:highlight>
            </a:endParaRPr>
          </a:p>
          <a:p>
            <a:pPr marL="342900" lvl="1" indent="-342900">
              <a:lnSpc>
                <a:spcPct val="90000"/>
              </a:lnSpc>
            </a:pPr>
            <a:endParaRPr lang="en-US" sz="1600"/>
          </a:p>
          <a:p>
            <a:pPr marL="0" lvl="1" indent="0">
              <a:lnSpc>
                <a:spcPct val="90000"/>
              </a:lnSpc>
              <a:buNone/>
            </a:pPr>
            <a:endParaRPr lang="en-US" sz="1600"/>
          </a:p>
          <a:p>
            <a:pPr marL="400050" lvl="2" indent="0">
              <a:lnSpc>
                <a:spcPct val="90000"/>
              </a:lnSpc>
              <a:buNone/>
            </a:pPr>
            <a:endParaRPr lang="en-US" sz="1500"/>
          </a:p>
          <a:p>
            <a:pPr>
              <a:lnSpc>
                <a:spcPct val="90000"/>
              </a:lnSpc>
            </a:pPr>
            <a:endParaRPr lang="en-US" sz="150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Elizabeth Lovsted </a:t>
            </a:r>
          </a:p>
        </p:txBody>
      </p:sp>
    </p:spTree>
    <p:extLst>
      <p:ext uri="{BB962C8B-B14F-4D97-AF65-F5344CB8AC3E}">
        <p14:creationId xmlns:p14="http://schemas.microsoft.com/office/powerpoint/2010/main" val="133907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Regulatory Update: ACWA Working Groups</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vert="horz" lIns="91440" tIns="45720" rIns="91440" bIns="45720" rtlCol="0" anchor="t">
            <a:normAutofit lnSpcReduction="10000"/>
          </a:bodyPr>
          <a:lstStyle/>
          <a:p>
            <a:pPr marL="0" indent="0">
              <a:lnSpc>
                <a:spcPct val="90000"/>
              </a:lnSpc>
              <a:buNone/>
            </a:pPr>
            <a:r>
              <a:rPr lang="en-US" sz="1600" b="1"/>
              <a:t>Outdoor Working Group: </a:t>
            </a:r>
            <a:r>
              <a:rPr lang="en-US" sz="1600"/>
              <a:t>recurring meetings on Monday afternoons, starting June 12th, from 1:00 – 2:00 pm, for a total of 4 weeks </a:t>
            </a:r>
            <a:endParaRPr lang="en-US" sz="1600">
              <a:cs typeface="Calibri"/>
            </a:endParaRPr>
          </a:p>
          <a:p>
            <a:pPr marL="0" indent="0">
              <a:lnSpc>
                <a:spcPct val="90000"/>
              </a:lnSpc>
              <a:buNone/>
            </a:pPr>
            <a:endParaRPr lang="en-US" sz="1600" b="1"/>
          </a:p>
          <a:p>
            <a:pPr marL="0" indent="0">
              <a:lnSpc>
                <a:spcPct val="90000"/>
              </a:lnSpc>
              <a:buNone/>
            </a:pPr>
            <a:r>
              <a:rPr lang="en-US" sz="1600" b="1"/>
              <a:t>CII Working Group:</a:t>
            </a:r>
            <a:r>
              <a:rPr lang="en-US" sz="1600"/>
              <a:t> recurring meetings on Tuesday afternoons, starting June 13th, from 1:00 – 2:30 pm, for a total of 8 weeks</a:t>
            </a:r>
            <a:endParaRPr lang="en-US" sz="1600">
              <a:cs typeface="Calibri"/>
            </a:endParaRPr>
          </a:p>
          <a:p>
            <a:pPr marL="0" indent="0">
              <a:lnSpc>
                <a:spcPct val="90000"/>
              </a:lnSpc>
              <a:buNone/>
            </a:pPr>
            <a:endParaRPr lang="en-US" sz="1600" b="1">
              <a:cs typeface="Calibri"/>
            </a:endParaRPr>
          </a:p>
          <a:p>
            <a:pPr marL="0" indent="0">
              <a:lnSpc>
                <a:spcPct val="90000"/>
              </a:lnSpc>
              <a:buNone/>
            </a:pPr>
            <a:r>
              <a:rPr lang="en-US" sz="1600" b="1"/>
              <a:t>Methodologies &amp; Variances Working Group: </a:t>
            </a:r>
            <a:r>
              <a:rPr lang="en-US" sz="1600"/>
              <a:t>recurring meetings on Wednesday afternoons, starting June 14th, from 2:00 – 3:30 pm, for a total of 8 weeks</a:t>
            </a:r>
            <a:endParaRPr lang="en-US" sz="1600">
              <a:cs typeface="Calibri"/>
            </a:endParaRPr>
          </a:p>
          <a:p>
            <a:pPr marL="0" indent="0">
              <a:lnSpc>
                <a:spcPct val="90000"/>
              </a:lnSpc>
              <a:buNone/>
            </a:pPr>
            <a:endParaRPr lang="en-US" sz="1600" b="1">
              <a:cs typeface="Calibri"/>
            </a:endParaRPr>
          </a:p>
          <a:p>
            <a:pPr marL="0" indent="0">
              <a:lnSpc>
                <a:spcPct val="90000"/>
              </a:lnSpc>
              <a:buNone/>
            </a:pPr>
            <a:r>
              <a:rPr lang="en-US" sz="1600" b="1"/>
              <a:t>Bi-Monthly Meeting Calendar: (</a:t>
            </a:r>
            <a:r>
              <a:rPr lang="en-US" sz="1600" b="1">
                <a:hlinkClick r:id="rId2"/>
              </a:rPr>
              <a:t>Visit ACWA Events</a:t>
            </a:r>
            <a:r>
              <a:rPr lang="en-US" sz="1600" b="1"/>
              <a:t>)</a:t>
            </a:r>
            <a:endParaRPr lang="en-US" sz="1600" b="1">
              <a:ea typeface="Calibri"/>
              <a:cs typeface="Calibri"/>
            </a:endParaRPr>
          </a:p>
          <a:p>
            <a:pPr>
              <a:lnSpc>
                <a:spcPct val="90000"/>
              </a:lnSpc>
              <a:buFont typeface="Calibri"/>
              <a:buChar char="-"/>
            </a:pPr>
            <a:r>
              <a:rPr lang="en-US" sz="1600">
                <a:cs typeface="Calibri"/>
              </a:rPr>
              <a:t>May 24th from 10:00 am – 12:00 pm</a:t>
            </a:r>
            <a:endParaRPr lang="en-US" sz="1600">
              <a:ea typeface="Calibri"/>
              <a:cs typeface="Calibri"/>
            </a:endParaRPr>
          </a:p>
          <a:p>
            <a:pPr>
              <a:lnSpc>
                <a:spcPct val="90000"/>
              </a:lnSpc>
              <a:buFont typeface="Calibri"/>
              <a:buChar char="-"/>
            </a:pPr>
            <a:r>
              <a:rPr lang="en-US" sz="1600">
                <a:cs typeface="Calibri"/>
              </a:rPr>
              <a:t>July 12th from 10:00 am – 12:00 pm</a:t>
            </a:r>
            <a:endParaRPr lang="en-US" sz="1600">
              <a:ea typeface="Calibri"/>
              <a:cs typeface="Calibri"/>
            </a:endParaRPr>
          </a:p>
          <a:p>
            <a:pPr>
              <a:lnSpc>
                <a:spcPct val="90000"/>
              </a:lnSpc>
              <a:buFont typeface="Calibri"/>
              <a:buChar char="-"/>
            </a:pPr>
            <a:r>
              <a:rPr lang="en-US" sz="1600">
                <a:cs typeface="Calibri"/>
              </a:rPr>
              <a:t>September 13th from 10:00 am – 12:00 pm</a:t>
            </a:r>
            <a:endParaRPr lang="en-US" sz="1600">
              <a:ea typeface="Calibri"/>
              <a:cs typeface="Calibri"/>
            </a:endParaRPr>
          </a:p>
          <a:p>
            <a:pPr>
              <a:lnSpc>
                <a:spcPct val="90000"/>
              </a:lnSpc>
              <a:buFont typeface="Calibri"/>
              <a:buChar char="-"/>
            </a:pPr>
            <a:r>
              <a:rPr lang="en-US" sz="1600">
                <a:ea typeface="Calibri"/>
                <a:cs typeface="Calibri"/>
              </a:rPr>
              <a:t>November 8th from 10:00 am – 12:00 pm</a:t>
            </a:r>
          </a:p>
          <a:p>
            <a:pPr>
              <a:lnSpc>
                <a:spcPct val="90000"/>
              </a:lnSpc>
              <a:buFont typeface="Calibri"/>
              <a:buChar char="-"/>
            </a:pPr>
            <a:endParaRPr lang="en-US" sz="1600">
              <a:cs typeface="Calibri"/>
            </a:endParaRPr>
          </a:p>
          <a:p>
            <a:pPr marL="0" indent="0">
              <a:lnSpc>
                <a:spcPct val="90000"/>
              </a:lnSpc>
              <a:buNone/>
            </a:pPr>
            <a:r>
              <a:rPr lang="en-US" sz="1600">
                <a:ea typeface="Calibri"/>
                <a:cs typeface="Calibri"/>
              </a:rPr>
              <a:t>Should you have any questions, please contact Sonja Eschenburg (</a:t>
            </a:r>
            <a:r>
              <a:rPr lang="en-US" sz="1600">
                <a:ea typeface="Calibri"/>
                <a:cs typeface="Calibri"/>
                <a:hlinkClick r:id="rId3"/>
              </a:rPr>
              <a:t>sonjae@acwa.com</a:t>
            </a:r>
            <a:r>
              <a:rPr lang="en-US" sz="1600">
                <a:ea typeface="Calibri"/>
                <a:cs typeface="Calibri"/>
              </a:rPr>
              <a:t>).</a:t>
            </a:r>
          </a:p>
          <a:p>
            <a:pPr marL="342900" lvl="1" indent="-342900">
              <a:lnSpc>
                <a:spcPct val="90000"/>
              </a:lnSpc>
            </a:pPr>
            <a:endParaRPr lang="en-US" sz="1600">
              <a:ea typeface="Calibri"/>
              <a:cs typeface="Calibri"/>
            </a:endParaRPr>
          </a:p>
          <a:p>
            <a:pPr marL="0" lvl="1" indent="0">
              <a:lnSpc>
                <a:spcPct val="90000"/>
              </a:lnSpc>
              <a:buNone/>
            </a:pPr>
            <a:endParaRPr lang="en-US" sz="1600">
              <a:ea typeface="Calibri"/>
              <a:cs typeface="Calibri"/>
            </a:endParaRPr>
          </a:p>
          <a:p>
            <a:pPr marL="400050" lvl="2" indent="0">
              <a:lnSpc>
                <a:spcPct val="90000"/>
              </a:lnSpc>
              <a:buNone/>
            </a:pPr>
            <a:endParaRPr lang="en-US" sz="1500">
              <a:ea typeface="Calibri"/>
              <a:cs typeface="Calibri"/>
            </a:endParaRPr>
          </a:p>
          <a:p>
            <a:pPr>
              <a:lnSpc>
                <a:spcPct val="90000"/>
              </a:lnSpc>
            </a:pPr>
            <a:endParaRPr lang="en-US" sz="1500">
              <a:ea typeface="Calibri"/>
              <a:cs typeface="Calibri"/>
            </a:endParaRP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Sonja Eschenburg </a:t>
            </a:r>
          </a:p>
        </p:txBody>
      </p:sp>
    </p:spTree>
    <p:extLst>
      <p:ext uri="{BB962C8B-B14F-4D97-AF65-F5344CB8AC3E}">
        <p14:creationId xmlns:p14="http://schemas.microsoft.com/office/powerpoint/2010/main" val="28955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Regulatory Update: Drought EOs	</a:t>
            </a: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pic>
        <p:nvPicPr>
          <p:cNvPr id="10" name="Picture 9">
            <a:extLst>
              <a:ext uri="{FF2B5EF4-FFF2-40B4-BE49-F238E27FC236}">
                <a16:creationId xmlns:a16="http://schemas.microsoft.com/office/drawing/2014/main" id="{1DC9DF58-2434-470B-77BD-47FA341A0E39}"/>
              </a:ext>
            </a:extLst>
          </p:cNvPr>
          <p:cNvPicPr>
            <a:picLocks noChangeAspect="1"/>
          </p:cNvPicPr>
          <p:nvPr/>
        </p:nvPicPr>
        <p:blipFill>
          <a:blip r:embed="rId2"/>
          <a:stretch>
            <a:fillRect/>
          </a:stretch>
        </p:blipFill>
        <p:spPr>
          <a:xfrm>
            <a:off x="420367" y="1470991"/>
            <a:ext cx="8167041" cy="4552121"/>
          </a:xfrm>
          <a:prstGeom prst="rect">
            <a:avLst/>
          </a:prstGeom>
          <a:ln>
            <a:solidFill>
              <a:schemeClr val="tx1"/>
            </a:solidFill>
          </a:ln>
        </p:spPr>
      </p:pic>
      <p:sp>
        <p:nvSpPr>
          <p:cNvPr id="13" name="TextBox 12">
            <a:extLst>
              <a:ext uri="{FF2B5EF4-FFF2-40B4-BE49-F238E27FC236}">
                <a16:creationId xmlns:a16="http://schemas.microsoft.com/office/drawing/2014/main" id="{E2C25299-6F0F-BDCD-C6F6-D1797B4861E8}"/>
              </a:ext>
            </a:extLst>
          </p:cNvPr>
          <p:cNvSpPr txBox="1"/>
          <p:nvPr/>
        </p:nvSpPr>
        <p:spPr>
          <a:xfrm>
            <a:off x="1502229" y="6570656"/>
            <a:ext cx="7641771" cy="261610"/>
          </a:xfrm>
          <a:prstGeom prst="rect">
            <a:avLst/>
          </a:prstGeom>
          <a:noFill/>
        </p:spPr>
        <p:txBody>
          <a:bodyPr wrap="square" rtlCol="0">
            <a:spAutoFit/>
          </a:bodyPr>
          <a:lstStyle/>
          <a:p>
            <a:pPr algn="r"/>
            <a:r>
              <a:rPr lang="en-US" sz="1050">
                <a:solidFill>
                  <a:schemeClr val="bg1"/>
                </a:solidFill>
              </a:rPr>
              <a:t>https://www.waterboards.ca.gov/water_issues/programs/conservation_portal/regs/emergency_regulation.html</a:t>
            </a:r>
          </a:p>
        </p:txBody>
      </p:sp>
    </p:spTree>
    <p:extLst>
      <p:ext uri="{BB962C8B-B14F-4D97-AF65-F5344CB8AC3E}">
        <p14:creationId xmlns:p14="http://schemas.microsoft.com/office/powerpoint/2010/main" val="83619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Regulatory Update: Reporting Order	</a:t>
            </a: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sp>
        <p:nvSpPr>
          <p:cNvPr id="3" name="Content Placeholder 2">
            <a:extLst>
              <a:ext uri="{FF2B5EF4-FFF2-40B4-BE49-F238E27FC236}">
                <a16:creationId xmlns:a16="http://schemas.microsoft.com/office/drawing/2014/main" id="{04B1E102-635E-030F-4456-B6477B597BA6}"/>
              </a:ext>
            </a:extLst>
          </p:cNvPr>
          <p:cNvSpPr>
            <a:spLocks noGrp="1"/>
          </p:cNvSpPr>
          <p:nvPr>
            <p:ph sz="half" idx="1"/>
          </p:nvPr>
        </p:nvSpPr>
        <p:spPr>
          <a:xfrm>
            <a:off x="457200" y="1738134"/>
            <a:ext cx="3505200" cy="3934326"/>
          </a:xfrm>
        </p:spPr>
        <p:txBody>
          <a:bodyPr vert="horz" lIns="91440" tIns="45720" rIns="91440" bIns="45720" rtlCol="0" anchor="t">
            <a:normAutofit/>
          </a:bodyPr>
          <a:lstStyle/>
          <a:p>
            <a:pPr marL="0" indent="0">
              <a:lnSpc>
                <a:spcPct val="90000"/>
              </a:lnSpc>
              <a:buNone/>
            </a:pPr>
            <a:r>
              <a:rPr lang="en-US" sz="1600" b="1"/>
              <a:t>Jan. 1, 2023 - </a:t>
            </a:r>
            <a:r>
              <a:rPr lang="en-US" sz="1600" b="1">
                <a:hlinkClick r:id="rId2"/>
              </a:rPr>
              <a:t>Reporting Order</a:t>
            </a:r>
            <a:r>
              <a:rPr lang="en-US" sz="1600" b="1"/>
              <a:t> </a:t>
            </a:r>
          </a:p>
          <a:p>
            <a:pPr marL="0" indent="0">
              <a:lnSpc>
                <a:spcPct val="90000"/>
              </a:lnSpc>
              <a:buNone/>
            </a:pPr>
            <a:endParaRPr lang="en-US" sz="1600" b="1"/>
          </a:p>
          <a:p>
            <a:pPr marL="0" indent="0">
              <a:lnSpc>
                <a:spcPct val="90000"/>
              </a:lnSpc>
              <a:buNone/>
            </a:pPr>
            <a:r>
              <a:rPr lang="en-US" sz="1600" b="1" u="sng"/>
              <a:t>ACWA Working Group:</a:t>
            </a:r>
          </a:p>
          <a:p>
            <a:pPr marL="685800" lvl="1">
              <a:lnSpc>
                <a:spcPct val="90000"/>
              </a:lnSpc>
              <a:buFontTx/>
              <a:buChar char="-"/>
            </a:pPr>
            <a:r>
              <a:rPr lang="en-US" sz="1600">
                <a:ea typeface="Calibri"/>
                <a:cs typeface="Calibri"/>
              </a:rPr>
              <a:t>Process Concerns</a:t>
            </a:r>
          </a:p>
          <a:p>
            <a:pPr marL="685800" lvl="1">
              <a:lnSpc>
                <a:spcPct val="90000"/>
              </a:lnSpc>
              <a:buFontTx/>
              <a:buChar char="-"/>
            </a:pPr>
            <a:r>
              <a:rPr lang="en-US" sz="1600">
                <a:ea typeface="Calibri"/>
                <a:cs typeface="Calibri"/>
              </a:rPr>
              <a:t>Policy Concerns</a:t>
            </a:r>
          </a:p>
          <a:p>
            <a:pPr marL="685800" lvl="1">
              <a:lnSpc>
                <a:spcPct val="90000"/>
              </a:lnSpc>
              <a:buFontTx/>
              <a:buChar char="-"/>
            </a:pPr>
            <a:r>
              <a:rPr lang="en-US" sz="1600">
                <a:ea typeface="Calibri"/>
                <a:cs typeface="Calibri"/>
              </a:rPr>
              <a:t>Technical Concerns</a:t>
            </a:r>
          </a:p>
          <a:p>
            <a:pPr marL="0" lvl="1" indent="0">
              <a:lnSpc>
                <a:spcPct val="90000"/>
              </a:lnSpc>
              <a:buNone/>
            </a:pPr>
            <a:endParaRPr lang="en-US" sz="1600">
              <a:ea typeface="Calibri"/>
              <a:cs typeface="Calibri"/>
            </a:endParaRPr>
          </a:p>
          <a:p>
            <a:pPr marL="0" lvl="1" indent="0">
              <a:lnSpc>
                <a:spcPct val="90000"/>
              </a:lnSpc>
              <a:buNone/>
            </a:pPr>
            <a:r>
              <a:rPr lang="en-US" sz="1600" b="1" u="sng">
                <a:ea typeface="Calibri"/>
                <a:cs typeface="Calibri"/>
              </a:rPr>
              <a:t>Next Steps: </a:t>
            </a:r>
          </a:p>
          <a:p>
            <a:pPr marL="685800" lvl="1">
              <a:lnSpc>
                <a:spcPct val="90000"/>
              </a:lnSpc>
              <a:buFontTx/>
              <a:buChar char="-"/>
            </a:pPr>
            <a:r>
              <a:rPr lang="en-US" sz="1600">
                <a:ea typeface="Calibri"/>
                <a:cs typeface="Calibri"/>
              </a:rPr>
              <a:t>Technical Concerns</a:t>
            </a:r>
          </a:p>
          <a:p>
            <a:pPr marL="685800" lvl="1">
              <a:lnSpc>
                <a:spcPct val="90000"/>
              </a:lnSpc>
              <a:buFontTx/>
              <a:buChar char="-"/>
            </a:pPr>
            <a:r>
              <a:rPr lang="en-US" sz="1600">
                <a:ea typeface="Calibri"/>
                <a:cs typeface="Calibri"/>
              </a:rPr>
              <a:t>June 6</a:t>
            </a:r>
            <a:r>
              <a:rPr lang="en-US" sz="1600" baseline="30000">
                <a:ea typeface="Calibri"/>
                <a:cs typeface="Calibri"/>
              </a:rPr>
              <a:t>th</a:t>
            </a:r>
            <a:r>
              <a:rPr lang="en-US" sz="1600">
                <a:ea typeface="Calibri"/>
                <a:cs typeface="Calibri"/>
              </a:rPr>
              <a:t> State Water Board Information Item </a:t>
            </a:r>
          </a:p>
          <a:p>
            <a:pPr marL="0" lvl="1" indent="0">
              <a:lnSpc>
                <a:spcPct val="90000"/>
              </a:lnSpc>
              <a:buNone/>
            </a:pPr>
            <a:endParaRPr lang="en-US" sz="1600">
              <a:ea typeface="Calibri"/>
              <a:cs typeface="Calibri"/>
            </a:endParaRPr>
          </a:p>
          <a:p>
            <a:pPr marL="400050" lvl="2" indent="0">
              <a:lnSpc>
                <a:spcPct val="90000"/>
              </a:lnSpc>
              <a:buNone/>
            </a:pPr>
            <a:endParaRPr lang="en-US" sz="1500">
              <a:ea typeface="Calibri"/>
              <a:cs typeface="Calibri"/>
            </a:endParaRPr>
          </a:p>
          <a:p>
            <a:pPr>
              <a:lnSpc>
                <a:spcPct val="90000"/>
              </a:lnSpc>
            </a:pPr>
            <a:endParaRPr lang="en-US" sz="1500">
              <a:ea typeface="Calibri"/>
              <a:cs typeface="Calibri"/>
            </a:endParaRPr>
          </a:p>
        </p:txBody>
      </p:sp>
      <p:pic>
        <p:nvPicPr>
          <p:cNvPr id="6" name="Picture 5">
            <a:extLst>
              <a:ext uri="{FF2B5EF4-FFF2-40B4-BE49-F238E27FC236}">
                <a16:creationId xmlns:a16="http://schemas.microsoft.com/office/drawing/2014/main" id="{53058AD8-4CD4-A4A2-5A23-911F984956B9}"/>
              </a:ext>
            </a:extLst>
          </p:cNvPr>
          <p:cNvPicPr>
            <a:picLocks noChangeAspect="1"/>
          </p:cNvPicPr>
          <p:nvPr/>
        </p:nvPicPr>
        <p:blipFill rotWithShape="1">
          <a:blip r:embed="rId3"/>
          <a:srcRect r="6472"/>
          <a:stretch/>
        </p:blipFill>
        <p:spPr>
          <a:xfrm>
            <a:off x="4434450" y="1612010"/>
            <a:ext cx="4252350" cy="4798517"/>
          </a:xfrm>
          <a:prstGeom prst="rect">
            <a:avLst/>
          </a:prstGeom>
          <a:ln w="38100">
            <a:solidFill>
              <a:schemeClr val="tx1"/>
            </a:solidFill>
          </a:ln>
        </p:spPr>
      </p:pic>
    </p:spTree>
    <p:extLst>
      <p:ext uri="{BB962C8B-B14F-4D97-AF65-F5344CB8AC3E}">
        <p14:creationId xmlns:p14="http://schemas.microsoft.com/office/powerpoint/2010/main" val="367374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Legislative Updates</a:t>
            </a: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Julia Hall</a:t>
            </a:r>
          </a:p>
        </p:txBody>
      </p:sp>
      <p:sp>
        <p:nvSpPr>
          <p:cNvPr id="3" name="Content Placeholder 2">
            <a:extLst>
              <a:ext uri="{FF2B5EF4-FFF2-40B4-BE49-F238E27FC236}">
                <a16:creationId xmlns:a16="http://schemas.microsoft.com/office/drawing/2014/main" id="{7FE869D3-28FF-34E8-6E65-F13447F030C1}"/>
              </a:ext>
            </a:extLst>
          </p:cNvPr>
          <p:cNvSpPr>
            <a:spLocks noGrp="1"/>
          </p:cNvSpPr>
          <p:nvPr>
            <p:ph sz="half" idx="1"/>
          </p:nvPr>
        </p:nvSpPr>
        <p:spPr>
          <a:xfrm>
            <a:off x="457199" y="1738134"/>
            <a:ext cx="8460769" cy="3934326"/>
          </a:xfrm>
        </p:spPr>
        <p:txBody>
          <a:bodyPr vert="horz" lIns="91440" tIns="45720" rIns="91440" bIns="45720" rtlCol="0" anchor="t">
            <a:normAutofit/>
          </a:bodyPr>
          <a:lstStyle/>
          <a:p>
            <a:pPr>
              <a:lnSpc>
                <a:spcPct val="90000"/>
              </a:lnSpc>
              <a:buAutoNum type="arabicPeriod"/>
            </a:pPr>
            <a:r>
              <a:rPr lang="en-US">
                <a:cs typeface="Calibri"/>
              </a:rPr>
              <a:t>AB 1572 (Friedman) Nonfunctional Turf</a:t>
            </a:r>
          </a:p>
          <a:p>
            <a:pPr lvl="1">
              <a:lnSpc>
                <a:spcPct val="90000"/>
              </a:lnSpc>
            </a:pPr>
            <a:r>
              <a:rPr lang="en-US">
                <a:cs typeface="Calibri"/>
              </a:rPr>
              <a:t>Significant Amendments – SLC to reconsider position 5/26</a:t>
            </a:r>
          </a:p>
          <a:p>
            <a:pPr marL="0" indent="0">
              <a:lnSpc>
                <a:spcPct val="90000"/>
              </a:lnSpc>
              <a:buNone/>
            </a:pPr>
            <a:endParaRPr lang="en-US">
              <a:cs typeface="Calibri"/>
            </a:endParaRPr>
          </a:p>
          <a:p>
            <a:pPr marL="0" indent="0">
              <a:lnSpc>
                <a:spcPct val="90000"/>
              </a:lnSpc>
              <a:buNone/>
            </a:pPr>
            <a:r>
              <a:rPr lang="en-US">
                <a:cs typeface="Calibri"/>
              </a:rPr>
              <a:t>2. AB 1573 (Friedman) MWELO</a:t>
            </a:r>
          </a:p>
          <a:p>
            <a:pPr lvl="1">
              <a:lnSpc>
                <a:spcPct val="90000"/>
              </a:lnSpc>
            </a:pPr>
            <a:r>
              <a:rPr lang="en-US">
                <a:cs typeface="Calibri"/>
              </a:rPr>
              <a:t>Some positive amendments – likely no position change</a:t>
            </a:r>
          </a:p>
          <a:p>
            <a:pPr marL="457200" lvl="1" indent="0">
              <a:lnSpc>
                <a:spcPct val="90000"/>
              </a:lnSpc>
              <a:buNone/>
            </a:pPr>
            <a:endParaRPr lang="en-US">
              <a:cs typeface="Calibri"/>
            </a:endParaRPr>
          </a:p>
          <a:p>
            <a:pPr marL="0" indent="0">
              <a:lnSpc>
                <a:spcPct val="90000"/>
              </a:lnSpc>
              <a:buNone/>
            </a:pPr>
            <a:r>
              <a:rPr lang="en-US">
                <a:cs typeface="Calibri"/>
              </a:rPr>
              <a:t>3. AB 1072 (Wicks) Rebate Programs and Low-Income Residents</a:t>
            </a:r>
          </a:p>
          <a:p>
            <a:pPr lvl="1">
              <a:lnSpc>
                <a:spcPct val="90000"/>
              </a:lnSpc>
            </a:pPr>
            <a:r>
              <a:rPr lang="en-US">
                <a:cs typeface="Calibri"/>
              </a:rPr>
              <a:t>Bill held on suspense – Two-year bill</a:t>
            </a:r>
          </a:p>
          <a:p>
            <a:pPr marL="1143000" lvl="3">
              <a:lnSpc>
                <a:spcPct val="90000"/>
              </a:lnSpc>
            </a:pPr>
            <a:endParaRPr lang="en-US" sz="900">
              <a:cs typeface="Calibri"/>
            </a:endParaRPr>
          </a:p>
          <a:p>
            <a:pPr marL="685800" lvl="2" indent="-285750">
              <a:lnSpc>
                <a:spcPct val="90000"/>
              </a:lnSpc>
            </a:pPr>
            <a:endParaRPr lang="en-US" sz="1500">
              <a:cs typeface="Calibri"/>
            </a:endParaRPr>
          </a:p>
          <a:p>
            <a:pPr>
              <a:lnSpc>
                <a:spcPct val="90000"/>
              </a:lnSpc>
            </a:pPr>
            <a:endParaRPr lang="en-US" sz="1500">
              <a:cs typeface="Calibri"/>
            </a:endParaRPr>
          </a:p>
        </p:txBody>
      </p:sp>
    </p:spTree>
    <p:extLst>
      <p:ext uri="{BB962C8B-B14F-4D97-AF65-F5344CB8AC3E}">
        <p14:creationId xmlns:p14="http://schemas.microsoft.com/office/powerpoint/2010/main" val="110364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ACWA Advocacy: March 2023 Comments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vert="horz" lIns="91440" tIns="45720" rIns="91440" bIns="45720" rtlCol="0" anchor="t">
            <a:normAutofit/>
          </a:bodyPr>
          <a:lstStyle/>
          <a:p>
            <a:pPr>
              <a:lnSpc>
                <a:spcPct val="90000"/>
              </a:lnSpc>
              <a:buAutoNum type="arabicPeriod"/>
            </a:pPr>
            <a:r>
              <a:rPr lang="en-US" sz="1600" b="1">
                <a:cs typeface="Calibri"/>
              </a:rPr>
              <a:t>Overarching Policy Considerations</a:t>
            </a:r>
            <a:endParaRPr lang="en-US">
              <a:cs typeface="Calibri"/>
            </a:endParaRPr>
          </a:p>
          <a:p>
            <a:pPr marL="800100" lvl="1" indent="-342900">
              <a:lnSpc>
                <a:spcPct val="90000"/>
              </a:lnSpc>
              <a:buAutoNum type="alphaUcPeriod"/>
            </a:pPr>
            <a:r>
              <a:rPr lang="en-US" sz="1600">
                <a:cs typeface="Calibri"/>
              </a:rPr>
              <a:t>Water suppliers and Californians need adequate time to comply with the goals of Making Water Conservation a California Way of Life in a manner that is 1) cost-effective and 2) realizes multiple benefits</a:t>
            </a:r>
          </a:p>
          <a:p>
            <a:pPr marL="457200" lvl="1" indent="0">
              <a:lnSpc>
                <a:spcPct val="90000"/>
              </a:lnSpc>
              <a:buNone/>
            </a:pPr>
            <a:endParaRPr lang="en-US"/>
          </a:p>
          <a:p>
            <a:pPr marL="800100" lvl="1" indent="-342900">
              <a:lnSpc>
                <a:spcPct val="90000"/>
              </a:lnSpc>
              <a:buFont typeface="+mj-lt"/>
              <a:buAutoNum type="alphaUcPeriod" startAt="2"/>
            </a:pPr>
            <a:r>
              <a:rPr lang="en-US" sz="1600">
                <a:cs typeface="Calibri"/>
              </a:rPr>
              <a:t>The intent of the Regulation is to provide flexibility to implement locally appropriate solutions </a:t>
            </a:r>
            <a:endParaRPr lang="en-US"/>
          </a:p>
          <a:p>
            <a:pPr marL="1314450" lvl="2" indent="-342900">
              <a:lnSpc>
                <a:spcPct val="90000"/>
              </a:lnSpc>
            </a:pPr>
            <a:r>
              <a:rPr lang="en-US" sz="1600">
                <a:cs typeface="Calibri"/>
              </a:rPr>
              <a:t>Standards – should be individually feasible </a:t>
            </a:r>
          </a:p>
          <a:p>
            <a:pPr marL="1314450" lvl="2" indent="-342900">
              <a:lnSpc>
                <a:spcPct val="90000"/>
              </a:lnSpc>
            </a:pPr>
            <a:r>
              <a:rPr lang="en-US" sz="1600">
                <a:cs typeface="Calibri"/>
              </a:rPr>
              <a:t>Variances – not currently feasible (burden of proof, technical assistance, 5% threshold)</a:t>
            </a:r>
          </a:p>
          <a:p>
            <a:pPr marL="800100" lvl="1" indent="-342900">
              <a:lnSpc>
                <a:spcPct val="90000"/>
              </a:lnSpc>
              <a:buAutoNum type="alphaUcPeriod" startAt="2"/>
            </a:pPr>
            <a:endParaRPr lang="en-US" sz="1600">
              <a:cs typeface="Calibri"/>
            </a:endParaRPr>
          </a:p>
          <a:p>
            <a:pPr marL="800100" lvl="1" indent="-342900">
              <a:lnSpc>
                <a:spcPct val="90000"/>
              </a:lnSpc>
              <a:buAutoNum type="alphaUcPeriod" startAt="2"/>
            </a:pPr>
            <a:r>
              <a:rPr lang="en-US" sz="1600">
                <a:cs typeface="Calibri"/>
              </a:rPr>
              <a:t>The Proposed Regulatory Framework is Too Complex &amp; Burdensome </a:t>
            </a:r>
          </a:p>
          <a:p>
            <a:pPr marL="1314450" lvl="2" indent="-342900">
              <a:lnSpc>
                <a:spcPct val="90000"/>
              </a:lnSpc>
            </a:pPr>
            <a:r>
              <a:rPr lang="en-US" sz="1600">
                <a:cs typeface="Calibri"/>
              </a:rPr>
              <a:t>Reduce administrative and data reporting burden</a:t>
            </a:r>
          </a:p>
          <a:p>
            <a:pPr marL="1143000" lvl="3">
              <a:lnSpc>
                <a:spcPct val="90000"/>
              </a:lnSpc>
            </a:pPr>
            <a:endParaRPr lang="en-US" sz="900">
              <a:cs typeface="Calibri"/>
            </a:endParaRPr>
          </a:p>
          <a:p>
            <a:pPr marL="685800" lvl="2" indent="-285750">
              <a:lnSpc>
                <a:spcPct val="90000"/>
              </a:lnSpc>
            </a:pPr>
            <a:endParaRPr lang="en-US" sz="1500">
              <a:cs typeface="Calibri"/>
            </a:endParaRPr>
          </a:p>
          <a:p>
            <a:pPr>
              <a:lnSpc>
                <a:spcPct val="90000"/>
              </a:lnSpc>
            </a:pPr>
            <a:endParaRPr lang="en-US" sz="1500">
              <a:cs typeface="Calibri"/>
            </a:endParaRP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spTree>
    <p:extLst>
      <p:ext uri="{BB962C8B-B14F-4D97-AF65-F5344CB8AC3E}">
        <p14:creationId xmlns:p14="http://schemas.microsoft.com/office/powerpoint/2010/main" val="205571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a:t>ACWA Advocacy: Outdoor Comments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4211562"/>
          </a:xfrm>
        </p:spPr>
        <p:txBody>
          <a:bodyPr vert="horz" lIns="91440" tIns="45720" rIns="91440" bIns="45720" rtlCol="0" anchor="t">
            <a:normAutofit/>
          </a:bodyPr>
          <a:lstStyle/>
          <a:p>
            <a:pPr>
              <a:lnSpc>
                <a:spcPct val="90000"/>
              </a:lnSpc>
              <a:buFont typeface="+mj-lt"/>
              <a:buAutoNum type="arabicPeriod" startAt="2"/>
            </a:pPr>
            <a:r>
              <a:rPr lang="en-US" sz="1700" b="1">
                <a:cs typeface="Calibri"/>
              </a:rPr>
              <a:t>Recommendations for Outdoor WUE Standards</a:t>
            </a:r>
          </a:p>
          <a:p>
            <a:pPr marL="628650" lvl="1" indent="-228600">
              <a:lnSpc>
                <a:spcPct val="90000"/>
              </a:lnSpc>
              <a:buFont typeface="+mj-lt"/>
              <a:buAutoNum type="alphaUcPeriod"/>
            </a:pPr>
            <a:r>
              <a:rPr lang="en-US" sz="1600">
                <a:cs typeface="Calibri"/>
              </a:rPr>
              <a:t>Technical Considerations</a:t>
            </a:r>
          </a:p>
          <a:p>
            <a:pPr lvl="2" indent="-342900">
              <a:lnSpc>
                <a:spcPct val="90000"/>
              </a:lnSpc>
            </a:pPr>
            <a:r>
              <a:rPr lang="en-US" sz="1400">
                <a:cs typeface="Calibri"/>
              </a:rPr>
              <a:t>DWR’s 3 methodologies: 0.8 IE, trimmed data, homes compliant with MWELO</a:t>
            </a:r>
          </a:p>
          <a:p>
            <a:pPr lvl="2" indent="-342900">
              <a:lnSpc>
                <a:spcPct val="90000"/>
              </a:lnSpc>
            </a:pPr>
            <a:r>
              <a:rPr lang="en-US" sz="1400">
                <a:cs typeface="Calibri"/>
              </a:rPr>
              <a:t>Additional technical issues: effective precipitation, LAM</a:t>
            </a:r>
          </a:p>
          <a:p>
            <a:pPr lvl="2" indent="-342900">
              <a:lnSpc>
                <a:spcPct val="90000"/>
              </a:lnSpc>
            </a:pPr>
            <a:r>
              <a:rPr lang="en-US" sz="1400">
                <a:cs typeface="Calibri"/>
              </a:rPr>
              <a:t>Compounding issues: irrigable vs. irrigated, special landscape areas- non-functional turf</a:t>
            </a:r>
          </a:p>
          <a:p>
            <a:pPr marL="628650" lvl="1" indent="-228600">
              <a:lnSpc>
                <a:spcPct val="90000"/>
              </a:lnSpc>
              <a:buFont typeface="+mj-lt"/>
              <a:buAutoNum type="alphaUcPeriod"/>
            </a:pPr>
            <a:endParaRPr lang="en-US" sz="1400">
              <a:cs typeface="Calibri"/>
            </a:endParaRPr>
          </a:p>
          <a:p>
            <a:pPr marL="628650" lvl="1" indent="-228600">
              <a:lnSpc>
                <a:spcPct val="90000"/>
              </a:lnSpc>
              <a:buFont typeface="+mj-lt"/>
              <a:buAutoNum type="alphaUcPeriod"/>
            </a:pPr>
            <a:r>
              <a:rPr lang="en-US" sz="1600">
                <a:cs typeface="Calibri"/>
              </a:rPr>
              <a:t>Outdoor Standard</a:t>
            </a:r>
          </a:p>
          <a:p>
            <a:pPr lvl="2" indent="-342900">
              <a:lnSpc>
                <a:spcPct val="90000"/>
              </a:lnSpc>
            </a:pPr>
            <a:r>
              <a:rPr lang="en-US" sz="1400">
                <a:cs typeface="Calibri"/>
              </a:rPr>
              <a:t>Proposed Outdoor Standard: revert to 0.63 with the INI buffer and 5 years </a:t>
            </a:r>
          </a:p>
          <a:p>
            <a:pPr lvl="2" indent="-342900">
              <a:lnSpc>
                <a:spcPct val="90000"/>
              </a:lnSpc>
            </a:pPr>
            <a:r>
              <a:rPr lang="en-US" sz="1400">
                <a:cs typeface="Calibri"/>
              </a:rPr>
              <a:t>Proposed outdoor Standard for New Construction: 0.45 LEF is unattainable in the real world</a:t>
            </a:r>
          </a:p>
          <a:p>
            <a:pPr marL="628650" lvl="1" indent="-228600">
              <a:lnSpc>
                <a:spcPct val="90000"/>
              </a:lnSpc>
              <a:buFont typeface="+mj-lt"/>
              <a:buAutoNum type="alphaUcPeriod"/>
            </a:pPr>
            <a:endParaRPr lang="en-US" sz="1400">
              <a:cs typeface="Calibri"/>
            </a:endParaRPr>
          </a:p>
          <a:p>
            <a:pPr marL="628650" lvl="1" indent="-228600">
              <a:lnSpc>
                <a:spcPct val="90000"/>
              </a:lnSpc>
              <a:buFont typeface="+mj-lt"/>
              <a:buAutoNum type="alphaUcPeriod"/>
            </a:pPr>
            <a:r>
              <a:rPr lang="en-US" sz="1600">
                <a:cs typeface="Calibri"/>
              </a:rPr>
              <a:t>Additional Policy Recommendations</a:t>
            </a:r>
          </a:p>
          <a:p>
            <a:pPr lvl="2" indent="-342900">
              <a:lnSpc>
                <a:spcPct val="90000"/>
              </a:lnSpc>
            </a:pPr>
            <a:r>
              <a:rPr lang="en-US" sz="1400">
                <a:cs typeface="Calibri"/>
              </a:rPr>
              <a:t>Feasibility to support existing landscapes (Water Code § 10609.9)</a:t>
            </a:r>
          </a:p>
          <a:p>
            <a:pPr lvl="2" indent="-342900">
              <a:lnSpc>
                <a:spcPct val="90000"/>
              </a:lnSpc>
            </a:pPr>
            <a:r>
              <a:rPr lang="en-US" sz="1400">
                <a:cs typeface="Calibri"/>
              </a:rPr>
              <a:t>Compliance </a:t>
            </a:r>
          </a:p>
          <a:p>
            <a:pPr lvl="2" indent="-342900">
              <a:lnSpc>
                <a:spcPct val="90000"/>
              </a:lnSpc>
            </a:pPr>
            <a:r>
              <a:rPr lang="en-US" sz="1400">
                <a:cs typeface="Calibri"/>
              </a:rPr>
              <a:t>Alternative Landscape Data</a:t>
            </a:r>
          </a:p>
          <a:p>
            <a:pPr lvl="2" indent="-342900">
              <a:lnSpc>
                <a:spcPct val="90000"/>
              </a:lnSpc>
            </a:pPr>
            <a:r>
              <a:rPr lang="en-US" sz="1400">
                <a:cs typeface="Calibri"/>
              </a:rPr>
              <a:t>Unintended impacts: recycled water </a:t>
            </a:r>
          </a:p>
          <a:p>
            <a:pPr marL="685800" lvl="1">
              <a:lnSpc>
                <a:spcPct val="90000"/>
              </a:lnSpc>
              <a:buFont typeface="Calibri"/>
              <a:buChar char="-"/>
            </a:pPr>
            <a:endParaRPr lang="en-US" sz="1300" b="1">
              <a:cs typeface="Calibri"/>
            </a:endParaRPr>
          </a:p>
          <a:p>
            <a:pPr marL="685800" lvl="1">
              <a:lnSpc>
                <a:spcPct val="90000"/>
              </a:lnSpc>
              <a:buFont typeface="Calibri"/>
              <a:buChar char="-"/>
            </a:pPr>
            <a:endParaRPr lang="en-US" sz="1300" b="1">
              <a:cs typeface="Calibri"/>
            </a:endParaRPr>
          </a:p>
          <a:p>
            <a:pPr marL="0" lvl="1" indent="0">
              <a:lnSpc>
                <a:spcPct val="90000"/>
              </a:lnSpc>
              <a:buNone/>
            </a:pPr>
            <a:endParaRPr lang="en-US" sz="1600">
              <a:cs typeface="Calibri"/>
            </a:endParaRPr>
          </a:p>
          <a:p>
            <a:pPr marL="685800" lvl="2" indent="-285750">
              <a:lnSpc>
                <a:spcPct val="90000"/>
              </a:lnSpc>
            </a:pPr>
            <a:endParaRPr lang="en-US" sz="1500">
              <a:cs typeface="Calibri"/>
            </a:endParaRPr>
          </a:p>
          <a:p>
            <a:pPr marL="1143000" lvl="3">
              <a:lnSpc>
                <a:spcPct val="90000"/>
              </a:lnSpc>
            </a:pPr>
            <a:endParaRPr lang="en-US" sz="900">
              <a:cs typeface="Calibri"/>
            </a:endParaRPr>
          </a:p>
          <a:p>
            <a:pPr marL="1143000" lvl="3">
              <a:lnSpc>
                <a:spcPct val="90000"/>
              </a:lnSpc>
            </a:pPr>
            <a:endParaRPr lang="en-US" sz="900">
              <a:cs typeface="Calibri"/>
            </a:endParaRPr>
          </a:p>
          <a:p>
            <a:pPr marL="685800" lvl="2" indent="-285750">
              <a:lnSpc>
                <a:spcPct val="90000"/>
              </a:lnSpc>
            </a:pPr>
            <a:endParaRPr lang="en-US" sz="1500">
              <a:cs typeface="Calibri"/>
            </a:endParaRPr>
          </a:p>
          <a:p>
            <a:pPr>
              <a:lnSpc>
                <a:spcPct val="90000"/>
              </a:lnSpc>
            </a:pPr>
            <a:endParaRPr lang="en-US" sz="1500">
              <a:cs typeface="Calibri"/>
            </a:endParaRPr>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Fiona Sanchez </a:t>
            </a:r>
          </a:p>
        </p:txBody>
      </p:sp>
    </p:spTree>
    <p:extLst>
      <p:ext uri="{BB962C8B-B14F-4D97-AF65-F5344CB8AC3E}">
        <p14:creationId xmlns:p14="http://schemas.microsoft.com/office/powerpoint/2010/main" val="1096516854"/>
      </p:ext>
    </p:extLst>
  </p:cSld>
  <p:clrMapOvr>
    <a:masterClrMapping/>
  </p:clrMapOvr>
</p:sld>
</file>

<file path=ppt/theme/theme1.xml><?xml version="1.0" encoding="utf-8"?>
<a:theme xmlns:a="http://schemas.openxmlformats.org/drawingml/2006/main" name="ACWA PPT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0f22c2f-962e-461d-9a5d-fdf468467c73">
      <Terms xmlns="http://schemas.microsoft.com/office/infopath/2007/PartnerControls"/>
    </lcf76f155ced4ddcb4097134ff3c332f>
    <TaxCatchAll xmlns="b5c12858-e65c-4828-aac7-6535b9823010" xsi:nil="true"/>
    <SharedWithUsers xmlns="b5c12858-e65c-4828-aac7-6535b9823010">
      <UserInfo>
        <DisplayName>Chelsea Haines</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154AFE88F46A4F958C74BCAEC3E0FC" ma:contentTypeVersion="13" ma:contentTypeDescription="Create a new document." ma:contentTypeScope="" ma:versionID="5309ff924ce1a79b87df58d2493c1a92">
  <xsd:schema xmlns:xsd="http://www.w3.org/2001/XMLSchema" xmlns:xs="http://www.w3.org/2001/XMLSchema" xmlns:p="http://schemas.microsoft.com/office/2006/metadata/properties" xmlns:ns2="30f22c2f-962e-461d-9a5d-fdf468467c73" xmlns:ns3="b5c12858-e65c-4828-aac7-6535b9823010" targetNamespace="http://schemas.microsoft.com/office/2006/metadata/properties" ma:root="true" ma:fieldsID="4c3149901a189c82ec629ad62b723049" ns2:_="" ns3:_="">
    <xsd:import namespace="30f22c2f-962e-461d-9a5d-fdf468467c73"/>
    <xsd:import namespace="b5c12858-e65c-4828-aac7-6535b98230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22c2f-962e-461d-9a5d-fdf468467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38427c3-99e6-472b-83d3-e397a640e60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c12858-e65c-4828-aac7-6535b98230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144db6-208f-4236-8e7a-d66479daf72c}" ma:internalName="TaxCatchAll" ma:showField="CatchAllData" ma:web="b5c12858-e65c-4828-aac7-6535b982301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0A15B-F484-4A19-B7B3-177C254EACFE}">
  <ds:schemaRefs>
    <ds:schemaRef ds:uri="http://schemas.microsoft.com/sharepoint/v3/contenttype/forms"/>
  </ds:schemaRefs>
</ds:datastoreItem>
</file>

<file path=customXml/itemProps2.xml><?xml version="1.0" encoding="utf-8"?>
<ds:datastoreItem xmlns:ds="http://schemas.openxmlformats.org/officeDocument/2006/customXml" ds:itemID="{097740C2-7CE6-4B3B-8FBC-E0C4C4BC8AF3}">
  <ds:schemaRefs>
    <ds:schemaRef ds:uri="30f22c2f-962e-461d-9a5d-fdf468467c73"/>
    <ds:schemaRef ds:uri="b5c12858-e65c-4828-aac7-6535b98230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5D528C-F4DB-403A-A390-479F48EEBFB1}">
  <ds:schemaRefs>
    <ds:schemaRef ds:uri="30f22c2f-962e-461d-9a5d-fdf468467c73"/>
    <ds:schemaRef ds:uri="b5c12858-e65c-4828-aac7-6535b98230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1556</Words>
  <Application>Microsoft Office PowerPoint</Application>
  <PresentationFormat>On-screen Show (4:3)</PresentationFormat>
  <Paragraphs>250</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Trebuchet MS</vt:lpstr>
      <vt:lpstr>Wingdings</vt:lpstr>
      <vt:lpstr>ACWA PPT Template 2016</vt:lpstr>
      <vt:lpstr>Water Use Efficiency Work Group</vt:lpstr>
      <vt:lpstr>Meeting Agenda</vt:lpstr>
      <vt:lpstr>Regulatory Update: SWRCB Rulemaking </vt:lpstr>
      <vt:lpstr>Regulatory Update: ACWA Working Groups</vt:lpstr>
      <vt:lpstr>Regulatory Update: Drought EOs </vt:lpstr>
      <vt:lpstr>Regulatory Update: Reporting Order </vt:lpstr>
      <vt:lpstr>Legislative Updates</vt:lpstr>
      <vt:lpstr>ACWA Advocacy: March 2023 Comments  </vt:lpstr>
      <vt:lpstr>ACWA Advocacy: Outdoor Comments  </vt:lpstr>
      <vt:lpstr>ACWA Advocacy: Outdoor Standards  </vt:lpstr>
      <vt:lpstr>ACWA Advocacy: CII Comments </vt:lpstr>
      <vt:lpstr>ACWA Advocacy: CII Performance Measures</vt:lpstr>
      <vt:lpstr>ACWA Advocacy: CII Performance Measures</vt:lpstr>
      <vt:lpstr>ACWA Advocacy: March 2023 Comments  </vt:lpstr>
      <vt:lpstr>ACWA Advocacy: Methodology &amp; Variances</vt:lpstr>
      <vt:lpstr>Coalition Partners: WateReuse California </vt:lpstr>
      <vt:lpstr>Coalition Partners: CASA</vt:lpstr>
      <vt:lpstr>Coalition Partners: CA-NV AWWA</vt:lpstr>
      <vt:lpstr>Coalition Partners: CalWEP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Efficiency Work Group</dc:title>
  <dc:creator>Chelsea Haines</dc:creator>
  <cp:lastModifiedBy>Sonja Eschenburg</cp:lastModifiedBy>
  <cp:revision>1</cp:revision>
  <dcterms:created xsi:type="dcterms:W3CDTF">2020-08-17T16:57:19Z</dcterms:created>
  <dcterms:modified xsi:type="dcterms:W3CDTF">2023-05-24T16:10:25Z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0x010100F8154AFE88F46A4F958C74BCAEC3E0FC</vt:lpwstr>
  </property>
  <property fmtid="{D5CDD505-2E9C-101B-9397-08002B2CF9AE}" pid="3" name="MediaServiceImageTags">
    <vt:lpwstr/>
  </property>
</Properties>
</file>