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60" r:id="rId6"/>
    <p:sldId id="482" r:id="rId7"/>
    <p:sldId id="503" r:id="rId8"/>
    <p:sldId id="322" r:id="rId9"/>
    <p:sldId id="504" r:id="rId10"/>
    <p:sldId id="471" r:id="rId11"/>
    <p:sldId id="499" r:id="rId12"/>
    <p:sldId id="395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Sanders" initials="B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88"/>
    <a:srgbClr val="3BB6B3"/>
    <a:srgbClr val="FF66FF"/>
    <a:srgbClr val="FF9900"/>
    <a:srgbClr val="FFFFFF"/>
    <a:srgbClr val="F8E814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B1837-D1E8-41BE-B7DE-E12F43AAE1CC}" v="8" dt="2022-04-13T02:01:34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86604" autoAdjust="0"/>
  </p:normalViewPr>
  <p:slideViewPr>
    <p:cSldViewPr snapToGrid="0" snapToObjects="1">
      <p:cViewPr varScale="1">
        <p:scale>
          <a:sx n="90" d="100"/>
          <a:sy n="90" d="100"/>
        </p:scale>
        <p:origin x="96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5622"/>
    </p:cViewPr>
  </p:sorterViewPr>
  <p:notesViewPr>
    <p:cSldViewPr snapToGrid="0" snapToObjects="1">
      <p:cViewPr varScale="1">
        <p:scale>
          <a:sx n="85" d="100"/>
          <a:sy n="85" d="100"/>
        </p:scale>
        <p:origin x="38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Haines" userId="c2f0f729b6d7e03f" providerId="LiveId" clId="{761B1837-D1E8-41BE-B7DE-E12F43AAE1CC}"/>
    <pc:docChg chg="undo custSel addSld delSld modSld sldOrd">
      <pc:chgData name="Chelsea Haines" userId="c2f0f729b6d7e03f" providerId="LiveId" clId="{761B1837-D1E8-41BE-B7DE-E12F43AAE1CC}" dt="2022-04-13T03:01:02.100" v="2360"/>
      <pc:docMkLst>
        <pc:docMk/>
      </pc:docMkLst>
      <pc:sldChg chg="modSp mod">
        <pc:chgData name="Chelsea Haines" userId="c2f0f729b6d7e03f" providerId="LiveId" clId="{761B1837-D1E8-41BE-B7DE-E12F43AAE1CC}" dt="2022-04-13T03:01:02.100" v="2360"/>
        <pc:sldMkLst>
          <pc:docMk/>
          <pc:sldMk cId="3993821373" sldId="260"/>
        </pc:sldMkLst>
        <pc:spChg chg="mod">
          <ac:chgData name="Chelsea Haines" userId="c2f0f729b6d7e03f" providerId="LiveId" clId="{761B1837-D1E8-41BE-B7DE-E12F43AAE1CC}" dt="2022-04-13T03:01:02.100" v="2360"/>
          <ac:spMkLst>
            <pc:docMk/>
            <pc:sldMk cId="3993821373" sldId="260"/>
            <ac:spMk id="3" creationId="{00000000-0000-0000-0000-000000000000}"/>
          </ac:spMkLst>
        </pc:spChg>
        <pc:spChg chg="mod">
          <ac:chgData name="Chelsea Haines" userId="c2f0f729b6d7e03f" providerId="LiveId" clId="{761B1837-D1E8-41BE-B7DE-E12F43AAE1CC}" dt="2022-04-12T21:54:17.846" v="1065" actId="20577"/>
          <ac:spMkLst>
            <pc:docMk/>
            <pc:sldMk cId="3993821373" sldId="260"/>
            <ac:spMk id="4" creationId="{00000000-0000-0000-0000-000000000000}"/>
          </ac:spMkLst>
        </pc:spChg>
      </pc:sldChg>
      <pc:sldChg chg="addSp delSp modSp mod">
        <pc:chgData name="Chelsea Haines" userId="c2f0f729b6d7e03f" providerId="LiveId" clId="{761B1837-D1E8-41BE-B7DE-E12F43AAE1CC}" dt="2022-04-13T00:39:11.685" v="1502" actId="6549"/>
        <pc:sldMkLst>
          <pc:docMk/>
          <pc:sldMk cId="3885795168" sldId="322"/>
        </pc:sldMkLst>
        <pc:spChg chg="add del mod">
          <ac:chgData name="Chelsea Haines" userId="c2f0f729b6d7e03f" providerId="LiveId" clId="{761B1837-D1E8-41BE-B7DE-E12F43AAE1CC}" dt="2022-04-13T00:38:52.993" v="1481" actId="478"/>
          <ac:spMkLst>
            <pc:docMk/>
            <pc:sldMk cId="3885795168" sldId="322"/>
            <ac:spMk id="5" creationId="{67BC98F8-8862-4702-A64A-DA49943A2934}"/>
          </ac:spMkLst>
        </pc:spChg>
        <pc:spChg chg="del">
          <ac:chgData name="Chelsea Haines" userId="c2f0f729b6d7e03f" providerId="LiveId" clId="{761B1837-D1E8-41BE-B7DE-E12F43AAE1CC}" dt="2022-04-13T00:38:43.102" v="1479" actId="478"/>
          <ac:spMkLst>
            <pc:docMk/>
            <pc:sldMk cId="3885795168" sldId="322"/>
            <ac:spMk id="9" creationId="{4485DBFF-4075-4569-958D-1E8D761E5C61}"/>
          </ac:spMkLst>
        </pc:spChg>
        <pc:spChg chg="add mod">
          <ac:chgData name="Chelsea Haines" userId="c2f0f729b6d7e03f" providerId="LiveId" clId="{761B1837-D1E8-41BE-B7DE-E12F43AAE1CC}" dt="2022-04-13T00:39:11.685" v="1502" actId="6549"/>
          <ac:spMkLst>
            <pc:docMk/>
            <pc:sldMk cId="3885795168" sldId="322"/>
            <ac:spMk id="10" creationId="{E4120515-650A-4FF2-A5FE-6598DBF7A54B}"/>
          </ac:spMkLst>
        </pc:spChg>
        <pc:spChg chg="del">
          <ac:chgData name="Chelsea Haines" userId="c2f0f729b6d7e03f" providerId="LiveId" clId="{761B1837-D1E8-41BE-B7DE-E12F43AAE1CC}" dt="2022-04-13T00:38:50.616" v="1480" actId="478"/>
          <ac:spMkLst>
            <pc:docMk/>
            <pc:sldMk cId="3885795168" sldId="322"/>
            <ac:spMk id="16" creationId="{52B5FD41-BEEA-48B5-B1FA-F6DCE592BE08}"/>
          </ac:spMkLst>
        </pc:spChg>
        <pc:graphicFrameChg chg="modGraphic">
          <ac:chgData name="Chelsea Haines" userId="c2f0f729b6d7e03f" providerId="LiveId" clId="{761B1837-D1E8-41BE-B7DE-E12F43AAE1CC}" dt="2022-04-13T00:38:38.418" v="1478" actId="207"/>
          <ac:graphicFrameMkLst>
            <pc:docMk/>
            <pc:sldMk cId="3885795168" sldId="322"/>
            <ac:graphicFrameMk id="2" creationId="{37BF212C-B487-4668-BBBE-1C7F1C7F5B6A}"/>
          </ac:graphicFrameMkLst>
        </pc:graphicFrameChg>
      </pc:sldChg>
      <pc:sldChg chg="del">
        <pc:chgData name="Chelsea Haines" userId="c2f0f729b6d7e03f" providerId="LiveId" clId="{761B1837-D1E8-41BE-B7DE-E12F43AAE1CC}" dt="2022-04-13T02:52:03.572" v="2344" actId="2696"/>
        <pc:sldMkLst>
          <pc:docMk/>
          <pc:sldMk cId="716271738" sldId="449"/>
        </pc:sldMkLst>
      </pc:sldChg>
      <pc:sldChg chg="del">
        <pc:chgData name="Chelsea Haines" userId="c2f0f729b6d7e03f" providerId="LiveId" clId="{761B1837-D1E8-41BE-B7DE-E12F43AAE1CC}" dt="2022-04-13T02:02:33.170" v="1839" actId="2696"/>
        <pc:sldMkLst>
          <pc:docMk/>
          <pc:sldMk cId="250962561" sldId="464"/>
        </pc:sldMkLst>
      </pc:sldChg>
      <pc:sldChg chg="del">
        <pc:chgData name="Chelsea Haines" userId="c2f0f729b6d7e03f" providerId="LiveId" clId="{761B1837-D1E8-41BE-B7DE-E12F43AAE1CC}" dt="2022-04-13T02:51:51.895" v="2343" actId="2696"/>
        <pc:sldMkLst>
          <pc:docMk/>
          <pc:sldMk cId="1133776320" sldId="465"/>
        </pc:sldMkLst>
      </pc:sldChg>
      <pc:sldChg chg="modSp mod">
        <pc:chgData name="Chelsea Haines" userId="c2f0f729b6d7e03f" providerId="LiveId" clId="{761B1837-D1E8-41BE-B7DE-E12F43AAE1CC}" dt="2022-04-13T00:57:53.675" v="1557" actId="20577"/>
        <pc:sldMkLst>
          <pc:docMk/>
          <pc:sldMk cId="2716919897" sldId="471"/>
        </pc:sldMkLst>
        <pc:spChg chg="mod">
          <ac:chgData name="Chelsea Haines" userId="c2f0f729b6d7e03f" providerId="LiveId" clId="{761B1837-D1E8-41BE-B7DE-E12F43AAE1CC}" dt="2022-04-13T00:57:53.675" v="1557" actId="20577"/>
          <ac:spMkLst>
            <pc:docMk/>
            <pc:sldMk cId="2716919897" sldId="471"/>
            <ac:spMk id="3" creationId="{1CAEC172-DE7F-42A0-AF4A-E807953321B3}"/>
          </ac:spMkLst>
        </pc:spChg>
      </pc:sldChg>
      <pc:sldChg chg="del">
        <pc:chgData name="Chelsea Haines" userId="c2f0f729b6d7e03f" providerId="LiveId" clId="{761B1837-D1E8-41BE-B7DE-E12F43AAE1CC}" dt="2022-04-13T02:02:37.333" v="1840" actId="2696"/>
        <pc:sldMkLst>
          <pc:docMk/>
          <pc:sldMk cId="4201560872" sldId="474"/>
        </pc:sldMkLst>
      </pc:sldChg>
      <pc:sldChg chg="del">
        <pc:chgData name="Chelsea Haines" userId="c2f0f729b6d7e03f" providerId="LiveId" clId="{761B1837-D1E8-41BE-B7DE-E12F43AAE1CC}" dt="2022-04-12T22:08:50.911" v="1251" actId="2696"/>
        <pc:sldMkLst>
          <pc:docMk/>
          <pc:sldMk cId="4283718236" sldId="481"/>
        </pc:sldMkLst>
      </pc:sldChg>
      <pc:sldChg chg="modSp mod">
        <pc:chgData name="Chelsea Haines" userId="c2f0f729b6d7e03f" providerId="LiveId" clId="{761B1837-D1E8-41BE-B7DE-E12F43AAE1CC}" dt="2022-04-13T02:43:34.371" v="1958" actId="108"/>
        <pc:sldMkLst>
          <pc:docMk/>
          <pc:sldMk cId="2932255513" sldId="482"/>
        </pc:sldMkLst>
        <pc:spChg chg="mod">
          <ac:chgData name="Chelsea Haines" userId="c2f0f729b6d7e03f" providerId="LiveId" clId="{761B1837-D1E8-41BE-B7DE-E12F43AAE1CC}" dt="2022-04-13T02:43:34.371" v="1958" actId="108"/>
          <ac:spMkLst>
            <pc:docMk/>
            <pc:sldMk cId="2932255513" sldId="482"/>
            <ac:spMk id="3" creationId="{42FAC01D-6CB4-41C8-B104-FC7BB404E9B5}"/>
          </ac:spMkLst>
        </pc:spChg>
      </pc:sldChg>
      <pc:sldChg chg="del">
        <pc:chgData name="Chelsea Haines" userId="c2f0f729b6d7e03f" providerId="LiveId" clId="{761B1837-D1E8-41BE-B7DE-E12F43AAE1CC}" dt="2022-04-13T02:45:38.337" v="1959" actId="2696"/>
        <pc:sldMkLst>
          <pc:docMk/>
          <pc:sldMk cId="3402153852" sldId="484"/>
        </pc:sldMkLst>
      </pc:sldChg>
      <pc:sldChg chg="del">
        <pc:chgData name="Chelsea Haines" userId="c2f0f729b6d7e03f" providerId="LiveId" clId="{761B1837-D1E8-41BE-B7DE-E12F43AAE1CC}" dt="2022-04-13T00:57:20.202" v="1553" actId="2696"/>
        <pc:sldMkLst>
          <pc:docMk/>
          <pc:sldMk cId="1191544342" sldId="496"/>
        </pc:sldMkLst>
      </pc:sldChg>
      <pc:sldChg chg="del">
        <pc:chgData name="Chelsea Haines" userId="c2f0f729b6d7e03f" providerId="LiveId" clId="{761B1837-D1E8-41BE-B7DE-E12F43AAE1CC}" dt="2022-04-13T00:57:27.753" v="1554" actId="2696"/>
        <pc:sldMkLst>
          <pc:docMk/>
          <pc:sldMk cId="3242110392" sldId="498"/>
        </pc:sldMkLst>
      </pc:sldChg>
      <pc:sldChg chg="modSp del mod">
        <pc:chgData name="Chelsea Haines" userId="c2f0f729b6d7e03f" providerId="LiveId" clId="{761B1837-D1E8-41BE-B7DE-E12F43AAE1CC}" dt="2022-04-13T00:57:59.671" v="1558" actId="2696"/>
        <pc:sldMkLst>
          <pc:docMk/>
          <pc:sldMk cId="1528720981" sldId="500"/>
        </pc:sldMkLst>
        <pc:spChg chg="mod">
          <ac:chgData name="Chelsea Haines" userId="c2f0f729b6d7e03f" providerId="LiveId" clId="{761B1837-D1E8-41BE-B7DE-E12F43AAE1CC}" dt="2022-04-13T00:57:41.391" v="1556" actId="20577"/>
          <ac:spMkLst>
            <pc:docMk/>
            <pc:sldMk cId="1528720981" sldId="500"/>
            <ac:spMk id="12" creationId="{C216C669-7F34-4A27-A1C4-59BAD8B6E1AC}"/>
          </ac:spMkLst>
        </pc:spChg>
      </pc:sldChg>
      <pc:sldChg chg="add del">
        <pc:chgData name="Chelsea Haines" userId="c2f0f729b6d7e03f" providerId="LiveId" clId="{761B1837-D1E8-41BE-B7DE-E12F43AAE1CC}" dt="2022-04-13T02:02:29.230" v="1838" actId="2696"/>
        <pc:sldMkLst>
          <pc:docMk/>
          <pc:sldMk cId="990994804" sldId="501"/>
        </pc:sldMkLst>
      </pc:sldChg>
      <pc:sldChg chg="del">
        <pc:chgData name="Chelsea Haines" userId="c2f0f729b6d7e03f" providerId="LiveId" clId="{761B1837-D1E8-41BE-B7DE-E12F43AAE1CC}" dt="2022-04-12T23:11:03.472" v="1300" actId="2696"/>
        <pc:sldMkLst>
          <pc:docMk/>
          <pc:sldMk cId="3558622862" sldId="502"/>
        </pc:sldMkLst>
      </pc:sldChg>
      <pc:sldChg chg="modSp add mod">
        <pc:chgData name="Chelsea Haines" userId="c2f0f729b6d7e03f" providerId="LiveId" clId="{761B1837-D1E8-41BE-B7DE-E12F43AAE1CC}" dt="2022-04-13T00:37:52.757" v="1474" actId="404"/>
        <pc:sldMkLst>
          <pc:docMk/>
          <pc:sldMk cId="3425452725" sldId="503"/>
        </pc:sldMkLst>
        <pc:spChg chg="mod">
          <ac:chgData name="Chelsea Haines" userId="c2f0f729b6d7e03f" providerId="LiveId" clId="{761B1837-D1E8-41BE-B7DE-E12F43AAE1CC}" dt="2022-04-13T00:37:52.757" v="1474" actId="404"/>
          <ac:spMkLst>
            <pc:docMk/>
            <pc:sldMk cId="3425452725" sldId="503"/>
            <ac:spMk id="3" creationId="{42FAC01D-6CB4-41C8-B104-FC7BB404E9B5}"/>
          </ac:spMkLst>
        </pc:spChg>
      </pc:sldChg>
      <pc:sldChg chg="modSp new del mod">
        <pc:chgData name="Chelsea Haines" userId="c2f0f729b6d7e03f" providerId="LiveId" clId="{761B1837-D1E8-41BE-B7DE-E12F43AAE1CC}" dt="2022-04-12T22:01:09.028" v="1164" actId="2696"/>
        <pc:sldMkLst>
          <pc:docMk/>
          <pc:sldMk cId="139532253" sldId="504"/>
        </pc:sldMkLst>
        <pc:spChg chg="mod">
          <ac:chgData name="Chelsea Haines" userId="c2f0f729b6d7e03f" providerId="LiveId" clId="{761B1837-D1E8-41BE-B7DE-E12F43AAE1CC}" dt="2022-04-12T22:00:56.831" v="1154" actId="20577"/>
          <ac:spMkLst>
            <pc:docMk/>
            <pc:sldMk cId="139532253" sldId="504"/>
            <ac:spMk id="2" creationId="{CF332C90-6A99-4A2E-9079-49885D3C9D12}"/>
          </ac:spMkLst>
        </pc:spChg>
        <pc:spChg chg="mod">
          <ac:chgData name="Chelsea Haines" userId="c2f0f729b6d7e03f" providerId="LiveId" clId="{761B1837-D1E8-41BE-B7DE-E12F43AAE1CC}" dt="2022-04-12T22:00:59.620" v="1162" actId="20577"/>
          <ac:spMkLst>
            <pc:docMk/>
            <pc:sldMk cId="139532253" sldId="504"/>
            <ac:spMk id="4" creationId="{B5C4C63F-A11F-4BA3-9A8C-51CF80FE6940}"/>
          </ac:spMkLst>
        </pc:spChg>
      </pc:sldChg>
      <pc:sldChg chg="modSp add del mod">
        <pc:chgData name="Chelsea Haines" userId="c2f0f729b6d7e03f" providerId="LiveId" clId="{761B1837-D1E8-41BE-B7DE-E12F43AAE1CC}" dt="2022-04-13T01:55:54.832" v="1559" actId="2696"/>
        <pc:sldMkLst>
          <pc:docMk/>
          <pc:sldMk cId="941254767" sldId="504"/>
        </pc:sldMkLst>
        <pc:spChg chg="mod">
          <ac:chgData name="Chelsea Haines" userId="c2f0f729b6d7e03f" providerId="LiveId" clId="{761B1837-D1E8-41BE-B7DE-E12F43AAE1CC}" dt="2022-04-13T00:40:13.649" v="1552" actId="5793"/>
          <ac:spMkLst>
            <pc:docMk/>
            <pc:sldMk cId="941254767" sldId="504"/>
            <ac:spMk id="3" creationId="{42FAC01D-6CB4-41C8-B104-FC7BB404E9B5}"/>
          </ac:spMkLst>
        </pc:spChg>
      </pc:sldChg>
      <pc:sldChg chg="delSp modSp add mod ord">
        <pc:chgData name="Chelsea Haines" userId="c2f0f729b6d7e03f" providerId="LiveId" clId="{761B1837-D1E8-41BE-B7DE-E12F43AAE1CC}" dt="2022-04-13T02:51:47.442" v="2342" actId="313"/>
        <pc:sldMkLst>
          <pc:docMk/>
          <pc:sldMk cId="3806194135" sldId="504"/>
        </pc:sldMkLst>
        <pc:spChg chg="mod">
          <ac:chgData name="Chelsea Haines" userId="c2f0f729b6d7e03f" providerId="LiveId" clId="{761B1837-D1E8-41BE-B7DE-E12F43AAE1CC}" dt="2022-04-13T01:57:45.290" v="1591" actId="20577"/>
          <ac:spMkLst>
            <pc:docMk/>
            <pc:sldMk cId="3806194135" sldId="504"/>
            <ac:spMk id="2" creationId="{BD559748-B21C-4FDC-8A50-ADA6C556D549}"/>
          </ac:spMkLst>
        </pc:spChg>
        <pc:spChg chg="mod">
          <ac:chgData name="Chelsea Haines" userId="c2f0f729b6d7e03f" providerId="LiveId" clId="{761B1837-D1E8-41BE-B7DE-E12F43AAE1CC}" dt="2022-04-13T02:51:32.450" v="2316" actId="6549"/>
          <ac:spMkLst>
            <pc:docMk/>
            <pc:sldMk cId="3806194135" sldId="504"/>
            <ac:spMk id="8" creationId="{F4480F14-66F7-4F64-8DE2-CA2719B55A42}"/>
          </ac:spMkLst>
        </pc:spChg>
        <pc:spChg chg="mod">
          <ac:chgData name="Chelsea Haines" userId="c2f0f729b6d7e03f" providerId="LiveId" clId="{761B1837-D1E8-41BE-B7DE-E12F43AAE1CC}" dt="2022-04-13T02:51:47.442" v="2342" actId="313"/>
          <ac:spMkLst>
            <pc:docMk/>
            <pc:sldMk cId="3806194135" sldId="504"/>
            <ac:spMk id="9" creationId="{3717313B-FE88-4CF3-89CA-49B529AB9E6A}"/>
          </ac:spMkLst>
        </pc:spChg>
        <pc:picChg chg="del mod">
          <ac:chgData name="Chelsea Haines" userId="c2f0f729b6d7e03f" providerId="LiveId" clId="{761B1837-D1E8-41BE-B7DE-E12F43AAE1CC}" dt="2022-04-13T02:02:20.810" v="1837" actId="478"/>
          <ac:picMkLst>
            <pc:docMk/>
            <pc:sldMk cId="3806194135" sldId="504"/>
            <ac:picMk id="10" creationId="{919CCDAE-36B2-453B-872F-8DA00880CA7E}"/>
          </ac:picMkLst>
        </pc:picChg>
      </pc:sldChg>
      <pc:sldChg chg="modSp add del mod">
        <pc:chgData name="Chelsea Haines" userId="c2f0f729b6d7e03f" providerId="LiveId" clId="{761B1837-D1E8-41BE-B7DE-E12F43AAE1CC}" dt="2022-04-12T23:23:02.024" v="1468" actId="2696"/>
        <pc:sldMkLst>
          <pc:docMk/>
          <pc:sldMk cId="512048695" sldId="505"/>
        </pc:sldMkLst>
        <pc:spChg chg="mod">
          <ac:chgData name="Chelsea Haines" userId="c2f0f729b6d7e03f" providerId="LiveId" clId="{761B1837-D1E8-41BE-B7DE-E12F43AAE1CC}" dt="2022-04-12T22:01:21.170" v="1191" actId="20577"/>
          <ac:spMkLst>
            <pc:docMk/>
            <pc:sldMk cId="512048695" sldId="505"/>
            <ac:spMk id="2" creationId="{0C004137-8D93-466B-9051-173B1AF648FD}"/>
          </ac:spMkLst>
        </pc:spChg>
        <pc:spChg chg="mod">
          <ac:chgData name="Chelsea Haines" userId="c2f0f729b6d7e03f" providerId="LiveId" clId="{761B1837-D1E8-41BE-B7DE-E12F43AAE1CC}" dt="2022-04-12T22:07:45.387" v="1242" actId="20577"/>
          <ac:spMkLst>
            <pc:docMk/>
            <pc:sldMk cId="512048695" sldId="505"/>
            <ac:spMk id="3" creationId="{42FAC01D-6CB4-41C8-B104-FC7BB404E9B5}"/>
          </ac:spMkLst>
        </pc:spChg>
        <pc:spChg chg="mod">
          <ac:chgData name="Chelsea Haines" userId="c2f0f729b6d7e03f" providerId="LiveId" clId="{761B1837-D1E8-41BE-B7DE-E12F43AAE1CC}" dt="2022-04-12T22:01:26.489" v="1209" actId="6549"/>
          <ac:spMkLst>
            <pc:docMk/>
            <pc:sldMk cId="512048695" sldId="505"/>
            <ac:spMk id="4" creationId="{76EF4F44-CA24-4F8C-847A-D2802532326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4CEECCB0-2930-4129-82B9-4BEE5FA79933}" type="datetimeFigureOut">
              <a:rPr lang="en-US" smtClean="0"/>
              <a:t>4/12/2022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3E145DB2-6590-473A-BA60-549DFD3738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36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DDB01B81-6D0D-499C-BFFA-72DA61BD58D9}" type="datetimeFigureOut">
              <a:rPr lang="en-US" smtClean="0"/>
              <a:t>4/12/2022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7" rIns="93174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4" tIns="46587" rIns="93174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91E5EFF9-0DAD-4AE0-9191-77201DA713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15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26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55B0-FA9B-423A-BB8F-A19E2A51AB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06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9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pg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492507"/>
            <a:ext cx="9144000" cy="4147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7839"/>
            <a:ext cx="7772400" cy="1263970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51810"/>
            <a:ext cx="7772400" cy="492051"/>
          </a:xfrm>
        </p:spPr>
        <p:txBody>
          <a:bodyPr anchor="t"/>
          <a:lstStyle>
            <a:lvl1pPr marL="0" indent="0" algn="l">
              <a:buNone/>
              <a:defRPr>
                <a:solidFill>
                  <a:srgbClr val="3BB6B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CWA Logo secondary rgb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799" y="440860"/>
            <a:ext cx="2133334" cy="71564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988164" y="372928"/>
            <a:ext cx="1470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>
                <a:solidFill>
                  <a:srgbClr val="3BB6B3"/>
                </a:solidFill>
              </a:rPr>
              <a:t>Bringing Water Together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5799" y="5744336"/>
            <a:ext cx="3532104" cy="802907"/>
          </a:xfrm>
        </p:spPr>
        <p:txBody>
          <a:bodyPr anchor="b">
            <a:normAutofit/>
          </a:bodyPr>
          <a:lstStyle>
            <a:lvl1pPr marL="0" indent="0">
              <a:buNone/>
              <a:defRPr sz="1800" baseline="0">
                <a:solidFill>
                  <a:srgbClr val="053A88"/>
                </a:solidFill>
              </a:defRPr>
            </a:lvl1pPr>
          </a:lstStyle>
          <a:p>
            <a:pPr lvl="0"/>
            <a:r>
              <a:rPr lang="en-US" dirty="0"/>
              <a:t>Click to edit presenter name and presenter title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36725" y="6178337"/>
            <a:ext cx="2121475" cy="3689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b="0" i="0" dirty="0">
                <a:solidFill>
                  <a:srgbClr val="053A88"/>
                </a:solidFill>
              </a:rPr>
              <a:t>www.acwa.com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3869940"/>
            <a:ext cx="7772400" cy="358775"/>
          </a:xfrm>
        </p:spPr>
        <p:txBody>
          <a:bodyPr>
            <a:noAutofit/>
          </a:bodyPr>
          <a:lstStyle>
            <a:lvl1pPr marL="0" indent="0">
              <a:buNone/>
              <a:defRPr sz="19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3217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2825"/>
            <a:ext cx="8229600" cy="88903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Contact Us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44943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Feel free to connect with us.</a:t>
            </a:r>
          </a:p>
        </p:txBody>
      </p:sp>
      <p:pic>
        <p:nvPicPr>
          <p:cNvPr id="12" name="Picture 11" descr="contact icon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6" t="26874" r="62016" b="32988"/>
          <a:stretch/>
        </p:blipFill>
        <p:spPr>
          <a:xfrm>
            <a:off x="2918046" y="2374569"/>
            <a:ext cx="832883" cy="2752652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3579627" y="4111220"/>
            <a:ext cx="282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53A88"/>
                </a:solidFill>
              </a:rPr>
              <a:t>facebook.com/acwawater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579627" y="4601499"/>
            <a:ext cx="282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53A88"/>
                </a:solidFill>
              </a:rPr>
              <a:t>twitter.com/acwawater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79627" y="3107034"/>
            <a:ext cx="282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53A88"/>
                </a:solidFill>
              </a:rPr>
              <a:t>www.acwa.com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036888" y="1979281"/>
            <a:ext cx="3430587" cy="39528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053A88"/>
                </a:solidFill>
              </a:defRPr>
            </a:lvl1pPr>
          </a:lstStyle>
          <a:p>
            <a:pPr lvl="0"/>
            <a:r>
              <a:rPr lang="en-US" dirty="0"/>
              <a:t>Presenter Name Goes Here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3579627" y="3621420"/>
            <a:ext cx="3430587" cy="395288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rgbClr val="053A88"/>
                </a:solidFill>
              </a:defRPr>
            </a:lvl1pPr>
          </a:lstStyle>
          <a:p>
            <a:pPr lvl="0"/>
            <a:r>
              <a:rPr lang="en-US" dirty="0" err="1"/>
              <a:t>acwabox@acwa.com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3579627" y="2624023"/>
            <a:ext cx="3430587" cy="395288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rgbClr val="053A88"/>
                </a:solidFill>
              </a:defRPr>
            </a:lvl1pPr>
          </a:lstStyle>
          <a:p>
            <a:pPr lvl="0"/>
            <a:r>
              <a:rPr lang="en-US" dirty="0"/>
              <a:t>(916) 441-4545</a:t>
            </a:r>
          </a:p>
        </p:txBody>
      </p:sp>
      <p:pic>
        <p:nvPicPr>
          <p:cNvPr id="21" name="Picture 20" descr="footer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22" name="Picture 21" descr="ACWA Logo secondary white.png"/>
          <p:cNvPicPr>
            <a:picLocks noChangeAspect="1"/>
          </p:cNvPicPr>
          <p:nvPr userDrawn="1"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1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95" y="914400"/>
            <a:ext cx="8636723" cy="50927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bg1">
                  <a:lumMod val="50000"/>
                </a:schemeClr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FA513C-3AFB-4F65-A3D1-1765416F4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F14F69D-8105-410B-B0B7-E82A944D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12"/>
            <a:ext cx="8507412" cy="547769"/>
          </a:xfrm>
        </p:spPr>
        <p:txBody>
          <a:bodyPr>
            <a:normAutofit/>
          </a:bodyPr>
          <a:lstStyle>
            <a:lvl1pPr algn="l">
              <a:defRPr sz="2400">
                <a:effectLst/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B6CB30-7108-4575-B89F-60F314BE9BC8}"/>
              </a:ext>
            </a:extLst>
          </p:cNvPr>
          <p:cNvCxnSpPr/>
          <p:nvPr userDrawn="1"/>
        </p:nvCxnSpPr>
        <p:spPr>
          <a:xfrm>
            <a:off x="556491" y="700169"/>
            <a:ext cx="2567710" cy="0"/>
          </a:xfrm>
          <a:prstGeom prst="line">
            <a:avLst/>
          </a:prstGeom>
          <a:ln w="28575">
            <a:solidFill>
              <a:srgbClr val="006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452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31"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2825"/>
            <a:ext cx="8229600" cy="88903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7581"/>
            <a:ext cx="8229600" cy="3697768"/>
          </a:xfrm>
        </p:spPr>
        <p:txBody>
          <a:bodyPr/>
          <a:lstStyle>
            <a:lvl1pPr>
              <a:defRPr sz="2400"/>
            </a:lvl1pPr>
            <a:lvl2pPr marL="742950" indent="-285750">
              <a:buFont typeface="Arial"/>
              <a:buChar char="•"/>
              <a:defRPr sz="2100"/>
            </a:lvl2pPr>
            <a:lvl3pPr>
              <a:defRPr sz="21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CWA Logo secondary white.png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44943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07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ction slide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60428"/>
            <a:ext cx="9144000" cy="2997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87551"/>
            <a:ext cx="7772400" cy="1092495"/>
          </a:xfrm>
        </p:spPr>
        <p:txBody>
          <a:bodyPr anchor="t">
            <a:normAutofit/>
          </a:bodyPr>
          <a:lstStyle>
            <a:lvl1pPr algn="ctr">
              <a:defRPr sz="2800" b="0" cap="none">
                <a:solidFill>
                  <a:srgbClr val="3BB6B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76326"/>
            <a:ext cx="7772400" cy="1211225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1">
                <a:solidFill>
                  <a:srgbClr val="053A8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CWA Logo secondary rgb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6791" y="440861"/>
            <a:ext cx="1382233" cy="46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1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69669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44943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 hasCustomPrompt="1"/>
          </p:nvPr>
        </p:nvSpPr>
        <p:spPr>
          <a:xfrm>
            <a:off x="5186363" y="1600200"/>
            <a:ext cx="3500437" cy="3697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Image, graph, chart or videos</a:t>
            </a:r>
          </a:p>
        </p:txBody>
      </p:sp>
      <p:pic>
        <p:nvPicPr>
          <p:cNvPr id="9" name="Picture 8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12" name="Picture 11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4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2651"/>
            <a:ext cx="5107172" cy="968743"/>
          </a:xfrm>
        </p:spPr>
        <p:txBody>
          <a:bodyPr/>
          <a:lstStyle>
            <a:lvl1pPr>
              <a:lnSpc>
                <a:spcPts val="36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1600201"/>
            <a:ext cx="5107172" cy="369669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44943"/>
            <a:ext cx="5107172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6054725" y="211505"/>
            <a:ext cx="2632075" cy="16668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6054725" y="3833627"/>
            <a:ext cx="2632075" cy="16668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4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6054725" y="2025791"/>
            <a:ext cx="2632075" cy="16668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1" name="Picture 10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18" name="Picture 17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9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825624"/>
            <a:ext cx="9144000" cy="423493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44943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8" name="Picture 7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10" name="Picture 9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2038350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273596"/>
            <a:ext cx="8229600" cy="9687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105888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3585535"/>
            <a:ext cx="8229600" cy="171136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3" name="Picture 12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14" name="Picture 13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1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3845442"/>
            <a:ext cx="2508102" cy="1451454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12651"/>
            <a:ext cx="8229600" cy="9687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44943"/>
            <a:ext cx="8229600" cy="318385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rgbClr val="3BB6B3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57200" y="1747838"/>
            <a:ext cx="2508102" cy="20097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322084" y="1747838"/>
            <a:ext cx="2508102" cy="20097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178698" y="1747838"/>
            <a:ext cx="2508102" cy="200977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3316178" y="3845442"/>
            <a:ext cx="2508102" cy="1451454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6178698" y="3845442"/>
            <a:ext cx="2508102" cy="1451454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15" name="Picture 14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20" name="Picture 19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4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8AA2D-3466-4A47-B2FD-1E742DB70A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foote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24232"/>
            <a:ext cx="9144000" cy="1540943"/>
          </a:xfrm>
          <a:prstGeom prst="rect">
            <a:avLst/>
          </a:prstGeom>
        </p:spPr>
      </p:pic>
      <p:pic>
        <p:nvPicPr>
          <p:cNvPr id="7" name="Picture 6" descr="ACWA Logo secondary white.png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284390"/>
            <a:ext cx="987980" cy="33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0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2651"/>
            <a:ext cx="8229600" cy="9687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256"/>
            <a:ext cx="8229600" cy="4300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BB6B3"/>
                </a:solidFill>
              </a:defRPr>
            </a:lvl1pPr>
          </a:lstStyle>
          <a:p>
            <a:fld id="{9A48AA2D-3466-4A47-B2FD-1E742DB70A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2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7" r:id="rId10"/>
    <p:sldLayoutId id="2147483659" r:id="rId11"/>
  </p:sldLayoutIdLst>
  <p:txStyles>
    <p:titleStyle>
      <a:lvl1pPr algn="l" defTabSz="4572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rgbClr val="053A8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terboards.ca.gov/board_decisions/adopted_orders/resolutions/2022/rs2022_0002.pdf" TargetMode="External"/><Relationship Id="rId2" Type="http://schemas.openxmlformats.org/officeDocument/2006/relationships/hyperlink" Target="https://www.gov.ca.gov/wp-content/uploads/2021/07/7.8.21-Conservation-EO-N-10-21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gov.ca.gov/wp-content/uploads/2022/03/March-2022-Drought-EO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aterboards.zoom.us/j/96501350138?pwd=cnE2Z1gwUFNmR1E4cVNpWlNaK3VzUT09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ter.ca.gov/-/media/DWR-Website/Web-Pages/Programs/Water-Use-And-Efficiency/AB-1668-and-SB-606-Conservation/Results-of-the-Indoor-Residential-Water-Use-Study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terboards.ca.gov/drinking_water/certlic/drinkingwater/docs/rulemaking/notice_rulmaking_waterloss.pdf" TargetMode="External"/><Relationship Id="rId2" Type="http://schemas.openxmlformats.org/officeDocument/2006/relationships/hyperlink" Target="her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commentletters@waterboards.ca.go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helseah@acwa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Water Use Efficiency Work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401818"/>
            <a:ext cx="7772400" cy="795039"/>
          </a:xfrm>
        </p:spPr>
        <p:txBody>
          <a:bodyPr>
            <a:normAutofit/>
          </a:bodyPr>
          <a:lstStyle/>
          <a:p>
            <a:r>
              <a:rPr lang="en-US" dirty="0"/>
              <a:t>Bi-Monthly Meeting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April 13, 2022</a:t>
            </a:r>
          </a:p>
          <a:p>
            <a:r>
              <a:rPr lang="en-US" dirty="0"/>
              <a:t>10:00 AM – 12:00 PM</a:t>
            </a:r>
          </a:p>
        </p:txBody>
      </p:sp>
    </p:spTree>
    <p:extLst>
      <p:ext uri="{BB962C8B-B14F-4D97-AF65-F5344CB8AC3E}">
        <p14:creationId xmlns:p14="http://schemas.microsoft.com/office/powerpoint/2010/main" val="375242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497042"/>
            <a:ext cx="8229600" cy="419890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Chair Welcome</a:t>
            </a:r>
            <a:r>
              <a:rPr lang="en-US" sz="1600" b="1" dirty="0"/>
              <a:t> – 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200" dirty="0">
                <a:solidFill>
                  <a:schemeClr val="accent1"/>
                </a:solidFill>
              </a:rPr>
              <a:t>Elizabeth Lovsted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Drought/ EO Update – </a:t>
            </a:r>
            <a:r>
              <a:rPr lang="en-US" sz="1200" dirty="0">
                <a:solidFill>
                  <a:schemeClr val="accent1"/>
                </a:solidFill>
              </a:rPr>
              <a:t>Chelsea Haines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ACWA Drought Toolkit – </a:t>
            </a:r>
            <a:r>
              <a:rPr lang="en-US" sz="1200" dirty="0">
                <a:solidFill>
                  <a:schemeClr val="accent1"/>
                </a:solidFill>
              </a:rPr>
              <a:t>Caroline Minasian 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Legislative Updates – </a:t>
            </a:r>
            <a:r>
              <a:rPr lang="en-US" sz="1200" dirty="0">
                <a:solidFill>
                  <a:schemeClr val="accent1"/>
                </a:solidFill>
              </a:rPr>
              <a:t>Julia Hall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WUE Updates/ Schedule </a:t>
            </a:r>
            <a:r>
              <a:rPr lang="en-US" sz="1600" b="1" dirty="0"/>
              <a:t>–</a:t>
            </a:r>
            <a:r>
              <a:rPr lang="en-US" sz="1200" dirty="0">
                <a:solidFill>
                  <a:schemeClr val="accent1"/>
                </a:solidFill>
              </a:rPr>
              <a:t> Elizabeth Lovsted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800" b="1" dirty="0"/>
              <a:t>Urban Water Use Efficiency Updates</a:t>
            </a:r>
            <a:r>
              <a:rPr lang="en-US" sz="3200" b="1" dirty="0"/>
              <a:t> </a:t>
            </a:r>
            <a:r>
              <a:rPr lang="en-US" sz="1600" b="1" dirty="0"/>
              <a:t>–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1200" dirty="0">
                <a:solidFill>
                  <a:schemeClr val="accent1"/>
                </a:solidFill>
              </a:rPr>
              <a:t>Elizabeth Lovsted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/>
              <a:t>Summary: Indoor, Outdoor, CII </a:t>
            </a:r>
            <a:r>
              <a:rPr lang="en-US" sz="1200" b="1" dirty="0"/>
              <a:t>–</a:t>
            </a:r>
            <a:r>
              <a:rPr lang="en-US" sz="1200" b="1" dirty="0">
                <a:solidFill>
                  <a:schemeClr val="accent1"/>
                </a:solidFill>
              </a:rPr>
              <a:t> </a:t>
            </a:r>
            <a:r>
              <a:rPr lang="en-US" sz="1200" dirty="0">
                <a:solidFill>
                  <a:schemeClr val="accent1"/>
                </a:solidFill>
              </a:rPr>
              <a:t>Elizabeth Lovsted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sz="1600" dirty="0"/>
              <a:t>Water Loss Performance Standards </a:t>
            </a:r>
            <a:r>
              <a:rPr lang="en-US" sz="1600" b="1" dirty="0">
                <a:solidFill>
                  <a:schemeClr val="accent1"/>
                </a:solidFill>
              </a:rPr>
              <a:t>– </a:t>
            </a:r>
            <a:r>
              <a:rPr lang="en-US" sz="1200" dirty="0">
                <a:solidFill>
                  <a:schemeClr val="accent1"/>
                </a:solidFill>
              </a:rPr>
              <a:t>Amy Talbot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00" dirty="0"/>
              <a:t>April 14, 2022 </a:t>
            </a:r>
            <a:r>
              <a:rPr lang="en-US" sz="1600" dirty="0">
                <a:sym typeface="Wingdings" panose="05000000000000000000" pitchFamily="2" charset="2"/>
              </a:rPr>
              <a:t> 10:00 AM – 12:00 PM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9382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4137-8D93-466B-9051-173B1AF6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2651"/>
            <a:ext cx="8229600" cy="968743"/>
          </a:xfrm>
        </p:spPr>
        <p:txBody>
          <a:bodyPr anchor="b">
            <a:normAutofit/>
          </a:bodyPr>
          <a:lstStyle/>
          <a:p>
            <a:r>
              <a:rPr lang="en-US" dirty="0"/>
              <a:t>Drought Update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AC01D-6CB4-41C8-B104-FC7BB404E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738134"/>
            <a:ext cx="8460769" cy="39343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/>
              <a:t>July 8, 2021: Executive Order </a:t>
            </a:r>
            <a:r>
              <a:rPr lang="en-US" sz="1800" b="1" dirty="0">
                <a:hlinkClick r:id="rId2"/>
              </a:rPr>
              <a:t>N-10-21</a:t>
            </a:r>
            <a:r>
              <a:rPr lang="en-US" sz="1800" b="1" dirty="0"/>
              <a:t> </a:t>
            </a:r>
            <a:r>
              <a:rPr lang="en-US" sz="1800" dirty="0"/>
              <a:t>–</a:t>
            </a:r>
            <a:r>
              <a:rPr lang="en-US" sz="1800" b="1" dirty="0"/>
              <a:t> </a:t>
            </a:r>
            <a:r>
              <a:rPr lang="en-US" sz="1800" dirty="0"/>
              <a:t>Californians to voluntarily reduce their water use by 15 percent from their 2020 levels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State Water Board Monthly Report – </a:t>
            </a:r>
            <a:r>
              <a:rPr lang="en-US" sz="1600" dirty="0">
                <a:solidFill>
                  <a:srgbClr val="FF0000"/>
                </a:solidFill>
              </a:rPr>
              <a:t>Next Meeting is May 10 </a:t>
            </a:r>
          </a:p>
          <a:p>
            <a:pPr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r>
              <a:rPr lang="en-US" sz="1800" b="1" dirty="0"/>
              <a:t>October 19, 2021: Proclamation State of Emergency – </a:t>
            </a:r>
            <a:r>
              <a:rPr lang="en-US" sz="1800" dirty="0"/>
              <a:t>Water Board may adopt emergency regulations, as it deems necessary, to supplement voluntary conservation by prohibiting certain wasteful water practices.</a:t>
            </a:r>
          </a:p>
          <a:p>
            <a:pPr marL="742950" lvl="2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Jan 4, 2022 – </a:t>
            </a:r>
            <a:r>
              <a:rPr lang="en-US" sz="1600" dirty="0">
                <a:hlinkClick r:id="rId3"/>
              </a:rPr>
              <a:t>State Water Resources Control Board Resolution NO. 2022- 0002</a:t>
            </a:r>
            <a:r>
              <a:rPr lang="en-US" sz="1600" dirty="0"/>
              <a:t> </a:t>
            </a:r>
          </a:p>
          <a:p>
            <a:pPr marL="742950" lvl="2" indent="-342900"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r>
              <a:rPr lang="en-US" sz="1800" b="1" dirty="0"/>
              <a:t>March 28, 2022: Executive Order </a:t>
            </a:r>
            <a:r>
              <a:rPr lang="en-US" sz="1800" dirty="0">
                <a:hlinkClick r:id="rId4"/>
              </a:rPr>
              <a:t>N-7-22</a:t>
            </a:r>
            <a:r>
              <a:rPr lang="en-US" sz="1800" dirty="0"/>
              <a:t> </a:t>
            </a:r>
            <a:r>
              <a:rPr lang="en-US" sz="1600" b="1" dirty="0"/>
              <a:t> –  </a:t>
            </a:r>
            <a:r>
              <a:rPr lang="en-US" sz="1800" dirty="0"/>
              <a:t>does a whole lot of things!</a:t>
            </a:r>
          </a:p>
          <a:p>
            <a:pPr marL="742950" lvl="2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May 25, 2022 – State Water Board to adopt emergency regulations &amp; a bunch of other stuff</a:t>
            </a:r>
          </a:p>
          <a:p>
            <a:pPr marL="342900" lvl="1" indent="-342900">
              <a:lnSpc>
                <a:spcPct val="90000"/>
              </a:lnSpc>
            </a:pPr>
            <a:endParaRPr lang="en-US" sz="1500" dirty="0"/>
          </a:p>
          <a:p>
            <a:pPr marL="342900" lvl="1" indent="-342900"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endParaRPr lang="en-US" sz="1600" dirty="0"/>
          </a:p>
          <a:p>
            <a:pPr marL="400050" lvl="2" indent="0">
              <a:lnSpc>
                <a:spcPct val="90000"/>
              </a:lnSpc>
              <a:buNone/>
            </a:pPr>
            <a:endParaRPr lang="en-US" sz="1500" dirty="0"/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F4F44-CA24-4F8C-847A-D280253232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044943"/>
            <a:ext cx="8229600" cy="31838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Chelsea Haines</a:t>
            </a:r>
          </a:p>
        </p:txBody>
      </p:sp>
    </p:spTree>
    <p:extLst>
      <p:ext uri="{BB962C8B-B14F-4D97-AF65-F5344CB8AC3E}">
        <p14:creationId xmlns:p14="http://schemas.microsoft.com/office/powerpoint/2010/main" val="293225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4137-8D93-466B-9051-173B1AF64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2651"/>
            <a:ext cx="8229600" cy="968743"/>
          </a:xfrm>
        </p:spPr>
        <p:txBody>
          <a:bodyPr anchor="b">
            <a:normAutofit/>
          </a:bodyPr>
          <a:lstStyle/>
          <a:p>
            <a:r>
              <a:rPr lang="en-US" dirty="0"/>
              <a:t>Drought Update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AC01D-6CB4-41C8-B104-FC7BB404E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738134"/>
            <a:ext cx="8460769" cy="4074924"/>
          </a:xfrm>
        </p:spPr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buNone/>
            </a:pPr>
            <a:r>
              <a:rPr lang="en-US" sz="1800" b="1" dirty="0"/>
              <a:t>Executive Order N-7-22: </a:t>
            </a:r>
            <a:r>
              <a:rPr lang="en-US" sz="1800" dirty="0"/>
              <a:t>May 25, 2022 - State Water Board to adopt Emergency Regulations:</a:t>
            </a:r>
          </a:p>
          <a:p>
            <a:pPr marL="742950" lvl="2" indent="-342900">
              <a:lnSpc>
                <a:spcPct val="90000"/>
              </a:lnSpc>
            </a:pPr>
            <a:endParaRPr lang="en-US" sz="1700" dirty="0"/>
          </a:p>
          <a:p>
            <a:pPr marL="74295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Each urban water suppler to submit to DWR a preliminary annual water supply and demand assessment no later than June 1, 2022</a:t>
            </a:r>
          </a:p>
          <a:p>
            <a:pPr marL="1200150" lvl="3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DWR Workshop on April 28 from 1:00 – 3:00 PM</a:t>
            </a:r>
          </a:p>
          <a:p>
            <a:pPr marL="742950" lvl="2" indent="-342900">
              <a:lnSpc>
                <a:spcPct val="90000"/>
              </a:lnSpc>
              <a:buFont typeface="+mj-lt"/>
              <a:buAutoNum type="arabicPeriod"/>
            </a:pPr>
            <a:endParaRPr lang="en-US" sz="1600" dirty="0"/>
          </a:p>
          <a:p>
            <a:pPr marL="74295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Each urban water supplier that has submitted a water shortage contingency plan to DWR to implement, at a minimum, the shortage response actions for a shortage level of up to twenty percent (Level 2) by a date set by the Water Board</a:t>
            </a:r>
          </a:p>
          <a:p>
            <a:pPr marL="1200150" lvl="3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</a:rPr>
              <a:t>State Water Board Workshop April 21 from 1:00 – 3:00 PM. Virtually via </a:t>
            </a: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Zoom</a:t>
            </a: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  <a:p>
            <a:pPr marL="742950" lvl="2" indent="-342900">
              <a:lnSpc>
                <a:spcPct val="90000"/>
              </a:lnSpc>
              <a:buFont typeface="+mj-lt"/>
              <a:buAutoNum type="arabicPeriod"/>
            </a:pPr>
            <a:endParaRPr lang="en-US" sz="1600" dirty="0"/>
          </a:p>
          <a:p>
            <a:pPr marL="74295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Define “non-functional turf” and ban irrigation of non-functional turf in the commercial, industrial, and institutional sectors except as it may be required to ensure the health of trees and other perennial non-turf plantings</a:t>
            </a:r>
          </a:p>
          <a:p>
            <a:pPr marL="1200150" lvl="3" indent="-342900">
              <a:lnSpc>
                <a:spcPct val="90000"/>
              </a:lnSpc>
              <a:buFont typeface="+mj-lt"/>
              <a:buAutoNum type="arabicPeriod"/>
            </a:pPr>
            <a:endParaRPr lang="en-US" sz="1700" dirty="0"/>
          </a:p>
          <a:p>
            <a:pPr marL="1200150" lvl="3" indent="-342900">
              <a:lnSpc>
                <a:spcPct val="90000"/>
              </a:lnSpc>
            </a:pPr>
            <a:endParaRPr lang="en-US" sz="1800" dirty="0"/>
          </a:p>
          <a:p>
            <a:pPr marL="1200150" lvl="3" indent="-342900">
              <a:lnSpc>
                <a:spcPct val="90000"/>
              </a:lnSpc>
            </a:pPr>
            <a:endParaRPr lang="en-US" sz="1200" dirty="0"/>
          </a:p>
          <a:p>
            <a:pPr marL="742950" lvl="2" indent="-342900"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endParaRPr lang="en-US" sz="1500" dirty="0"/>
          </a:p>
          <a:p>
            <a:pPr marL="342900" lvl="1" indent="-342900">
              <a:lnSpc>
                <a:spcPct val="90000"/>
              </a:lnSpc>
            </a:pPr>
            <a:endParaRPr lang="en-US" sz="1800" dirty="0"/>
          </a:p>
          <a:p>
            <a:pPr marL="342900" lvl="1" indent="-342900">
              <a:lnSpc>
                <a:spcPct val="90000"/>
              </a:lnSpc>
            </a:pPr>
            <a:endParaRPr lang="en-US" sz="1600" dirty="0"/>
          </a:p>
          <a:p>
            <a:pPr marL="400050" lvl="2" indent="0">
              <a:lnSpc>
                <a:spcPct val="90000"/>
              </a:lnSpc>
              <a:buNone/>
            </a:pPr>
            <a:endParaRPr lang="en-US" sz="1500" dirty="0"/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F4F44-CA24-4F8C-847A-D280253232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044943"/>
            <a:ext cx="8229600" cy="31838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Chelsea Haines</a:t>
            </a:r>
          </a:p>
        </p:txBody>
      </p:sp>
    </p:spTree>
    <p:extLst>
      <p:ext uri="{BB962C8B-B14F-4D97-AF65-F5344CB8AC3E}">
        <p14:creationId xmlns:p14="http://schemas.microsoft.com/office/powerpoint/2010/main" val="342545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D4FA98-235F-46EA-AC72-156C2777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A513C-3AFB-4F65-A3D1-1765416F4A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E1BD06-0EF9-4ADD-BD2F-A6F29F24FA02}"/>
              </a:ext>
            </a:extLst>
          </p:cNvPr>
          <p:cNvSpPr txBox="1"/>
          <p:nvPr/>
        </p:nvSpPr>
        <p:spPr>
          <a:xfrm>
            <a:off x="392284" y="5445020"/>
            <a:ext cx="8288862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003865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*WUE standards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Outdoor residential use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Standard for CII outdoor landscape area with dedicated irrigation 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Performance measures for CII water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Appropriate variances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Guidelines and methodologies for calculating urban water use objectives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7BF212C-B487-4668-BBBE-1C7F1C7F5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05550"/>
              </p:ext>
            </p:extLst>
          </p:nvPr>
        </p:nvGraphicFramePr>
        <p:xfrm>
          <a:off x="327369" y="1428427"/>
          <a:ext cx="8359431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969">
                  <a:extLst>
                    <a:ext uri="{9D8B030D-6E8A-4147-A177-3AD203B41FA5}">
                      <a16:colId xmlns:a16="http://schemas.microsoft.com/office/drawing/2014/main" val="4196775228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3817646168"/>
                    </a:ext>
                  </a:extLst>
                </a:gridCol>
                <a:gridCol w="1811862">
                  <a:extLst>
                    <a:ext uri="{9D8B030D-6E8A-4147-A177-3AD203B41FA5}">
                      <a16:colId xmlns:a16="http://schemas.microsoft.com/office/drawing/2014/main" val="10533295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Component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Timing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Lead Agency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2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Permanent monthly reporting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Since Oct. 1,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SWRCB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868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Water loss standards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>
                          <a:solidFill>
                            <a:srgbClr val="FF0000"/>
                          </a:solidFill>
                        </a:rPr>
                        <a:t>End of 2020</a:t>
                      </a:r>
                    </a:p>
                    <a:p>
                      <a:pPr algn="ctr"/>
                      <a:r>
                        <a:rPr lang="en-US" sz="1600" strike="noStrike" dirty="0">
                          <a:solidFill>
                            <a:srgbClr val="0070C0"/>
                          </a:solidFill>
                        </a:rPr>
                        <a:t>Formal Rulemaking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SWRCB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473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Recommendation on indoor standards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>
                          <a:solidFill>
                            <a:srgbClr val="FF0000"/>
                          </a:solidFill>
                        </a:rPr>
                        <a:t>January 2021</a:t>
                      </a:r>
                    </a:p>
                    <a:p>
                      <a:pPr algn="ctr"/>
                      <a:r>
                        <a:rPr lang="en-US" sz="1600" strike="noStrike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strike="noStrike" dirty="0">
                          <a:solidFill>
                            <a:srgbClr val="0070C0"/>
                          </a:solidFill>
                        </a:rPr>
                        <a:t>11/30/22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DWR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780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Residential irrigable land 	   measurements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dirty="0">
                          <a:solidFill>
                            <a:srgbClr val="FF0000"/>
                          </a:solidFill>
                        </a:rPr>
                        <a:t>January 2021</a:t>
                      </a:r>
                    </a:p>
                    <a:p>
                      <a:pPr algn="ctr"/>
                      <a:r>
                        <a:rPr lang="en-US" sz="1600" strike="noStrike" dirty="0">
                          <a:solidFill>
                            <a:srgbClr val="FF0000"/>
                          </a:solidFill>
                        </a:rPr>
                        <a:t>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DWR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80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Recommendation on WUE standards*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trike="sng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October 2021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Final Report  Pending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DWR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53923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UWMP/WSCP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June 1/ </a:t>
                      </a:r>
                      <a:r>
                        <a:rPr lang="en-US" sz="1600" dirty="0"/>
                        <a:t>July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DWR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997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Adoption of WUE standards*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July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SWRCB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8727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Annual water shortage assessment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June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DWR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933192"/>
                  </a:ext>
                </a:extLst>
              </a:tr>
            </a:tbl>
          </a:graphicData>
        </a:graphic>
      </p:graphicFrame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61B04C1-CD3F-4AC2-84CD-125EBF287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044943"/>
            <a:ext cx="8229600" cy="318385"/>
          </a:xfrm>
        </p:spPr>
        <p:txBody>
          <a:bodyPr/>
          <a:lstStyle/>
          <a:p>
            <a:r>
              <a:rPr lang="en-US" sz="1600" dirty="0"/>
              <a:t>Elizabeth Lovsted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4120515-650A-4FF2-A5FE-6598DBF7A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2651"/>
            <a:ext cx="8229600" cy="968743"/>
          </a:xfrm>
        </p:spPr>
        <p:txBody>
          <a:bodyPr anchor="b">
            <a:normAutofit/>
          </a:bodyPr>
          <a:lstStyle/>
          <a:p>
            <a:r>
              <a:rPr lang="en-US" dirty="0"/>
              <a:t>WUE Schedule 	</a:t>
            </a:r>
          </a:p>
        </p:txBody>
      </p:sp>
    </p:spTree>
    <p:extLst>
      <p:ext uri="{BB962C8B-B14F-4D97-AF65-F5344CB8AC3E}">
        <p14:creationId xmlns:p14="http://schemas.microsoft.com/office/powerpoint/2010/main" val="388579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59748-B21C-4FDC-8A50-ADA6C556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WUE Summary – Where things are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717313B-FE88-4CF3-89CA-49B529AB9E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003" y="1054484"/>
            <a:ext cx="8229600" cy="318385"/>
          </a:xfrm>
        </p:spPr>
        <p:txBody>
          <a:bodyPr/>
          <a:lstStyle/>
          <a:p>
            <a:r>
              <a:rPr lang="en-US" sz="1600" dirty="0"/>
              <a:t>Elizabeth Lovsted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480F14-66F7-4F64-8DE2-CA2719B55A42}"/>
              </a:ext>
            </a:extLst>
          </p:cNvPr>
          <p:cNvSpPr txBox="1"/>
          <p:nvPr/>
        </p:nvSpPr>
        <p:spPr>
          <a:xfrm>
            <a:off x="457200" y="1662270"/>
            <a:ext cx="835719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/>
              <a:t>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/>
              <a:t>Indoor Standard: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Existing: 2020 - 55 gpcd; 2025 – 47 gpcd; 2030 – 42 gpcd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Report to the Legislature</a:t>
            </a:r>
            <a:r>
              <a:rPr lang="en-US" sz="1600" dirty="0"/>
              <a:t>: 2020 - 55 gpcd; 2025 – 47 gpcd; 2030 – 42 gpcd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/>
              <a:t>Outdoor Residential Standard</a:t>
            </a:r>
            <a:r>
              <a:rPr lang="en-US" sz="1600" dirty="0"/>
              <a:t>: *final pending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Start with a standard of 0.8; Phase-in to an outdoor standard of 0.65 by 2030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Outdoor residential water use standard for new development = 0.55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/>
              <a:t>CII Best Practices:  </a:t>
            </a:r>
            <a:r>
              <a:rPr lang="en-US" sz="1600" dirty="0"/>
              <a:t>*final pending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CII DIM Threshold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CII Classification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CII Best Management Practices Performance Measures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CII In-Lieu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619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2ED26-0A25-4C2E-95B1-1CAA703599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044943"/>
            <a:ext cx="8229600" cy="31838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 dirty="0"/>
              <a:t>Amy Talbot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EC172-DE7F-42A0-AF4A-E807953321B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40327" y="1550365"/>
            <a:ext cx="8603673" cy="4262691"/>
          </a:xfrm>
        </p:spPr>
        <p:txBody>
          <a:bodyPr>
            <a:normAutofit fontScale="92500" lnSpcReduction="10000"/>
          </a:bodyPr>
          <a:lstStyle/>
          <a:p>
            <a:pPr indent="-285750">
              <a:lnSpc>
                <a:spcPct val="90000"/>
              </a:lnSpc>
            </a:pPr>
            <a:r>
              <a:rPr lang="en-US" sz="1900" b="1" u="sng" dirty="0"/>
              <a:t>Process: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Formal Rulemaking initiated - 45-day comment period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Click </a:t>
            </a:r>
            <a:r>
              <a:rPr lang="en-US" sz="1600" dirty="0">
                <a:hlinkClick r:id="rId2" action="ppaction://hlinkfile"/>
              </a:rPr>
              <a:t>here</a:t>
            </a:r>
            <a:r>
              <a:rPr lang="en-US" sz="1600" dirty="0"/>
              <a:t> for related materials :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>
                <a:hlinkClick r:id="rId3"/>
              </a:rPr>
              <a:t>Public Meeting</a:t>
            </a:r>
            <a:r>
              <a:rPr lang="en-US" sz="1600" dirty="0"/>
              <a:t> - February 10</a:t>
            </a:r>
            <a:r>
              <a:rPr lang="en-US" sz="1600" baseline="30000" dirty="0"/>
              <a:t>th</a:t>
            </a:r>
            <a:r>
              <a:rPr lang="en-US" sz="1600" dirty="0"/>
              <a:t> @ 2 pm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Comment letters - February 11</a:t>
            </a:r>
            <a:r>
              <a:rPr lang="en-US" sz="1600" baseline="30000" dirty="0"/>
              <a:t>th</a:t>
            </a:r>
            <a:r>
              <a:rPr lang="en-US" sz="1600" dirty="0"/>
              <a:t> by noon [</a:t>
            </a:r>
            <a:r>
              <a:rPr lang="en-US" sz="1600" dirty="0">
                <a:solidFill>
                  <a:srgbClr val="FF0000"/>
                </a:solidFill>
              </a:rPr>
              <a:t>Water Supplier Coalition Letter to be submitted</a:t>
            </a:r>
            <a:r>
              <a:rPr lang="en-US" sz="1600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hlinkClick r:id="rId4"/>
              </a:rPr>
              <a:t>commentletters@waterboards.ca.gov</a:t>
            </a: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Likely extension for at least additional 15 days for changes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Future comments ONLY on changes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Anticipated approval 2 quarter 2022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Effective date 3</a:t>
            </a:r>
            <a:r>
              <a:rPr lang="en-US" sz="1600" baseline="30000" dirty="0"/>
              <a:t>rd</a:t>
            </a:r>
            <a:r>
              <a:rPr lang="en-US" sz="1600" dirty="0"/>
              <a:t> quarter 2022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Suppliers submit model input changes by July 1, 2023</a:t>
            </a:r>
          </a:p>
          <a:p>
            <a:pPr lvl="2">
              <a:lnSpc>
                <a:spcPct val="90000"/>
              </a:lnSpc>
            </a:pPr>
            <a:endParaRPr lang="en-US" sz="13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67DA30-5950-43C6-8AA3-79BD9B80EDC5}"/>
              </a:ext>
            </a:extLst>
          </p:cNvPr>
          <p:cNvSpPr txBox="1">
            <a:spLocks/>
          </p:cNvSpPr>
          <p:nvPr/>
        </p:nvSpPr>
        <p:spPr>
          <a:xfrm>
            <a:off x="457200" y="262825"/>
            <a:ext cx="8229600" cy="8890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3600" kern="1200">
                <a:solidFill>
                  <a:srgbClr val="053A8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Water Loss Performance Standards</a:t>
            </a:r>
          </a:p>
        </p:txBody>
      </p:sp>
    </p:spTree>
    <p:extLst>
      <p:ext uri="{BB962C8B-B14F-4D97-AF65-F5344CB8AC3E}">
        <p14:creationId xmlns:p14="http://schemas.microsoft.com/office/powerpoint/2010/main" val="271691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3BF9-22D8-4297-AF33-00E05B369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F3792B-AADB-4BDC-84AB-353F6CE9D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2651"/>
            <a:ext cx="9144000" cy="520397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7E4D044-BFD5-49FB-B9FC-713D48D33D37}"/>
              </a:ext>
            </a:extLst>
          </p:cNvPr>
          <p:cNvSpPr txBox="1">
            <a:spLocks/>
          </p:cNvSpPr>
          <p:nvPr/>
        </p:nvSpPr>
        <p:spPr>
          <a:xfrm>
            <a:off x="457200" y="262825"/>
            <a:ext cx="8229600" cy="8890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3600" kern="1200">
                <a:solidFill>
                  <a:srgbClr val="053A8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Water Loss Performance Standards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CC9B152-153C-4A6B-80AD-C733332BBD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044943"/>
            <a:ext cx="8229600" cy="31838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 dirty="0"/>
              <a:t>Amy Talbot</a:t>
            </a:r>
          </a:p>
        </p:txBody>
      </p:sp>
    </p:spTree>
    <p:extLst>
      <p:ext uri="{BB962C8B-B14F-4D97-AF65-F5344CB8AC3E}">
        <p14:creationId xmlns:p14="http://schemas.microsoft.com/office/powerpoint/2010/main" val="413367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882AC-1BF3-42F5-8F01-208515F0DAB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0" y="973777"/>
            <a:ext cx="9001496" cy="43231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4000" dirty="0">
                <a:solidFill>
                  <a:srgbClr val="053A88"/>
                </a:solidFill>
                <a:latin typeface="+mj-lt"/>
                <a:ea typeface="+mj-ea"/>
                <a:cs typeface="+mj-cs"/>
              </a:rPr>
              <a:t>Questions and Comments?</a:t>
            </a:r>
          </a:p>
          <a:p>
            <a:pPr marL="0" indent="0">
              <a:lnSpc>
                <a:spcPct val="90000"/>
              </a:lnSpc>
              <a:buNone/>
            </a:pPr>
            <a:endParaRPr lang="en-US" sz="3600" dirty="0">
              <a:solidFill>
                <a:srgbClr val="053A88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Chelsea Haines, Regulatory Relations Manager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1600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Chelseah@acwa.com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04178"/>
      </p:ext>
    </p:extLst>
  </p:cSld>
  <p:clrMapOvr>
    <a:masterClrMapping/>
  </p:clrMapOvr>
</p:sld>
</file>

<file path=ppt/theme/theme1.xml><?xml version="1.0" encoding="utf-8"?>
<a:theme xmlns:a="http://schemas.openxmlformats.org/drawingml/2006/main" name="ACWA PPT Template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257DDF2642BB41BEF302174947C1B5" ma:contentTypeVersion="8" ma:contentTypeDescription="Create a new document." ma:contentTypeScope="" ma:versionID="5d0a414750b89dbc87ca495a3a3488da">
  <xsd:schema xmlns:xsd="http://www.w3.org/2001/XMLSchema" xmlns:xs="http://www.w3.org/2001/XMLSchema" xmlns:p="http://schemas.microsoft.com/office/2006/metadata/properties" xmlns:ns3="e8223a37-5e6e-40e5-bf67-3e36ea02be9e" targetNamespace="http://schemas.microsoft.com/office/2006/metadata/properties" ma:root="true" ma:fieldsID="2ac3b7b8f6c63a6587760e498dbe2538" ns3:_="">
    <xsd:import namespace="e8223a37-5e6e-40e5-bf67-3e36ea02be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23a37-5e6e-40e5-bf67-3e36ea02be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C0A15B-F484-4A19-B7B3-177C254EAC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BED2E1-E3E5-4521-9E25-7F04ACF3E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223a37-5e6e-40e5-bf67-3e36ea02be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7740C2-7CE6-4B3B-8FBC-E0C4C4BC8A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8223a37-5e6e-40e5-bf67-3e36ea02be9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5865</TotalTime>
  <Words>689</Words>
  <Application>Microsoft Office PowerPoint</Application>
  <PresentationFormat>On-screen Show (4:3)</PresentationFormat>
  <Paragraphs>129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ACWA PPT Template 2016</vt:lpstr>
      <vt:lpstr>Water Use Efficiency Work Group</vt:lpstr>
      <vt:lpstr>Meeting Agenda</vt:lpstr>
      <vt:lpstr>Drought Update </vt:lpstr>
      <vt:lpstr>Drought Update </vt:lpstr>
      <vt:lpstr>WUE Schedule  </vt:lpstr>
      <vt:lpstr>WUE Summary – Where things are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Use Efficiency Work Group</dc:title>
  <dc:creator>Chelsea Haines</dc:creator>
  <cp:lastModifiedBy>Chelsea Haines</cp:lastModifiedBy>
  <cp:revision>117</cp:revision>
  <dcterms:created xsi:type="dcterms:W3CDTF">2020-08-17T16:57:19Z</dcterms:created>
  <dcterms:modified xsi:type="dcterms:W3CDTF">2022-04-13T03:01:10Z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0x010100C2257DDF2642BB41BEF302174947C1B5</vt:lpwstr>
  </property>
</Properties>
</file>