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8" r:id="rId5"/>
    <p:sldId id="269" r:id="rId6"/>
    <p:sldId id="261" r:id="rId7"/>
    <p:sldId id="260" r:id="rId8"/>
    <p:sldId id="262" r:id="rId9"/>
    <p:sldId id="271" r:id="rId10"/>
    <p:sldId id="272" r:id="rId11"/>
    <p:sldId id="273" r:id="rId12"/>
    <p:sldId id="268" r:id="rId13"/>
    <p:sldId id="265" r:id="rId14"/>
    <p:sldId id="274" r:id="rId15"/>
    <p:sldId id="264" r:id="rId16"/>
    <p:sldId id="278" r:id="rId17"/>
    <p:sldId id="416" r:id="rId18"/>
    <p:sldId id="432" r:id="rId19"/>
    <p:sldId id="431" r:id="rId20"/>
    <p:sldId id="449" r:id="rId21"/>
    <p:sldId id="444" r:id="rId22"/>
    <p:sldId id="437" r:id="rId23"/>
    <p:sldId id="435" r:id="rId24"/>
    <p:sldId id="441" r:id="rId25"/>
    <p:sldId id="450" r:id="rId26"/>
    <p:sldId id="280" r:id="rId27"/>
    <p:sldId id="281" r:id="rId28"/>
    <p:sldId id="282" r:id="rId29"/>
    <p:sldId id="451" r:id="rId30"/>
    <p:sldId id="452" r:id="rId31"/>
    <p:sldId id="453" r:id="rId32"/>
    <p:sldId id="455" r:id="rId33"/>
    <p:sldId id="276" r:id="rId34"/>
    <p:sldId id="454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anders" initials="B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6B3"/>
    <a:srgbClr val="FFFF99"/>
    <a:srgbClr val="FF9900"/>
    <a:srgbClr val="FF66FF"/>
    <a:srgbClr val="053A88"/>
    <a:srgbClr val="FFFFFF"/>
    <a:srgbClr val="F8E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02E56-B768-4FCB-AF3D-EF52839EC7C9}" v="8" dt="2023-09-13T17:48:18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86604" autoAdjust="0"/>
  </p:normalViewPr>
  <p:slideViewPr>
    <p:cSldViewPr snapToGrid="0" snapToObjects="1">
      <p:cViewPr varScale="1">
        <p:scale>
          <a:sx n="87" d="100"/>
          <a:sy n="87" d="100"/>
        </p:scale>
        <p:origin x="90" y="4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622"/>
    </p:cViewPr>
  </p:sorter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aines" userId="eb064e73-0bd9-4a04-b442-17a033ae6366" providerId="ADAL" clId="{A8A02E56-B768-4FCB-AF3D-EF52839EC7C9}"/>
    <pc:docChg chg="undo custSel addSld delSld modSld sldOrd">
      <pc:chgData name="Chelsea Haines" userId="eb064e73-0bd9-4a04-b442-17a033ae6366" providerId="ADAL" clId="{A8A02E56-B768-4FCB-AF3D-EF52839EC7C9}" dt="2023-09-13T17:53:59.319" v="338" actId="20577"/>
      <pc:docMkLst>
        <pc:docMk/>
      </pc:docMkLst>
      <pc:sldChg chg="modSp mod">
        <pc:chgData name="Chelsea Haines" userId="eb064e73-0bd9-4a04-b442-17a033ae6366" providerId="ADAL" clId="{A8A02E56-B768-4FCB-AF3D-EF52839EC7C9}" dt="2023-09-13T17:53:59.319" v="338" actId="20577"/>
        <pc:sldMkLst>
          <pc:docMk/>
          <pc:sldMk cId="521700054" sldId="276"/>
        </pc:sldMkLst>
        <pc:spChg chg="mod">
          <ac:chgData name="Chelsea Haines" userId="eb064e73-0bd9-4a04-b442-17a033ae6366" providerId="ADAL" clId="{A8A02E56-B768-4FCB-AF3D-EF52839EC7C9}" dt="2023-09-13T17:53:59.319" v="338" actId="20577"/>
          <ac:spMkLst>
            <pc:docMk/>
            <pc:sldMk cId="521700054" sldId="276"/>
            <ac:spMk id="3" creationId="{E94BD4D0-D316-16DB-7E87-1A931E73DB15}"/>
          </ac:spMkLst>
        </pc:spChg>
      </pc:sldChg>
      <pc:sldChg chg="del">
        <pc:chgData name="Chelsea Haines" userId="eb064e73-0bd9-4a04-b442-17a033ae6366" providerId="ADAL" clId="{A8A02E56-B768-4FCB-AF3D-EF52839EC7C9}" dt="2023-09-13T17:49:55.225" v="208" actId="2696"/>
        <pc:sldMkLst>
          <pc:docMk/>
          <pc:sldMk cId="2107905659" sldId="279"/>
        </pc:sldMkLst>
      </pc:sldChg>
      <pc:sldChg chg="addSp delSp modSp add mod">
        <pc:chgData name="Chelsea Haines" userId="eb064e73-0bd9-4a04-b442-17a033ae6366" providerId="ADAL" clId="{A8A02E56-B768-4FCB-AF3D-EF52839EC7C9}" dt="2023-09-13T17:49:30.205" v="206" actId="255"/>
        <pc:sldMkLst>
          <pc:docMk/>
          <pc:sldMk cId="1834502323" sldId="455"/>
        </pc:sldMkLst>
        <pc:spChg chg="del">
          <ac:chgData name="Chelsea Haines" userId="eb064e73-0bd9-4a04-b442-17a033ae6366" providerId="ADAL" clId="{A8A02E56-B768-4FCB-AF3D-EF52839EC7C9}" dt="2023-09-13T17:46:26.533" v="1" actId="478"/>
          <ac:spMkLst>
            <pc:docMk/>
            <pc:sldMk cId="1834502323" sldId="455"/>
            <ac:spMk id="3" creationId="{7B4EE6E2-D613-620D-698D-C498237EF993}"/>
          </ac:spMkLst>
        </pc:spChg>
        <pc:spChg chg="add del mod">
          <ac:chgData name="Chelsea Haines" userId="eb064e73-0bd9-4a04-b442-17a033ae6366" providerId="ADAL" clId="{A8A02E56-B768-4FCB-AF3D-EF52839EC7C9}" dt="2023-09-13T17:46:28.865" v="2" actId="478"/>
          <ac:spMkLst>
            <pc:docMk/>
            <pc:sldMk cId="1834502323" sldId="455"/>
            <ac:spMk id="4" creationId="{F66B1AA5-FA94-1DD4-BED9-AB04657263CC}"/>
          </ac:spMkLst>
        </pc:spChg>
        <pc:spChg chg="add mod">
          <ac:chgData name="Chelsea Haines" userId="eb064e73-0bd9-4a04-b442-17a033ae6366" providerId="ADAL" clId="{A8A02E56-B768-4FCB-AF3D-EF52839EC7C9}" dt="2023-09-13T17:47:22.548" v="103" actId="20577"/>
          <ac:spMkLst>
            <pc:docMk/>
            <pc:sldMk cId="1834502323" sldId="455"/>
            <ac:spMk id="5" creationId="{0426B0EE-AD65-A290-CE37-201CD18DAF06}"/>
          </ac:spMkLst>
        </pc:spChg>
        <pc:spChg chg="mod">
          <ac:chgData name="Chelsea Haines" userId="eb064e73-0bd9-4a04-b442-17a033ae6366" providerId="ADAL" clId="{A8A02E56-B768-4FCB-AF3D-EF52839EC7C9}" dt="2023-09-13T17:46:32.821" v="8" actId="20577"/>
          <ac:spMkLst>
            <pc:docMk/>
            <pc:sldMk cId="1834502323" sldId="455"/>
            <ac:spMk id="6" creationId="{4B59C460-754C-1085-DB43-1033DD232ECF}"/>
          </ac:spMkLst>
        </pc:spChg>
        <pc:spChg chg="del">
          <ac:chgData name="Chelsea Haines" userId="eb064e73-0bd9-4a04-b442-17a033ae6366" providerId="ADAL" clId="{A8A02E56-B768-4FCB-AF3D-EF52839EC7C9}" dt="2023-09-13T17:46:36.017" v="9" actId="478"/>
          <ac:spMkLst>
            <pc:docMk/>
            <pc:sldMk cId="1834502323" sldId="455"/>
            <ac:spMk id="7" creationId="{48EE49B8-34A7-BA1F-DCBC-CCCE956C695A}"/>
          </ac:spMkLst>
        </pc:spChg>
        <pc:spChg chg="add mod">
          <ac:chgData name="Chelsea Haines" userId="eb064e73-0bd9-4a04-b442-17a033ae6366" providerId="ADAL" clId="{A8A02E56-B768-4FCB-AF3D-EF52839EC7C9}" dt="2023-09-13T17:48:43.978" v="129" actId="255"/>
          <ac:spMkLst>
            <pc:docMk/>
            <pc:sldMk cId="1834502323" sldId="455"/>
            <ac:spMk id="8" creationId="{635F9EF5-CE0D-0813-A0E0-0A8BF1B3F2AB}"/>
          </ac:spMkLst>
        </pc:spChg>
        <pc:spChg chg="add mod">
          <ac:chgData name="Chelsea Haines" userId="eb064e73-0bd9-4a04-b442-17a033ae6366" providerId="ADAL" clId="{A8A02E56-B768-4FCB-AF3D-EF52839EC7C9}" dt="2023-09-13T17:49:30.205" v="206" actId="255"/>
          <ac:spMkLst>
            <pc:docMk/>
            <pc:sldMk cId="1834502323" sldId="455"/>
            <ac:spMk id="11" creationId="{2A1C4E0F-5E84-D6B9-A213-20065A8262F2}"/>
          </ac:spMkLst>
        </pc:spChg>
        <pc:picChg chg="del">
          <ac:chgData name="Chelsea Haines" userId="eb064e73-0bd9-4a04-b442-17a033ae6366" providerId="ADAL" clId="{A8A02E56-B768-4FCB-AF3D-EF52839EC7C9}" dt="2023-09-13T17:46:31.001" v="3" actId="478"/>
          <ac:picMkLst>
            <pc:docMk/>
            <pc:sldMk cId="1834502323" sldId="455"/>
            <ac:picMk id="9" creationId="{A62F9B91-81C8-F355-224A-D7DE27C3127C}"/>
          </ac:picMkLst>
        </pc:picChg>
        <pc:picChg chg="add mod">
          <ac:chgData name="Chelsea Haines" userId="eb064e73-0bd9-4a04-b442-17a033ae6366" providerId="ADAL" clId="{A8A02E56-B768-4FCB-AF3D-EF52839EC7C9}" dt="2023-09-13T17:47:46.113" v="106" actId="1076"/>
          <ac:picMkLst>
            <pc:docMk/>
            <pc:sldMk cId="1834502323" sldId="455"/>
            <ac:picMk id="10" creationId="{06CA0749-DCA6-82B1-56D3-85E5D55A1B06}"/>
          </ac:picMkLst>
        </pc:picChg>
      </pc:sldChg>
      <pc:sldChg chg="add del ord">
        <pc:chgData name="Chelsea Haines" userId="eb064e73-0bd9-4a04-b442-17a033ae6366" providerId="ADAL" clId="{A8A02E56-B768-4FCB-AF3D-EF52839EC7C9}" dt="2023-09-13T17:49:40.637" v="207" actId="2696"/>
        <pc:sldMkLst>
          <pc:docMk/>
          <pc:sldMk cId="3070403325" sldId="4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DB2BB-68CE-46C4-B24B-DBE7B64A94DF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AF725965-CB1B-4D66-A17D-B13BD6EE8230}">
      <dgm:prSet phldrT="[Text]" custT="1"/>
      <dgm:spPr/>
      <dgm:t>
        <a:bodyPr/>
        <a:lstStyle/>
        <a:p>
          <a:r>
            <a:rPr lang="en-US" sz="1200" b="1" dirty="0"/>
            <a:t>Aug. 18 – </a:t>
          </a:r>
          <a:r>
            <a:rPr lang="en-US" sz="1200" dirty="0"/>
            <a:t>Formal Rulemaking</a:t>
          </a:r>
        </a:p>
      </dgm:t>
    </dgm:pt>
    <dgm:pt modelId="{FEE333DB-8CB3-4D50-B303-886BF76B9857}" type="parTrans" cxnId="{366E5F0F-0DD6-473A-AE5C-5F54FA47A870}">
      <dgm:prSet/>
      <dgm:spPr/>
      <dgm:t>
        <a:bodyPr/>
        <a:lstStyle/>
        <a:p>
          <a:endParaRPr lang="en-US" sz="1200"/>
        </a:p>
      </dgm:t>
    </dgm:pt>
    <dgm:pt modelId="{BCEEA1E0-14B4-4435-85EB-CB3192842C6E}" type="sibTrans" cxnId="{366E5F0F-0DD6-473A-AE5C-5F54FA47A870}">
      <dgm:prSet/>
      <dgm:spPr/>
      <dgm:t>
        <a:bodyPr/>
        <a:lstStyle/>
        <a:p>
          <a:endParaRPr lang="en-US" sz="1200"/>
        </a:p>
      </dgm:t>
    </dgm:pt>
    <dgm:pt modelId="{BFDC148D-387C-4887-9B91-F55C9B2FDC4A}">
      <dgm:prSet phldrT="[Text]" custT="1"/>
      <dgm:spPr/>
      <dgm:t>
        <a:bodyPr/>
        <a:lstStyle/>
        <a:p>
          <a:r>
            <a:rPr lang="en-US" sz="1200" b="1" dirty="0"/>
            <a:t>Oct. 4 –  </a:t>
          </a:r>
          <a:r>
            <a:rPr lang="en-US" sz="1200" b="0" dirty="0"/>
            <a:t> SWRCB </a:t>
          </a:r>
          <a:r>
            <a:rPr lang="en-US" sz="1200" dirty="0"/>
            <a:t>Workshop/ Oral Comments</a:t>
          </a:r>
        </a:p>
      </dgm:t>
    </dgm:pt>
    <dgm:pt modelId="{EE6C87FA-D9A6-4946-836F-45A1DE19E645}" type="parTrans" cxnId="{D4CEDD7A-FF57-4990-A57D-E55984E1F129}">
      <dgm:prSet/>
      <dgm:spPr/>
      <dgm:t>
        <a:bodyPr/>
        <a:lstStyle/>
        <a:p>
          <a:endParaRPr lang="en-US" sz="1200"/>
        </a:p>
      </dgm:t>
    </dgm:pt>
    <dgm:pt modelId="{4FEBE520-B709-41CB-AA86-420C9D795B85}" type="sibTrans" cxnId="{D4CEDD7A-FF57-4990-A57D-E55984E1F129}">
      <dgm:prSet/>
      <dgm:spPr/>
      <dgm:t>
        <a:bodyPr/>
        <a:lstStyle/>
        <a:p>
          <a:endParaRPr lang="en-US" sz="1200"/>
        </a:p>
      </dgm:t>
    </dgm:pt>
    <dgm:pt modelId="{AE646BA8-F6EE-4F5F-AF4F-7F5EBE1C774D}">
      <dgm:prSet phldrT="[Text]" custT="1"/>
      <dgm:spPr/>
      <dgm:t>
        <a:bodyPr/>
        <a:lstStyle/>
        <a:p>
          <a:r>
            <a:rPr lang="en-US" sz="1200" b="1" dirty="0"/>
            <a:t>Oct. 17 – </a:t>
          </a:r>
          <a:r>
            <a:rPr lang="en-US" sz="1200" dirty="0"/>
            <a:t>Written Comments Due</a:t>
          </a:r>
        </a:p>
      </dgm:t>
    </dgm:pt>
    <dgm:pt modelId="{CDA4D324-EC91-45A9-A6EF-35AA1D6271A4}" type="parTrans" cxnId="{EA3B42F2-D792-439A-A131-471DAECD7097}">
      <dgm:prSet/>
      <dgm:spPr/>
      <dgm:t>
        <a:bodyPr/>
        <a:lstStyle/>
        <a:p>
          <a:endParaRPr lang="en-US" sz="1200"/>
        </a:p>
      </dgm:t>
    </dgm:pt>
    <dgm:pt modelId="{0D2D378B-3B7A-41AE-9EC5-030C79AF67C2}" type="sibTrans" cxnId="{EA3B42F2-D792-439A-A131-471DAECD7097}">
      <dgm:prSet/>
      <dgm:spPr/>
      <dgm:t>
        <a:bodyPr/>
        <a:lstStyle/>
        <a:p>
          <a:endParaRPr lang="en-US" sz="1200"/>
        </a:p>
      </dgm:t>
    </dgm:pt>
    <dgm:pt modelId="{4B7C21AF-F8C0-47DA-9889-D23685351352}">
      <dgm:prSet phldrT="[Text]" custT="1"/>
      <dgm:spPr/>
      <dgm:t>
        <a:bodyPr/>
        <a:lstStyle/>
        <a:p>
          <a:r>
            <a:rPr lang="en-US" sz="1200" b="1" dirty="0"/>
            <a:t>TBD – </a:t>
          </a:r>
          <a:r>
            <a:rPr lang="en-US" sz="1200" dirty="0"/>
            <a:t>Revised Draft(s)</a:t>
          </a:r>
        </a:p>
      </dgm:t>
    </dgm:pt>
    <dgm:pt modelId="{8B10EB7E-CFAB-4247-8961-AB1DECB2372E}" type="parTrans" cxnId="{47403C73-37EB-4F54-9B02-EA2179AF5F8D}">
      <dgm:prSet/>
      <dgm:spPr/>
      <dgm:t>
        <a:bodyPr/>
        <a:lstStyle/>
        <a:p>
          <a:endParaRPr lang="en-US" sz="1200"/>
        </a:p>
      </dgm:t>
    </dgm:pt>
    <dgm:pt modelId="{5BE9AC9D-EFF1-4BAB-BDF3-25A08DD2A133}" type="sibTrans" cxnId="{47403C73-37EB-4F54-9B02-EA2179AF5F8D}">
      <dgm:prSet/>
      <dgm:spPr/>
      <dgm:t>
        <a:bodyPr/>
        <a:lstStyle/>
        <a:p>
          <a:endParaRPr lang="en-US" sz="1200"/>
        </a:p>
      </dgm:t>
    </dgm:pt>
    <dgm:pt modelId="{191F40B5-024E-4ACD-BE99-6060895CB633}">
      <dgm:prSet phldrT="[Text]" custT="1"/>
      <dgm:spPr/>
      <dgm:t>
        <a:bodyPr/>
        <a:lstStyle/>
        <a:p>
          <a:r>
            <a:rPr lang="en-US" sz="1200" b="1" dirty="0"/>
            <a:t>Summer 2024 – </a:t>
          </a:r>
        </a:p>
        <a:p>
          <a:r>
            <a:rPr lang="en-US" sz="1200" dirty="0"/>
            <a:t>Reg Adoption</a:t>
          </a:r>
        </a:p>
      </dgm:t>
    </dgm:pt>
    <dgm:pt modelId="{952A493D-0F7F-4517-B585-C11B546579AE}" type="parTrans" cxnId="{DAAA7406-E288-4CA4-A378-FD364ABD93C2}">
      <dgm:prSet/>
      <dgm:spPr/>
      <dgm:t>
        <a:bodyPr/>
        <a:lstStyle/>
        <a:p>
          <a:endParaRPr lang="en-US" sz="1200"/>
        </a:p>
      </dgm:t>
    </dgm:pt>
    <dgm:pt modelId="{852E5EEF-63F1-4907-B1BF-5F4869836E9C}" type="sibTrans" cxnId="{DAAA7406-E288-4CA4-A378-FD364ABD93C2}">
      <dgm:prSet/>
      <dgm:spPr/>
      <dgm:t>
        <a:bodyPr/>
        <a:lstStyle/>
        <a:p>
          <a:endParaRPr lang="en-US" sz="1200"/>
        </a:p>
      </dgm:t>
    </dgm:pt>
    <dgm:pt modelId="{FE4374C1-6989-4E16-8A28-82E2BE7AEDB4}">
      <dgm:prSet phldrT="[Text]" custT="1"/>
      <dgm:spPr/>
      <dgm:t>
        <a:bodyPr/>
        <a:lstStyle/>
        <a:p>
          <a:r>
            <a:rPr lang="en-US" sz="1200" b="1" dirty="0"/>
            <a:t>Oct. 1, 2024 </a:t>
          </a:r>
          <a:r>
            <a:rPr lang="en-US" sz="1200" dirty="0"/>
            <a:t>– Rule Becomes Effective, if Adopted</a:t>
          </a:r>
        </a:p>
      </dgm:t>
    </dgm:pt>
    <dgm:pt modelId="{74403842-96E1-4182-92A7-45D920BBBFE4}" type="parTrans" cxnId="{9EE50ECF-3665-40E1-A42F-CDDA6A6616A4}">
      <dgm:prSet/>
      <dgm:spPr/>
      <dgm:t>
        <a:bodyPr/>
        <a:lstStyle/>
        <a:p>
          <a:endParaRPr lang="en-US" sz="1200"/>
        </a:p>
      </dgm:t>
    </dgm:pt>
    <dgm:pt modelId="{3AF9006A-A246-45A8-9237-C1AA565B3711}" type="sibTrans" cxnId="{9EE50ECF-3665-40E1-A42F-CDDA6A6616A4}">
      <dgm:prSet/>
      <dgm:spPr/>
      <dgm:t>
        <a:bodyPr/>
        <a:lstStyle/>
        <a:p>
          <a:endParaRPr lang="en-US" sz="1200"/>
        </a:p>
      </dgm:t>
    </dgm:pt>
    <dgm:pt modelId="{9679B517-4C05-4ED3-A3D4-C0E0725FD9CB}" type="pres">
      <dgm:prSet presAssocID="{7D2DB2BB-68CE-46C4-B24B-DBE7B64A94DF}" presName="Name0" presStyleCnt="0">
        <dgm:presLayoutVars>
          <dgm:dir/>
          <dgm:resizeHandles val="exact"/>
        </dgm:presLayoutVars>
      </dgm:prSet>
      <dgm:spPr/>
    </dgm:pt>
    <dgm:pt modelId="{23980EAC-193E-4822-B618-1495D3654DEB}" type="pres">
      <dgm:prSet presAssocID="{7D2DB2BB-68CE-46C4-B24B-DBE7B64A94DF}" presName="arrow" presStyleLbl="bgShp" presStyleIdx="0" presStyleCnt="1"/>
      <dgm:spPr/>
    </dgm:pt>
    <dgm:pt modelId="{5CC2782D-1830-4321-B2E4-8C6B44087FCD}" type="pres">
      <dgm:prSet presAssocID="{7D2DB2BB-68CE-46C4-B24B-DBE7B64A94DF}" presName="points" presStyleCnt="0"/>
      <dgm:spPr/>
    </dgm:pt>
    <dgm:pt modelId="{B072DB14-CC56-49A4-8203-504C285BEA31}" type="pres">
      <dgm:prSet presAssocID="{AF725965-CB1B-4D66-A17D-B13BD6EE8230}" presName="compositeA" presStyleCnt="0"/>
      <dgm:spPr/>
    </dgm:pt>
    <dgm:pt modelId="{ECE9BF95-E468-411E-8B4B-E1A873D5BF89}" type="pres">
      <dgm:prSet presAssocID="{AF725965-CB1B-4D66-A17D-B13BD6EE8230}" presName="textA" presStyleLbl="revTx" presStyleIdx="0" presStyleCnt="6" custScaleX="136817">
        <dgm:presLayoutVars>
          <dgm:bulletEnabled val="1"/>
        </dgm:presLayoutVars>
      </dgm:prSet>
      <dgm:spPr/>
    </dgm:pt>
    <dgm:pt modelId="{75EC4EBD-14BE-4F0F-AFAC-A8B234BDC296}" type="pres">
      <dgm:prSet presAssocID="{AF725965-CB1B-4D66-A17D-B13BD6EE8230}" presName="circleA" presStyleLbl="node1" presStyleIdx="0" presStyleCnt="6"/>
      <dgm:spPr/>
    </dgm:pt>
    <dgm:pt modelId="{6B91A952-3243-4CAD-A21A-8235573B37AB}" type="pres">
      <dgm:prSet presAssocID="{AF725965-CB1B-4D66-A17D-B13BD6EE8230}" presName="spaceA" presStyleCnt="0"/>
      <dgm:spPr/>
    </dgm:pt>
    <dgm:pt modelId="{AAE205DE-5A6C-4A63-963C-40D3DF915D5E}" type="pres">
      <dgm:prSet presAssocID="{BCEEA1E0-14B4-4435-85EB-CB3192842C6E}" presName="space" presStyleCnt="0"/>
      <dgm:spPr/>
    </dgm:pt>
    <dgm:pt modelId="{3C79DCE4-3A3E-42D7-B24C-6D25E13B0EF8}" type="pres">
      <dgm:prSet presAssocID="{BFDC148D-387C-4887-9B91-F55C9B2FDC4A}" presName="compositeB" presStyleCnt="0"/>
      <dgm:spPr/>
    </dgm:pt>
    <dgm:pt modelId="{BFDF8009-0C22-4272-A9F5-56514E588070}" type="pres">
      <dgm:prSet presAssocID="{BFDC148D-387C-4887-9B91-F55C9B2FDC4A}" presName="textB" presStyleLbl="revTx" presStyleIdx="1" presStyleCnt="6" custScaleX="139782">
        <dgm:presLayoutVars>
          <dgm:bulletEnabled val="1"/>
        </dgm:presLayoutVars>
      </dgm:prSet>
      <dgm:spPr/>
    </dgm:pt>
    <dgm:pt modelId="{6F2FE92C-F606-48B8-A423-B2E9186DE1AE}" type="pres">
      <dgm:prSet presAssocID="{BFDC148D-387C-4887-9B91-F55C9B2FDC4A}" presName="circleB" presStyleLbl="node1" presStyleIdx="1" presStyleCnt="6"/>
      <dgm:spPr/>
    </dgm:pt>
    <dgm:pt modelId="{F1412A53-135E-4028-8A1B-44C3BA12E24D}" type="pres">
      <dgm:prSet presAssocID="{BFDC148D-387C-4887-9B91-F55C9B2FDC4A}" presName="spaceB" presStyleCnt="0"/>
      <dgm:spPr/>
    </dgm:pt>
    <dgm:pt modelId="{9BE3995D-3866-42CD-9B46-F488CBD642AB}" type="pres">
      <dgm:prSet presAssocID="{4FEBE520-B709-41CB-AA86-420C9D795B85}" presName="space" presStyleCnt="0"/>
      <dgm:spPr/>
    </dgm:pt>
    <dgm:pt modelId="{5600DBA6-1299-48F3-AAE5-16FD89D00CC2}" type="pres">
      <dgm:prSet presAssocID="{AE646BA8-F6EE-4F5F-AF4F-7F5EBE1C774D}" presName="compositeA" presStyleCnt="0"/>
      <dgm:spPr/>
    </dgm:pt>
    <dgm:pt modelId="{C31EBE58-DFBE-4A49-97E8-52302B119890}" type="pres">
      <dgm:prSet presAssocID="{AE646BA8-F6EE-4F5F-AF4F-7F5EBE1C774D}" presName="textA" presStyleLbl="revTx" presStyleIdx="2" presStyleCnt="6" custScaleX="130583">
        <dgm:presLayoutVars>
          <dgm:bulletEnabled val="1"/>
        </dgm:presLayoutVars>
      </dgm:prSet>
      <dgm:spPr/>
    </dgm:pt>
    <dgm:pt modelId="{EB925739-C8A2-4615-AA0B-6EFDD851C779}" type="pres">
      <dgm:prSet presAssocID="{AE646BA8-F6EE-4F5F-AF4F-7F5EBE1C774D}" presName="circleA" presStyleLbl="node1" presStyleIdx="2" presStyleCnt="6"/>
      <dgm:spPr/>
    </dgm:pt>
    <dgm:pt modelId="{85D7A598-8E38-43E7-9E08-851B7D7F675C}" type="pres">
      <dgm:prSet presAssocID="{AE646BA8-F6EE-4F5F-AF4F-7F5EBE1C774D}" presName="spaceA" presStyleCnt="0"/>
      <dgm:spPr/>
    </dgm:pt>
    <dgm:pt modelId="{0606B7BC-E279-4D90-A7AB-AB635F146AEE}" type="pres">
      <dgm:prSet presAssocID="{0D2D378B-3B7A-41AE-9EC5-030C79AF67C2}" presName="space" presStyleCnt="0"/>
      <dgm:spPr/>
    </dgm:pt>
    <dgm:pt modelId="{501DB6FF-6BDF-4A2C-8807-4A07EC745072}" type="pres">
      <dgm:prSet presAssocID="{4B7C21AF-F8C0-47DA-9889-D23685351352}" presName="compositeB" presStyleCnt="0"/>
      <dgm:spPr/>
    </dgm:pt>
    <dgm:pt modelId="{4001B382-11A0-481D-8368-1175A496F3C0}" type="pres">
      <dgm:prSet presAssocID="{4B7C21AF-F8C0-47DA-9889-D23685351352}" presName="textB" presStyleLbl="revTx" presStyleIdx="3" presStyleCnt="6">
        <dgm:presLayoutVars>
          <dgm:bulletEnabled val="1"/>
        </dgm:presLayoutVars>
      </dgm:prSet>
      <dgm:spPr/>
    </dgm:pt>
    <dgm:pt modelId="{58418909-A238-43FF-ABF8-DBA6950F16A2}" type="pres">
      <dgm:prSet presAssocID="{4B7C21AF-F8C0-47DA-9889-D23685351352}" presName="circleB" presStyleLbl="node1" presStyleIdx="3" presStyleCnt="6"/>
      <dgm:spPr/>
    </dgm:pt>
    <dgm:pt modelId="{B4FC302A-258E-4B65-9CBC-30109FB14752}" type="pres">
      <dgm:prSet presAssocID="{4B7C21AF-F8C0-47DA-9889-D23685351352}" presName="spaceB" presStyleCnt="0"/>
      <dgm:spPr/>
    </dgm:pt>
    <dgm:pt modelId="{9BE9EC75-2105-496D-A01F-258C13949974}" type="pres">
      <dgm:prSet presAssocID="{5BE9AC9D-EFF1-4BAB-BDF3-25A08DD2A133}" presName="space" presStyleCnt="0"/>
      <dgm:spPr/>
    </dgm:pt>
    <dgm:pt modelId="{2AF53B09-D9A7-4D66-A5EC-BEF6974DA1AE}" type="pres">
      <dgm:prSet presAssocID="{191F40B5-024E-4ACD-BE99-6060895CB633}" presName="compositeA" presStyleCnt="0"/>
      <dgm:spPr/>
    </dgm:pt>
    <dgm:pt modelId="{6E476E71-6DC3-4070-897D-B0245C46F59D}" type="pres">
      <dgm:prSet presAssocID="{191F40B5-024E-4ACD-BE99-6060895CB633}" presName="textA" presStyleLbl="revTx" presStyleIdx="4" presStyleCnt="6" custScaleX="133585">
        <dgm:presLayoutVars>
          <dgm:bulletEnabled val="1"/>
        </dgm:presLayoutVars>
      </dgm:prSet>
      <dgm:spPr/>
    </dgm:pt>
    <dgm:pt modelId="{07C3DD5D-9675-40A3-9642-A0CF1E79AE02}" type="pres">
      <dgm:prSet presAssocID="{191F40B5-024E-4ACD-BE99-6060895CB633}" presName="circleA" presStyleLbl="node1" presStyleIdx="4" presStyleCnt="6"/>
      <dgm:spPr/>
    </dgm:pt>
    <dgm:pt modelId="{7805DC90-5A67-4101-98E7-E93A83FB8CCF}" type="pres">
      <dgm:prSet presAssocID="{191F40B5-024E-4ACD-BE99-6060895CB633}" presName="spaceA" presStyleCnt="0"/>
      <dgm:spPr/>
    </dgm:pt>
    <dgm:pt modelId="{5D593C77-8C73-4C2F-A8DF-A2D5E24E60AB}" type="pres">
      <dgm:prSet presAssocID="{852E5EEF-63F1-4907-B1BF-5F4869836E9C}" presName="space" presStyleCnt="0"/>
      <dgm:spPr/>
    </dgm:pt>
    <dgm:pt modelId="{72EE2CA4-202F-4BEA-9C19-AF6987517217}" type="pres">
      <dgm:prSet presAssocID="{FE4374C1-6989-4E16-8A28-82E2BE7AEDB4}" presName="compositeB" presStyleCnt="0"/>
      <dgm:spPr/>
    </dgm:pt>
    <dgm:pt modelId="{6EBD2339-EF59-46BC-9D69-5C0810D1E078}" type="pres">
      <dgm:prSet presAssocID="{FE4374C1-6989-4E16-8A28-82E2BE7AEDB4}" presName="textB" presStyleLbl="revTx" presStyleIdx="5" presStyleCnt="6" custScaleX="144155">
        <dgm:presLayoutVars>
          <dgm:bulletEnabled val="1"/>
        </dgm:presLayoutVars>
      </dgm:prSet>
      <dgm:spPr/>
    </dgm:pt>
    <dgm:pt modelId="{6FF6049C-54BF-44B4-8C34-15BF8C8E2DEC}" type="pres">
      <dgm:prSet presAssocID="{FE4374C1-6989-4E16-8A28-82E2BE7AEDB4}" presName="circleB" presStyleLbl="node1" presStyleIdx="5" presStyleCnt="6"/>
      <dgm:spPr/>
    </dgm:pt>
    <dgm:pt modelId="{31170A23-4585-4BE4-B142-A16C68A20305}" type="pres">
      <dgm:prSet presAssocID="{FE4374C1-6989-4E16-8A28-82E2BE7AEDB4}" presName="spaceB" presStyleCnt="0"/>
      <dgm:spPr/>
    </dgm:pt>
  </dgm:ptLst>
  <dgm:cxnLst>
    <dgm:cxn modelId="{DAAA7406-E288-4CA4-A378-FD364ABD93C2}" srcId="{7D2DB2BB-68CE-46C4-B24B-DBE7B64A94DF}" destId="{191F40B5-024E-4ACD-BE99-6060895CB633}" srcOrd="4" destOrd="0" parTransId="{952A493D-0F7F-4517-B585-C11B546579AE}" sibTransId="{852E5EEF-63F1-4907-B1BF-5F4869836E9C}"/>
    <dgm:cxn modelId="{366E5F0F-0DD6-473A-AE5C-5F54FA47A870}" srcId="{7D2DB2BB-68CE-46C4-B24B-DBE7B64A94DF}" destId="{AF725965-CB1B-4D66-A17D-B13BD6EE8230}" srcOrd="0" destOrd="0" parTransId="{FEE333DB-8CB3-4D50-B303-886BF76B9857}" sibTransId="{BCEEA1E0-14B4-4435-85EB-CB3192842C6E}"/>
    <dgm:cxn modelId="{153F6C19-25F8-46FF-8ED9-7F1BEFDD1EF1}" type="presOf" srcId="{4B7C21AF-F8C0-47DA-9889-D23685351352}" destId="{4001B382-11A0-481D-8368-1175A496F3C0}" srcOrd="0" destOrd="0" presId="urn:microsoft.com/office/officeart/2005/8/layout/hProcess11"/>
    <dgm:cxn modelId="{A49CEE5F-16C5-4EF2-8014-D37A12428C6B}" type="presOf" srcId="{AF725965-CB1B-4D66-A17D-B13BD6EE8230}" destId="{ECE9BF95-E468-411E-8B4B-E1A873D5BF89}" srcOrd="0" destOrd="0" presId="urn:microsoft.com/office/officeart/2005/8/layout/hProcess11"/>
    <dgm:cxn modelId="{2A6A7942-37DD-4EFE-BFF5-6B2D768E4BD9}" type="presOf" srcId="{BFDC148D-387C-4887-9B91-F55C9B2FDC4A}" destId="{BFDF8009-0C22-4272-A9F5-56514E588070}" srcOrd="0" destOrd="0" presId="urn:microsoft.com/office/officeart/2005/8/layout/hProcess11"/>
    <dgm:cxn modelId="{D908326D-D39A-4B5F-8472-5EC035A489C9}" type="presOf" srcId="{AE646BA8-F6EE-4F5F-AF4F-7F5EBE1C774D}" destId="{C31EBE58-DFBE-4A49-97E8-52302B119890}" srcOrd="0" destOrd="0" presId="urn:microsoft.com/office/officeart/2005/8/layout/hProcess11"/>
    <dgm:cxn modelId="{47403C73-37EB-4F54-9B02-EA2179AF5F8D}" srcId="{7D2DB2BB-68CE-46C4-B24B-DBE7B64A94DF}" destId="{4B7C21AF-F8C0-47DA-9889-D23685351352}" srcOrd="3" destOrd="0" parTransId="{8B10EB7E-CFAB-4247-8961-AB1DECB2372E}" sibTransId="{5BE9AC9D-EFF1-4BAB-BDF3-25A08DD2A133}"/>
    <dgm:cxn modelId="{D4CEDD7A-FF57-4990-A57D-E55984E1F129}" srcId="{7D2DB2BB-68CE-46C4-B24B-DBE7B64A94DF}" destId="{BFDC148D-387C-4887-9B91-F55C9B2FDC4A}" srcOrd="1" destOrd="0" parTransId="{EE6C87FA-D9A6-4946-836F-45A1DE19E645}" sibTransId="{4FEBE520-B709-41CB-AA86-420C9D795B85}"/>
    <dgm:cxn modelId="{A6A9E485-D25E-473B-A250-55E983E64C35}" type="presOf" srcId="{7D2DB2BB-68CE-46C4-B24B-DBE7B64A94DF}" destId="{9679B517-4C05-4ED3-A3D4-C0E0725FD9CB}" srcOrd="0" destOrd="0" presId="urn:microsoft.com/office/officeart/2005/8/layout/hProcess11"/>
    <dgm:cxn modelId="{9EE50ECF-3665-40E1-A42F-CDDA6A6616A4}" srcId="{7D2DB2BB-68CE-46C4-B24B-DBE7B64A94DF}" destId="{FE4374C1-6989-4E16-8A28-82E2BE7AEDB4}" srcOrd="5" destOrd="0" parTransId="{74403842-96E1-4182-92A7-45D920BBBFE4}" sibTransId="{3AF9006A-A246-45A8-9237-C1AA565B3711}"/>
    <dgm:cxn modelId="{47DCAEEC-5742-4812-BC54-7FCEE5A20957}" type="presOf" srcId="{191F40B5-024E-4ACD-BE99-6060895CB633}" destId="{6E476E71-6DC3-4070-897D-B0245C46F59D}" srcOrd="0" destOrd="0" presId="urn:microsoft.com/office/officeart/2005/8/layout/hProcess11"/>
    <dgm:cxn modelId="{EA3B42F2-D792-439A-A131-471DAECD7097}" srcId="{7D2DB2BB-68CE-46C4-B24B-DBE7B64A94DF}" destId="{AE646BA8-F6EE-4F5F-AF4F-7F5EBE1C774D}" srcOrd="2" destOrd="0" parTransId="{CDA4D324-EC91-45A9-A6EF-35AA1D6271A4}" sibTransId="{0D2D378B-3B7A-41AE-9EC5-030C79AF67C2}"/>
    <dgm:cxn modelId="{5B9A09F7-F67B-4148-9303-59D05D258523}" type="presOf" srcId="{FE4374C1-6989-4E16-8A28-82E2BE7AEDB4}" destId="{6EBD2339-EF59-46BC-9D69-5C0810D1E078}" srcOrd="0" destOrd="0" presId="urn:microsoft.com/office/officeart/2005/8/layout/hProcess11"/>
    <dgm:cxn modelId="{25125605-D9B0-4EFB-9C48-DFDFAFAE0571}" type="presParOf" srcId="{9679B517-4C05-4ED3-A3D4-C0E0725FD9CB}" destId="{23980EAC-193E-4822-B618-1495D3654DEB}" srcOrd="0" destOrd="0" presId="urn:microsoft.com/office/officeart/2005/8/layout/hProcess11"/>
    <dgm:cxn modelId="{36189A32-E285-411F-960A-96BE95357AB1}" type="presParOf" srcId="{9679B517-4C05-4ED3-A3D4-C0E0725FD9CB}" destId="{5CC2782D-1830-4321-B2E4-8C6B44087FCD}" srcOrd="1" destOrd="0" presId="urn:microsoft.com/office/officeart/2005/8/layout/hProcess11"/>
    <dgm:cxn modelId="{0635D6B9-7791-48CE-B528-D097093CD62C}" type="presParOf" srcId="{5CC2782D-1830-4321-B2E4-8C6B44087FCD}" destId="{B072DB14-CC56-49A4-8203-504C285BEA31}" srcOrd="0" destOrd="0" presId="urn:microsoft.com/office/officeart/2005/8/layout/hProcess11"/>
    <dgm:cxn modelId="{4E0989B9-BBE4-48C9-865F-F0E2227932F5}" type="presParOf" srcId="{B072DB14-CC56-49A4-8203-504C285BEA31}" destId="{ECE9BF95-E468-411E-8B4B-E1A873D5BF89}" srcOrd="0" destOrd="0" presId="urn:microsoft.com/office/officeart/2005/8/layout/hProcess11"/>
    <dgm:cxn modelId="{9688A8E8-2F61-46E0-B4F3-EAE351441466}" type="presParOf" srcId="{B072DB14-CC56-49A4-8203-504C285BEA31}" destId="{75EC4EBD-14BE-4F0F-AFAC-A8B234BDC296}" srcOrd="1" destOrd="0" presId="urn:microsoft.com/office/officeart/2005/8/layout/hProcess11"/>
    <dgm:cxn modelId="{198F7568-4EE0-4C02-827D-C7709959CB3D}" type="presParOf" srcId="{B072DB14-CC56-49A4-8203-504C285BEA31}" destId="{6B91A952-3243-4CAD-A21A-8235573B37AB}" srcOrd="2" destOrd="0" presId="urn:microsoft.com/office/officeart/2005/8/layout/hProcess11"/>
    <dgm:cxn modelId="{08AAA491-3088-4E02-A12D-B919C71CBE8D}" type="presParOf" srcId="{5CC2782D-1830-4321-B2E4-8C6B44087FCD}" destId="{AAE205DE-5A6C-4A63-963C-40D3DF915D5E}" srcOrd="1" destOrd="0" presId="urn:microsoft.com/office/officeart/2005/8/layout/hProcess11"/>
    <dgm:cxn modelId="{1FDCA6EF-57DB-4136-9551-74CE8380AA86}" type="presParOf" srcId="{5CC2782D-1830-4321-B2E4-8C6B44087FCD}" destId="{3C79DCE4-3A3E-42D7-B24C-6D25E13B0EF8}" srcOrd="2" destOrd="0" presId="urn:microsoft.com/office/officeart/2005/8/layout/hProcess11"/>
    <dgm:cxn modelId="{7D63ED99-C004-4042-AC1D-7DC3FCF02CB3}" type="presParOf" srcId="{3C79DCE4-3A3E-42D7-B24C-6D25E13B0EF8}" destId="{BFDF8009-0C22-4272-A9F5-56514E588070}" srcOrd="0" destOrd="0" presId="urn:microsoft.com/office/officeart/2005/8/layout/hProcess11"/>
    <dgm:cxn modelId="{5751B065-A76A-409E-9DD2-C267C413156C}" type="presParOf" srcId="{3C79DCE4-3A3E-42D7-B24C-6D25E13B0EF8}" destId="{6F2FE92C-F606-48B8-A423-B2E9186DE1AE}" srcOrd="1" destOrd="0" presId="urn:microsoft.com/office/officeart/2005/8/layout/hProcess11"/>
    <dgm:cxn modelId="{876D870C-28AC-49AF-976E-66347E4757F6}" type="presParOf" srcId="{3C79DCE4-3A3E-42D7-B24C-6D25E13B0EF8}" destId="{F1412A53-135E-4028-8A1B-44C3BA12E24D}" srcOrd="2" destOrd="0" presId="urn:microsoft.com/office/officeart/2005/8/layout/hProcess11"/>
    <dgm:cxn modelId="{E989C819-E715-45DE-83FA-864CFC0662E1}" type="presParOf" srcId="{5CC2782D-1830-4321-B2E4-8C6B44087FCD}" destId="{9BE3995D-3866-42CD-9B46-F488CBD642AB}" srcOrd="3" destOrd="0" presId="urn:microsoft.com/office/officeart/2005/8/layout/hProcess11"/>
    <dgm:cxn modelId="{5CF6F2ED-3D1A-44F3-B555-043EFF793AFF}" type="presParOf" srcId="{5CC2782D-1830-4321-B2E4-8C6B44087FCD}" destId="{5600DBA6-1299-48F3-AAE5-16FD89D00CC2}" srcOrd="4" destOrd="0" presId="urn:microsoft.com/office/officeart/2005/8/layout/hProcess11"/>
    <dgm:cxn modelId="{0DE3FA34-CBDE-448B-AB70-D9858C64CCFC}" type="presParOf" srcId="{5600DBA6-1299-48F3-AAE5-16FD89D00CC2}" destId="{C31EBE58-DFBE-4A49-97E8-52302B119890}" srcOrd="0" destOrd="0" presId="urn:microsoft.com/office/officeart/2005/8/layout/hProcess11"/>
    <dgm:cxn modelId="{3BFA29BA-76B3-446E-A143-AE79AA13E062}" type="presParOf" srcId="{5600DBA6-1299-48F3-AAE5-16FD89D00CC2}" destId="{EB925739-C8A2-4615-AA0B-6EFDD851C779}" srcOrd="1" destOrd="0" presId="urn:microsoft.com/office/officeart/2005/8/layout/hProcess11"/>
    <dgm:cxn modelId="{CE424010-9ECB-409C-8957-EB247B1617A1}" type="presParOf" srcId="{5600DBA6-1299-48F3-AAE5-16FD89D00CC2}" destId="{85D7A598-8E38-43E7-9E08-851B7D7F675C}" srcOrd="2" destOrd="0" presId="urn:microsoft.com/office/officeart/2005/8/layout/hProcess11"/>
    <dgm:cxn modelId="{DA4BF232-625F-4BA1-8EE1-9E8D36D6E132}" type="presParOf" srcId="{5CC2782D-1830-4321-B2E4-8C6B44087FCD}" destId="{0606B7BC-E279-4D90-A7AB-AB635F146AEE}" srcOrd="5" destOrd="0" presId="urn:microsoft.com/office/officeart/2005/8/layout/hProcess11"/>
    <dgm:cxn modelId="{BD93BB4E-9D35-4372-924E-4E9992AA7B25}" type="presParOf" srcId="{5CC2782D-1830-4321-B2E4-8C6B44087FCD}" destId="{501DB6FF-6BDF-4A2C-8807-4A07EC745072}" srcOrd="6" destOrd="0" presId="urn:microsoft.com/office/officeart/2005/8/layout/hProcess11"/>
    <dgm:cxn modelId="{013D473F-11D8-4E55-B4FA-768BF37E333E}" type="presParOf" srcId="{501DB6FF-6BDF-4A2C-8807-4A07EC745072}" destId="{4001B382-11A0-481D-8368-1175A496F3C0}" srcOrd="0" destOrd="0" presId="urn:microsoft.com/office/officeart/2005/8/layout/hProcess11"/>
    <dgm:cxn modelId="{F04BFE6E-C296-4C68-B311-1F6946167A1E}" type="presParOf" srcId="{501DB6FF-6BDF-4A2C-8807-4A07EC745072}" destId="{58418909-A238-43FF-ABF8-DBA6950F16A2}" srcOrd="1" destOrd="0" presId="urn:microsoft.com/office/officeart/2005/8/layout/hProcess11"/>
    <dgm:cxn modelId="{E2C96102-C150-4EA3-8136-CAF2EC4FFF64}" type="presParOf" srcId="{501DB6FF-6BDF-4A2C-8807-4A07EC745072}" destId="{B4FC302A-258E-4B65-9CBC-30109FB14752}" srcOrd="2" destOrd="0" presId="urn:microsoft.com/office/officeart/2005/8/layout/hProcess11"/>
    <dgm:cxn modelId="{4E133959-33EC-42FD-BA34-6DEFEE8C37D1}" type="presParOf" srcId="{5CC2782D-1830-4321-B2E4-8C6B44087FCD}" destId="{9BE9EC75-2105-496D-A01F-258C13949974}" srcOrd="7" destOrd="0" presId="urn:microsoft.com/office/officeart/2005/8/layout/hProcess11"/>
    <dgm:cxn modelId="{DA0F8A74-9C43-4E9C-937D-8589691136C0}" type="presParOf" srcId="{5CC2782D-1830-4321-B2E4-8C6B44087FCD}" destId="{2AF53B09-D9A7-4D66-A5EC-BEF6974DA1AE}" srcOrd="8" destOrd="0" presId="urn:microsoft.com/office/officeart/2005/8/layout/hProcess11"/>
    <dgm:cxn modelId="{C4D045A7-5A03-431E-BF77-D4534EF0FDAD}" type="presParOf" srcId="{2AF53B09-D9A7-4D66-A5EC-BEF6974DA1AE}" destId="{6E476E71-6DC3-4070-897D-B0245C46F59D}" srcOrd="0" destOrd="0" presId="urn:microsoft.com/office/officeart/2005/8/layout/hProcess11"/>
    <dgm:cxn modelId="{E0574251-2736-4F86-9609-BE7B91285383}" type="presParOf" srcId="{2AF53B09-D9A7-4D66-A5EC-BEF6974DA1AE}" destId="{07C3DD5D-9675-40A3-9642-A0CF1E79AE02}" srcOrd="1" destOrd="0" presId="urn:microsoft.com/office/officeart/2005/8/layout/hProcess11"/>
    <dgm:cxn modelId="{6FD9C9D9-90B2-4CEC-A78B-7AC445578633}" type="presParOf" srcId="{2AF53B09-D9A7-4D66-A5EC-BEF6974DA1AE}" destId="{7805DC90-5A67-4101-98E7-E93A83FB8CCF}" srcOrd="2" destOrd="0" presId="urn:microsoft.com/office/officeart/2005/8/layout/hProcess11"/>
    <dgm:cxn modelId="{8312B47F-F5D1-4490-95AD-9BC72C987051}" type="presParOf" srcId="{5CC2782D-1830-4321-B2E4-8C6B44087FCD}" destId="{5D593C77-8C73-4C2F-A8DF-A2D5E24E60AB}" srcOrd="9" destOrd="0" presId="urn:microsoft.com/office/officeart/2005/8/layout/hProcess11"/>
    <dgm:cxn modelId="{9CA93958-A179-4B4A-9F21-8DC574A5801C}" type="presParOf" srcId="{5CC2782D-1830-4321-B2E4-8C6B44087FCD}" destId="{72EE2CA4-202F-4BEA-9C19-AF6987517217}" srcOrd="10" destOrd="0" presId="urn:microsoft.com/office/officeart/2005/8/layout/hProcess11"/>
    <dgm:cxn modelId="{9357CF9E-D1AF-4F51-BD5C-DE65AF47B26C}" type="presParOf" srcId="{72EE2CA4-202F-4BEA-9C19-AF6987517217}" destId="{6EBD2339-EF59-46BC-9D69-5C0810D1E078}" srcOrd="0" destOrd="0" presId="urn:microsoft.com/office/officeart/2005/8/layout/hProcess11"/>
    <dgm:cxn modelId="{9C15A012-2DF6-4069-BBD4-D2E54F2DE43D}" type="presParOf" srcId="{72EE2CA4-202F-4BEA-9C19-AF6987517217}" destId="{6FF6049C-54BF-44B4-8C34-15BF8C8E2DEC}" srcOrd="1" destOrd="0" presId="urn:microsoft.com/office/officeart/2005/8/layout/hProcess11"/>
    <dgm:cxn modelId="{CB19220A-AF06-42B3-BD28-744FA0A3FA0C}" type="presParOf" srcId="{72EE2CA4-202F-4BEA-9C19-AF6987517217}" destId="{31170A23-4585-4BE4-B142-A16C68A203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80EAC-193E-4822-B618-1495D3654DEB}">
      <dsp:nvSpPr>
        <dsp:cNvPr id="0" name=""/>
        <dsp:cNvSpPr/>
      </dsp:nvSpPr>
      <dsp:spPr>
        <a:xfrm>
          <a:off x="0" y="573375"/>
          <a:ext cx="6392686" cy="764501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9BF95-E468-411E-8B4B-E1A873D5BF89}">
      <dsp:nvSpPr>
        <dsp:cNvPr id="0" name=""/>
        <dsp:cNvSpPr/>
      </dsp:nvSpPr>
      <dsp:spPr>
        <a:xfrm>
          <a:off x="1295" y="0"/>
          <a:ext cx="971464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Aug. 18 – </a:t>
          </a:r>
          <a:r>
            <a:rPr lang="en-US" sz="1200" kern="1200" dirty="0"/>
            <a:t>Formal Rulemaking</a:t>
          </a:r>
        </a:p>
      </dsp:txBody>
      <dsp:txXfrm>
        <a:off x="1295" y="0"/>
        <a:ext cx="971464" cy="764501"/>
      </dsp:txXfrm>
    </dsp:sp>
    <dsp:sp modelId="{75EC4EBD-14BE-4F0F-AFAC-A8B234BDC296}">
      <dsp:nvSpPr>
        <dsp:cNvPr id="0" name=""/>
        <dsp:cNvSpPr/>
      </dsp:nvSpPr>
      <dsp:spPr>
        <a:xfrm>
          <a:off x="391465" y="860063"/>
          <a:ext cx="191125" cy="19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8009-0C22-4272-A9F5-56514E588070}">
      <dsp:nvSpPr>
        <dsp:cNvPr id="0" name=""/>
        <dsp:cNvSpPr/>
      </dsp:nvSpPr>
      <dsp:spPr>
        <a:xfrm>
          <a:off x="1008262" y="1146751"/>
          <a:ext cx="992517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Oct. 4 –  </a:t>
          </a:r>
          <a:r>
            <a:rPr lang="en-US" sz="1200" b="0" kern="1200" dirty="0"/>
            <a:t> SWRCB </a:t>
          </a:r>
          <a:r>
            <a:rPr lang="en-US" sz="1200" kern="1200" dirty="0"/>
            <a:t>Workshop/ Oral Comments</a:t>
          </a:r>
        </a:p>
      </dsp:txBody>
      <dsp:txXfrm>
        <a:off x="1008262" y="1146751"/>
        <a:ext cx="992517" cy="764501"/>
      </dsp:txXfrm>
    </dsp:sp>
    <dsp:sp modelId="{6F2FE92C-F606-48B8-A423-B2E9186DE1AE}">
      <dsp:nvSpPr>
        <dsp:cNvPr id="0" name=""/>
        <dsp:cNvSpPr/>
      </dsp:nvSpPr>
      <dsp:spPr>
        <a:xfrm>
          <a:off x="1408958" y="860063"/>
          <a:ext cx="191125" cy="191125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EBE58-DFBE-4A49-97E8-52302B119890}">
      <dsp:nvSpPr>
        <dsp:cNvPr id="0" name=""/>
        <dsp:cNvSpPr/>
      </dsp:nvSpPr>
      <dsp:spPr>
        <a:xfrm>
          <a:off x="2036282" y="0"/>
          <a:ext cx="927200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Oct. 17 – </a:t>
          </a:r>
          <a:r>
            <a:rPr lang="en-US" sz="1200" kern="1200" dirty="0"/>
            <a:t>Written Comments Due</a:t>
          </a:r>
        </a:p>
      </dsp:txBody>
      <dsp:txXfrm>
        <a:off x="2036282" y="0"/>
        <a:ext cx="927200" cy="764501"/>
      </dsp:txXfrm>
    </dsp:sp>
    <dsp:sp modelId="{EB925739-C8A2-4615-AA0B-6EFDD851C779}">
      <dsp:nvSpPr>
        <dsp:cNvPr id="0" name=""/>
        <dsp:cNvSpPr/>
      </dsp:nvSpPr>
      <dsp:spPr>
        <a:xfrm>
          <a:off x="2404320" y="860063"/>
          <a:ext cx="191125" cy="191125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1B382-11A0-481D-8368-1175A496F3C0}">
      <dsp:nvSpPr>
        <dsp:cNvPr id="0" name=""/>
        <dsp:cNvSpPr/>
      </dsp:nvSpPr>
      <dsp:spPr>
        <a:xfrm>
          <a:off x="2998985" y="1146751"/>
          <a:ext cx="710046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TBD – </a:t>
          </a:r>
          <a:r>
            <a:rPr lang="en-US" sz="1200" kern="1200" dirty="0"/>
            <a:t>Revised Draft(s)</a:t>
          </a:r>
        </a:p>
      </dsp:txBody>
      <dsp:txXfrm>
        <a:off x="2998985" y="1146751"/>
        <a:ext cx="710046" cy="764501"/>
      </dsp:txXfrm>
    </dsp:sp>
    <dsp:sp modelId="{58418909-A238-43FF-ABF8-DBA6950F16A2}">
      <dsp:nvSpPr>
        <dsp:cNvPr id="0" name=""/>
        <dsp:cNvSpPr/>
      </dsp:nvSpPr>
      <dsp:spPr>
        <a:xfrm>
          <a:off x="3258446" y="860063"/>
          <a:ext cx="191125" cy="191125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6E71-6DC3-4070-897D-B0245C46F59D}">
      <dsp:nvSpPr>
        <dsp:cNvPr id="0" name=""/>
        <dsp:cNvSpPr/>
      </dsp:nvSpPr>
      <dsp:spPr>
        <a:xfrm>
          <a:off x="3744535" y="0"/>
          <a:ext cx="948516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Summer 2024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 Adoption</a:t>
          </a:r>
        </a:p>
      </dsp:txBody>
      <dsp:txXfrm>
        <a:off x="3744535" y="0"/>
        <a:ext cx="948516" cy="764501"/>
      </dsp:txXfrm>
    </dsp:sp>
    <dsp:sp modelId="{07C3DD5D-9675-40A3-9642-A0CF1E79AE02}">
      <dsp:nvSpPr>
        <dsp:cNvPr id="0" name=""/>
        <dsp:cNvSpPr/>
      </dsp:nvSpPr>
      <dsp:spPr>
        <a:xfrm>
          <a:off x="4123230" y="860063"/>
          <a:ext cx="191125" cy="191125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2339-EF59-46BC-9D69-5C0810D1E078}">
      <dsp:nvSpPr>
        <dsp:cNvPr id="0" name=""/>
        <dsp:cNvSpPr/>
      </dsp:nvSpPr>
      <dsp:spPr>
        <a:xfrm>
          <a:off x="4728553" y="1146751"/>
          <a:ext cx="1023568" cy="76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Oct. 1, 2024 </a:t>
          </a:r>
          <a:r>
            <a:rPr lang="en-US" sz="1200" kern="1200" dirty="0"/>
            <a:t>– Rule Becomes Effective, if Adopted</a:t>
          </a:r>
        </a:p>
      </dsp:txBody>
      <dsp:txXfrm>
        <a:off x="4728553" y="1146751"/>
        <a:ext cx="1023568" cy="764501"/>
      </dsp:txXfrm>
    </dsp:sp>
    <dsp:sp modelId="{6FF6049C-54BF-44B4-8C34-15BF8C8E2DEC}">
      <dsp:nvSpPr>
        <dsp:cNvPr id="0" name=""/>
        <dsp:cNvSpPr/>
      </dsp:nvSpPr>
      <dsp:spPr>
        <a:xfrm>
          <a:off x="5144775" y="860063"/>
          <a:ext cx="191125" cy="19112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4CEECCB0-2930-4129-82B9-4BEE5FA79933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3E145DB2-6590-473A-BA60-549DFD373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36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DB01B81-6D0D-499C-BFFA-72DA61BD58D9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1E5EFF9-0DAD-4AE0-9191-77201DA71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1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1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6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8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p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2507"/>
            <a:ext cx="9144000" cy="414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7839"/>
            <a:ext cx="7772400" cy="126397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51810"/>
            <a:ext cx="7772400" cy="492051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3BB6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CWA Logo secondary 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40860"/>
            <a:ext cx="2133334" cy="71564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988164" y="372928"/>
            <a:ext cx="147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3BB6B3"/>
                </a:solidFill>
              </a:rPr>
              <a:t>Bringing Water Together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5744336"/>
            <a:ext cx="3532104" cy="802907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Click to edit presenter name and presenter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36725" y="6178337"/>
            <a:ext cx="2121475" cy="3689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0" i="0" dirty="0">
                <a:solidFill>
                  <a:srgbClr val="053A88"/>
                </a:solidFill>
              </a:rPr>
              <a:t>www.acwa.com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869940"/>
            <a:ext cx="7772400" cy="35877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2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Feel free to connect with us.</a:t>
            </a:r>
          </a:p>
        </p:txBody>
      </p:sp>
      <p:pic>
        <p:nvPicPr>
          <p:cNvPr id="12" name="Picture 11" descr="contact icon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6" t="26874" r="62016" b="32988"/>
          <a:stretch/>
        </p:blipFill>
        <p:spPr>
          <a:xfrm>
            <a:off x="2918046" y="2374569"/>
            <a:ext cx="832883" cy="27526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79627" y="4111220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facebook.com/acwawater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79627" y="4601499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twitter.com/acwawater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79627" y="3107034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www.acwa.com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36888" y="1979281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79627" y="3621420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 err="1"/>
              <a:t>acwabox@acwa.com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79627" y="2624023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(916) 441-4545</a:t>
            </a:r>
          </a:p>
        </p:txBody>
      </p:sp>
      <p:pic>
        <p:nvPicPr>
          <p:cNvPr id="21" name="Picture 20" descr="footer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22" name="Picture 21" descr="ACWA Logo secondary white.png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1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95" y="914400"/>
            <a:ext cx="8636723" cy="509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A513C-3AFB-4F65-A3D1-1765416F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14F69D-8105-410B-B0B7-E82A944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12"/>
            <a:ext cx="8507412" cy="547769"/>
          </a:xfrm>
        </p:spPr>
        <p:txBody>
          <a:bodyPr>
            <a:normAutofit/>
          </a:bodyPr>
          <a:lstStyle>
            <a:lvl1pPr algn="l">
              <a:defRPr sz="24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B6CB30-7108-4575-B89F-60F314BE9BC8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5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1"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369776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 sz="2100"/>
            </a:lvl2pPr>
            <a:lvl3pPr>
              <a:defRPr sz="21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CWA Logo secondary white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07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60428"/>
            <a:ext cx="9144000" cy="299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87551"/>
            <a:ext cx="7772400" cy="1092495"/>
          </a:xfrm>
        </p:spPr>
        <p:txBody>
          <a:bodyPr anchor="t">
            <a:normAutofit/>
          </a:bodyPr>
          <a:lstStyle>
            <a:lvl1pPr algn="ctr">
              <a:defRPr sz="2800" b="0" cap="none">
                <a:solidFill>
                  <a:srgbClr val="3BB6B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6326"/>
            <a:ext cx="7772400" cy="1211225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rgbClr val="053A8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CWA Logo secondary 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91" y="440861"/>
            <a:ext cx="1382233" cy="4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966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5186363" y="1600200"/>
            <a:ext cx="3500437" cy="3697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Image, graph, chart or videos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2" name="Picture 11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5107172" cy="968743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5107172" cy="36966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4943"/>
            <a:ext cx="5107172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054725" y="211505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054725" y="3833627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54725" y="2025791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8" name="Picture 17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25624"/>
            <a:ext cx="9144000" cy="423493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0" name="Picture 9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03835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73596"/>
            <a:ext cx="8229600" cy="9687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05888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585535"/>
            <a:ext cx="8229600" cy="1711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4" name="Picture 13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8229600" cy="9687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200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22084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178698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16178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178698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14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20" name="Picture 19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7" name="Picture 6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256"/>
            <a:ext cx="8229600" cy="430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B6B3"/>
                </a:solidFill>
              </a:defRPr>
            </a:lvl1pPr>
          </a:lstStyle>
          <a:p>
            <a:fld id="{9A48AA2D-3466-4A47-B2FD-1E742DB70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rgbClr val="053A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njae@acw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onjae@acwa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onjae@acwa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waterboards.ca.gov/water_issues/programs/conservation_portal/water-use-explor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oal.ca.gov/rulemaking_particip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onjae@acwa.com" TargetMode="External"/><Relationship Id="rId2" Type="http://schemas.openxmlformats.org/officeDocument/2006/relationships/hyperlink" Target="mailto:Chelseah@acwa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acwa.com/resources/making-conservation-a-way-of-lif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cwa.com/resources/making-conservation-a-way-of-lif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water_issues/programs/conservation_portal/water-use-explorer/" TargetMode="External"/><Relationship Id="rId2" Type="http://schemas.openxmlformats.org/officeDocument/2006/relationships/hyperlink" Target="https://www.waterboards.ca.gov/water_issues/programs/conservation_portal/regs/water_efficiency_legislation.html#reg-d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waterboards.ca.gov/water_issues/programs/conservation_portal/water-use-explorer/docs/prov-data-impacts-making-conservation-way-of-life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water_issues/programs/conservation_portal/water-use-explorer/docs/prov-data-impacts-making-conservation-way-of-life.xls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boards.ca.gov/water_issues/programs/conservation_portal/water-use-explor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65" y="1586810"/>
            <a:ext cx="7772400" cy="1263970"/>
          </a:xfrm>
        </p:spPr>
        <p:txBody>
          <a:bodyPr>
            <a:normAutofit/>
          </a:bodyPr>
          <a:lstStyle/>
          <a:p>
            <a:r>
              <a:rPr lang="en-US" dirty="0"/>
              <a:t>ACWA Bi-Monthly WUE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10" y="3511859"/>
            <a:ext cx="7772400" cy="1571398"/>
          </a:xfrm>
        </p:spPr>
        <p:txBody>
          <a:bodyPr>
            <a:normAutofit/>
          </a:bodyPr>
          <a:lstStyle/>
          <a:p>
            <a:r>
              <a:rPr lang="en-US" dirty="0"/>
              <a:t>Making Water Conservation a California Way of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798" y="5744336"/>
            <a:ext cx="4339857" cy="8029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September 13, 2023 </a:t>
            </a:r>
          </a:p>
          <a:p>
            <a:endParaRPr lang="en-US" dirty="0"/>
          </a:p>
          <a:p>
            <a:r>
              <a:rPr lang="en-US" sz="1300" dirty="0"/>
              <a:t>Contact </a:t>
            </a:r>
            <a:r>
              <a:rPr lang="en-US" sz="1300" dirty="0">
                <a:hlinkClick r:id="rId2"/>
              </a:rPr>
              <a:t>Sonjae@acwa.com</a:t>
            </a:r>
            <a:r>
              <a:rPr lang="en-US" sz="1300" dirty="0"/>
              <a:t> to be on the ACWA WUE Distribution lists</a:t>
            </a:r>
          </a:p>
        </p:txBody>
      </p:sp>
    </p:spTree>
    <p:extLst>
      <p:ext uri="{BB962C8B-B14F-4D97-AF65-F5344CB8AC3E}">
        <p14:creationId xmlns:p14="http://schemas.microsoft.com/office/powerpoint/2010/main" val="375242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22" y="1501158"/>
            <a:ext cx="8229600" cy="535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9900"/>
                </a:solidFill>
                <a:latin typeface="+mj-lt"/>
              </a:rPr>
              <a:t>2. CII Performance Measures </a:t>
            </a:r>
            <a:r>
              <a:rPr lang="en-US" sz="1800" b="1" dirty="0">
                <a:solidFill>
                  <a:schemeClr val="accent5"/>
                </a:solidFill>
              </a:rPr>
              <a:t>– compliance starting 2025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1940B-7FDA-E12E-0756-1BAB0037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8" y="2382518"/>
            <a:ext cx="8040222" cy="312463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A7712520-ADF9-452C-6E7C-F7D2C835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pic>
        <p:nvPicPr>
          <p:cNvPr id="4" name="7B5BF07A-F5AA-48A1-9EC6-8FA784FDE334" descr="WUE diagram.PNG">
            <a:extLst>
              <a:ext uri="{FF2B5EF4-FFF2-40B4-BE49-F238E27FC236}">
                <a16:creationId xmlns:a16="http://schemas.microsoft.com/office/drawing/2014/main" id="{67974B37-0E13-7C83-9A35-DA5D4E89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536" y="5179536"/>
            <a:ext cx="1678464" cy="16784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7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546E68-47C2-37DA-A9F5-6EED1F89D4C4}"/>
              </a:ext>
            </a:extLst>
          </p:cNvPr>
          <p:cNvSpPr/>
          <p:nvPr/>
        </p:nvSpPr>
        <p:spPr>
          <a:xfrm>
            <a:off x="0" y="5179536"/>
            <a:ext cx="9144000" cy="167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22" y="1501158"/>
            <a:ext cx="8229600" cy="535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j-lt"/>
              </a:rPr>
              <a:t>3. Annual Reporting </a:t>
            </a:r>
            <a:r>
              <a:rPr lang="en-US" sz="1800" b="1" dirty="0">
                <a:solidFill>
                  <a:schemeClr val="accent5"/>
                </a:solidFill>
              </a:rPr>
              <a:t>– compliance starting 2024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Avenir Next Medium"/>
            </a:endParaRP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venir Next Medium"/>
              </a:rPr>
              <a:t>Starting Jan. 1, 2024, and every year thereafter - </a:t>
            </a:r>
            <a:r>
              <a:rPr lang="en-US" sz="1600" b="1" i="0" u="none" strike="noStrike" baseline="0" dirty="0">
                <a:latin typeface="Avenir Next"/>
              </a:rPr>
              <a:t>Annual Reporting Requirements </a:t>
            </a:r>
            <a:r>
              <a:rPr lang="en-US" sz="1600" b="0" i="0" u="none" strike="noStrike" baseline="0" dirty="0">
                <a:latin typeface="Avenir Next Medium"/>
              </a:rPr>
              <a:t>to the State Water Board that include suppliers:</a:t>
            </a:r>
          </a:p>
          <a:p>
            <a:r>
              <a:rPr lang="en-US" sz="1600" b="0" i="0" u="none" strike="noStrike" baseline="0" dirty="0">
                <a:latin typeface="Avenir Next Medium"/>
              </a:rPr>
              <a:t>Urban water use objective</a:t>
            </a:r>
          </a:p>
          <a:p>
            <a:r>
              <a:rPr lang="en-US" sz="1600" b="0" i="0" u="none" strike="noStrike" baseline="0" dirty="0">
                <a:latin typeface="Avenir Next Medium"/>
              </a:rPr>
              <a:t>The actual urban water use</a:t>
            </a:r>
          </a:p>
          <a:p>
            <a:r>
              <a:rPr lang="en-US" sz="1600" dirty="0">
                <a:latin typeface="Avenir Next Medium"/>
              </a:rPr>
              <a:t>D</a:t>
            </a:r>
            <a:r>
              <a:rPr lang="en-US" sz="1600" b="0" i="0" u="none" strike="noStrike" baseline="0" dirty="0">
                <a:latin typeface="Avenir Next Medium"/>
              </a:rPr>
              <a:t>ocumentation of the implementation of CII performance measures</a:t>
            </a:r>
            <a:endParaRPr lang="en-US" sz="1600" dirty="0">
              <a:latin typeface="Avenir Next Medium"/>
            </a:endParaRPr>
          </a:p>
          <a:p>
            <a:r>
              <a:rPr lang="en-US" sz="1600" b="0" i="0" u="none" strike="noStrike" baseline="0" dirty="0">
                <a:latin typeface="Avenir Next Medium"/>
              </a:rPr>
              <a:t>Description of progress made towards meeting the urban water use objective (§Water Code 10609.24) </a:t>
            </a:r>
            <a:endParaRPr lang="en-US" sz="1600" dirty="0"/>
          </a:p>
          <a:p>
            <a:pPr marL="0" indent="0">
              <a:buNone/>
            </a:pPr>
            <a:endParaRPr lang="en-US" sz="1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7712520-ADF9-452C-6E7C-F7D2C835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pic>
        <p:nvPicPr>
          <p:cNvPr id="4" name="7B5BF07A-F5AA-48A1-9EC6-8FA784FDE334" descr="WUE diagram.PNG">
            <a:extLst>
              <a:ext uri="{FF2B5EF4-FFF2-40B4-BE49-F238E27FC236}">
                <a16:creationId xmlns:a16="http://schemas.microsoft.com/office/drawing/2014/main" id="{67974B37-0E13-7C83-9A35-DA5D4E89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536" y="5179536"/>
            <a:ext cx="1678464" cy="16784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6FFEA-E841-C977-0E98-2D5FC9A5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02" y="4302396"/>
            <a:ext cx="5085198" cy="25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60"/>
            <a:ext cx="8229600" cy="41229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0" i="1" u="none" strike="noStrike" baseline="0" dirty="0">
                <a:solidFill>
                  <a:schemeClr val="accent1"/>
                </a:solidFill>
                <a:latin typeface="Avenir Next Medium"/>
              </a:rPr>
              <a:t>“ACWA supports </a:t>
            </a:r>
          </a:p>
          <a:p>
            <a:pPr marL="0" indent="0" algn="ctr">
              <a:buNone/>
            </a:pPr>
            <a:r>
              <a:rPr lang="en-US" sz="2000" b="0" i="1" u="none" strike="noStrike" baseline="0" dirty="0">
                <a:solidFill>
                  <a:schemeClr val="accent1"/>
                </a:solidFill>
                <a:latin typeface="Avenir Next Medium"/>
              </a:rPr>
              <a:t>California’s advancement of long-term efficient </a:t>
            </a:r>
          </a:p>
          <a:p>
            <a:pPr marL="0" indent="0" algn="ctr">
              <a:buNone/>
            </a:pPr>
            <a:r>
              <a:rPr lang="en-US" sz="2000" b="0" i="1" u="none" strike="noStrike" baseline="0" dirty="0">
                <a:solidFill>
                  <a:schemeClr val="accent1"/>
                </a:solidFill>
                <a:latin typeface="Avenir Next Medium"/>
              </a:rPr>
              <a:t>and wise use of water in a manner that is </a:t>
            </a:r>
          </a:p>
          <a:p>
            <a:pPr marL="0" indent="0" algn="ctr">
              <a:buNone/>
            </a:pPr>
            <a:r>
              <a:rPr lang="en-US" sz="2000" b="0" i="1" u="none" strike="noStrike" baseline="0" dirty="0">
                <a:solidFill>
                  <a:schemeClr val="accent1"/>
                </a:solidFill>
                <a:latin typeface="Avenir Next Medium"/>
              </a:rPr>
              <a:t>feasible, cost-effective and minimizes unintended impacts </a:t>
            </a:r>
          </a:p>
          <a:p>
            <a:pPr marL="0" indent="0" algn="ctr">
              <a:buNone/>
            </a:pPr>
            <a:r>
              <a:rPr lang="en-US" sz="2000" b="0" i="1" u="none" strike="noStrike" baseline="0" dirty="0">
                <a:solidFill>
                  <a:schemeClr val="accent1"/>
                </a:solidFill>
                <a:latin typeface="Avenir Next Medium"/>
              </a:rPr>
              <a:t>to Californians communities.”</a:t>
            </a:r>
          </a:p>
          <a:p>
            <a:pPr marL="0" indent="0">
              <a:buNone/>
            </a:pPr>
            <a:endParaRPr lang="en-US" sz="1800" b="1" i="0" u="none" strike="noStrike" baseline="0" dirty="0">
              <a:latin typeface="Avenir Next"/>
            </a:endParaRPr>
          </a:p>
          <a:p>
            <a:pPr marL="0" indent="0">
              <a:buNone/>
            </a:pPr>
            <a:endParaRPr lang="en-US" sz="1600" dirty="0">
              <a:latin typeface="Avenir Next Medium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ACWA Meeting Schedule: </a:t>
            </a:r>
          </a:p>
          <a:p>
            <a:r>
              <a:rPr lang="en-US" sz="1600" u="sng" dirty="0">
                <a:latin typeface="Avenir Next Medium"/>
              </a:rPr>
              <a:t>WUE Working Groups</a:t>
            </a:r>
            <a:r>
              <a:rPr lang="en-US" sz="1600" dirty="0">
                <a:latin typeface="Avenir Next Medium"/>
              </a:rPr>
              <a:t>: WUE Overarching, WUE Outdoor, WUE CII Performance Measures, WUE Methodologies and Variances (email </a:t>
            </a:r>
            <a:r>
              <a:rPr lang="en-US" sz="1600" dirty="0">
                <a:solidFill>
                  <a:srgbClr val="00B050"/>
                </a:solidFill>
                <a:latin typeface="Avenir Nex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sonjae@acwa.com</a:t>
            </a:r>
            <a:r>
              <a:rPr lang="en-US" sz="1600" dirty="0">
                <a:solidFill>
                  <a:srgbClr val="00B050"/>
                </a:solidFill>
                <a:latin typeface="Avenir Next Medium"/>
              </a:rPr>
              <a:t> </a:t>
            </a:r>
            <a:r>
              <a:rPr lang="en-US" sz="1600" dirty="0">
                <a:latin typeface="Avenir Next Medium"/>
              </a:rPr>
              <a:t>to join the distribution list).</a:t>
            </a:r>
          </a:p>
          <a:p>
            <a:r>
              <a:rPr lang="en-US" sz="1600" u="sng" dirty="0">
                <a:latin typeface="Avenir Next Medium"/>
              </a:rPr>
              <a:t>ACWA Bi-Monthly WUE Meetings</a:t>
            </a:r>
            <a:r>
              <a:rPr lang="en-US" sz="1600" dirty="0">
                <a:latin typeface="Avenir Next Medium"/>
              </a:rPr>
              <a:t>: Meetings are held on the second Wednesday of every other month from 10 a.m. to noon. To attend, visit www.acwa.com/events. Meeting dates: Sept. 13, 2023, Nov. 8, 2023, Jan. 10, 2024, March 13, 2024, May 8, 2024, July 17, 2024.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09DDB3B-4D2D-7165-E508-36A88011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Draft Reg &amp; </a:t>
            </a:r>
            <a:r>
              <a:rPr lang="en-US" sz="3300" u="sng" dirty="0"/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236491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60"/>
            <a:ext cx="5063924" cy="41229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Weekly Meetings Scheduled through Oct. 17: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Outdoor Standards  </a:t>
            </a:r>
            <a:endParaRPr lang="en-US" sz="1700" dirty="0">
              <a:solidFill>
                <a:schemeClr val="accent1"/>
              </a:solidFill>
            </a:endParaRP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Monday from 3:00 – 4:00 pm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Chair: Fiona Sanchez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Methodologies, Variances &amp; Reporting</a:t>
            </a:r>
            <a:endParaRPr lang="en-US" sz="1700" dirty="0">
              <a:solidFill>
                <a:schemeClr val="accent1"/>
              </a:solidFill>
            </a:endParaRP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Tuesday from 4:00 – 5:00 pm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Chair: Elizabeth Lovsted 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CII Performance Measures</a:t>
            </a:r>
            <a:endParaRPr lang="en-US" sz="1700" dirty="0">
              <a:solidFill>
                <a:schemeClr val="accent1"/>
              </a:solidFill>
            </a:endParaRP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Thursday from 3:00 – 4:30 pm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Chair: Ariel Flores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endParaRPr lang="en-US" dirty="0">
              <a:highlight>
                <a:srgbClr val="FFFF00"/>
              </a:highlight>
            </a:endParaRPr>
          </a:p>
          <a:p>
            <a:pPr marL="457200" indent="-457200"/>
            <a:r>
              <a:rPr lang="en-US" dirty="0"/>
              <a:t>Data (SWRCB Tool &amp; Provisional Data)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Today, Sept. 14 from 4:00 – 5:00 pm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Chair: Nate Adams</a:t>
            </a:r>
          </a:p>
          <a:p>
            <a:pPr marL="457200" indent="-457200"/>
            <a:endParaRPr lang="en-US" dirty="0"/>
          </a:p>
          <a:p>
            <a:pPr marL="857250" lvl="1" indent="-457200"/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09DDB3B-4D2D-7165-E508-36A88011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3. ACWA Working Group Update</a:t>
            </a:r>
            <a:endParaRPr lang="en-US" sz="3300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4C665-8ED3-7BDA-6C6B-F14978EBF267}"/>
              </a:ext>
            </a:extLst>
          </p:cNvPr>
          <p:cNvSpPr txBox="1"/>
          <p:nvPr/>
        </p:nvSpPr>
        <p:spPr>
          <a:xfrm>
            <a:off x="6223518" y="2445812"/>
            <a:ext cx="234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 Join Working Groups: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Email Sonja Eschenburg at </a:t>
            </a:r>
            <a:r>
              <a:rPr lang="en-US" sz="1400" dirty="0">
                <a:hlinkClick r:id="rId2"/>
              </a:rPr>
              <a:t>sonjae@acwa.com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17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A392-F9C5-4FBF-B995-DE3D63E0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3" y="-271721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F3E76-3CE2-4AC9-B771-299DDA72D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202" y="560571"/>
            <a:ext cx="8229601" cy="318385"/>
          </a:xfrm>
        </p:spPr>
        <p:txBody>
          <a:bodyPr/>
          <a:lstStyle/>
          <a:p>
            <a:r>
              <a:rPr lang="en-US" sz="2000" dirty="0"/>
              <a:t>Residential Outdoor Standard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5F7A23-E5A0-4163-90BE-B81E628E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38851"/>
              </p:ext>
            </p:extLst>
          </p:nvPr>
        </p:nvGraphicFramePr>
        <p:xfrm>
          <a:off x="372533" y="1176419"/>
          <a:ext cx="8542867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4">
                  <a:extLst>
                    <a:ext uri="{9D8B030D-6E8A-4147-A177-3AD203B41FA5}">
                      <a16:colId xmlns:a16="http://schemas.microsoft.com/office/drawing/2014/main" val="2536465514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3050695502"/>
                    </a:ext>
                  </a:extLst>
                </a:gridCol>
                <a:gridCol w="1921933">
                  <a:extLst>
                    <a:ext uri="{9D8B030D-6E8A-4147-A177-3AD203B41FA5}">
                      <a16:colId xmlns:a16="http://schemas.microsoft.com/office/drawing/2014/main" val="1877239979"/>
                    </a:ext>
                  </a:extLst>
                </a:gridCol>
              </a:tblGrid>
              <a:tr h="4536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 Water Board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Regulation 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DWR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Proposal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2024- June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3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 2030 – June 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3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 2035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0.55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4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Irrigable, not currently Irrigated (INI)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Up to 20% only if actual use is greater than the water use objective without it</a:t>
                      </a:r>
                      <a:b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Only available through June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20% of 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73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Special Landscape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5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Residential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 or Crop Factor from DWR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3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New Development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(post-2018)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Currently 0.55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Reference to MWELO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7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Precipitation Adjustment (Reduction to 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8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10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5F7A23-E5A0-4163-90BE-B81E628E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93936"/>
              </p:ext>
            </p:extLst>
          </p:nvPr>
        </p:nvGraphicFramePr>
        <p:xfrm>
          <a:off x="379445" y="1368007"/>
          <a:ext cx="8534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068">
                  <a:extLst>
                    <a:ext uri="{9D8B030D-6E8A-4147-A177-3AD203B41FA5}">
                      <a16:colId xmlns:a16="http://schemas.microsoft.com/office/drawing/2014/main" val="2536465514"/>
                    </a:ext>
                  </a:extLst>
                </a:gridCol>
                <a:gridCol w="4089399">
                  <a:extLst>
                    <a:ext uri="{9D8B030D-6E8A-4147-A177-3AD203B41FA5}">
                      <a16:colId xmlns:a16="http://schemas.microsoft.com/office/drawing/2014/main" val="3050695502"/>
                    </a:ext>
                  </a:extLst>
                </a:gridCol>
                <a:gridCol w="1921933">
                  <a:extLst>
                    <a:ext uri="{9D8B030D-6E8A-4147-A177-3AD203B41FA5}">
                      <a16:colId xmlns:a16="http://schemas.microsoft.com/office/drawing/2014/main" val="1877239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 Water Board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Regulation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DWR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Proposal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Temporary Provision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2035-2040 = 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0.08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Based on DWR 2022 data or alternative data, if equivalent or superior</a:t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Public swimming pools (i.e. HOAs)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Considered SLA =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Same as landscape ETF for residential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SLA =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31262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AEFAC8EC-1FE3-76FE-1E5C-399B7042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28525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8AD680-FCBE-67F9-865B-45E4760F7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3767"/>
            <a:ext cx="8229601" cy="318385"/>
          </a:xfrm>
        </p:spPr>
        <p:txBody>
          <a:bodyPr/>
          <a:lstStyle/>
          <a:p>
            <a:r>
              <a:rPr lang="en-US" sz="2000" dirty="0"/>
              <a:t>Residential Outdoor Standard</a:t>
            </a:r>
          </a:p>
        </p:txBody>
      </p:sp>
    </p:spTree>
    <p:extLst>
      <p:ext uri="{BB962C8B-B14F-4D97-AF65-F5344CB8AC3E}">
        <p14:creationId xmlns:p14="http://schemas.microsoft.com/office/powerpoint/2010/main" val="27509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F3E76-3CE2-4AC9-B771-299DDA72D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1044943"/>
            <a:ext cx="8229601" cy="31838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5F7A23-E5A0-4163-90BE-B81E628E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96609"/>
              </p:ext>
            </p:extLst>
          </p:nvPr>
        </p:nvGraphicFramePr>
        <p:xfrm>
          <a:off x="227587" y="1088989"/>
          <a:ext cx="8680731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613">
                  <a:extLst>
                    <a:ext uri="{9D8B030D-6E8A-4147-A177-3AD203B41FA5}">
                      <a16:colId xmlns:a16="http://schemas.microsoft.com/office/drawing/2014/main" val="2536465514"/>
                    </a:ext>
                  </a:extLst>
                </a:gridCol>
                <a:gridCol w="2709564">
                  <a:extLst>
                    <a:ext uri="{9D8B030D-6E8A-4147-A177-3AD203B41FA5}">
                      <a16:colId xmlns:a16="http://schemas.microsoft.com/office/drawing/2014/main" val="2979893747"/>
                    </a:ext>
                  </a:extLst>
                </a:gridCol>
                <a:gridCol w="2058554">
                  <a:extLst>
                    <a:ext uri="{9D8B030D-6E8A-4147-A177-3AD203B41FA5}">
                      <a16:colId xmlns:a16="http://schemas.microsoft.com/office/drawing/2014/main" val="1877239979"/>
                    </a:ext>
                  </a:extLst>
                </a:gridCol>
              </a:tblGrid>
              <a:tr h="3226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Dedicated Irrigation Meter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DWR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Proposal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Through June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Equivalent to actual reported deliveries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9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 2028- June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3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 2030 – June 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9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 2035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0.45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9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Special Landscape Areas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(sports fields, functional turf, public pools, water features,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5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Irrigated with Recycled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Reference to MWELO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Variance for high 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Variance for high TDS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5590"/>
                  </a:ext>
                </a:extLst>
              </a:tr>
              <a:tr h="523066">
                <a:tc>
                  <a:txBody>
                    <a:bodyPr/>
                    <a:lstStyle/>
                    <a:p>
                      <a:r>
                        <a:rPr lang="en-US" sz="1600" dirty="0"/>
                        <a:t>New Development (post-2018)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Reference to MWELO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7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Precipitation Adjustment (Reduction)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86140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1322B037-CF77-AB96-572A-67253537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5" y="-269431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7BEE9C7-73D2-4ADC-058E-D890F36DA2F8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CII Dedicated Irrigation Meter</a:t>
            </a:r>
          </a:p>
        </p:txBody>
      </p:sp>
    </p:spTree>
    <p:extLst>
      <p:ext uri="{BB962C8B-B14F-4D97-AF65-F5344CB8AC3E}">
        <p14:creationId xmlns:p14="http://schemas.microsoft.com/office/powerpoint/2010/main" val="44188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9E1-CD51-78A6-F816-801D2663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Suppliers shall </a:t>
            </a:r>
            <a:r>
              <a:rPr lang="en-US" sz="1600" dirty="0">
                <a:solidFill>
                  <a:srgbClr val="0070C0"/>
                </a:solidFill>
              </a:rPr>
              <a:t>ban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irrigation of non-functional turf </a:t>
            </a:r>
            <a:r>
              <a:rPr lang="en-US" sz="1600" dirty="0"/>
              <a:t>with </a:t>
            </a:r>
            <a:r>
              <a:rPr lang="en-US" sz="1600" dirty="0">
                <a:solidFill>
                  <a:srgbClr val="0070C0"/>
                </a:solidFill>
              </a:rPr>
              <a:t>potable water </a:t>
            </a:r>
            <a:r>
              <a:rPr lang="en-US" sz="1600" dirty="0"/>
              <a:t>on all </a:t>
            </a:r>
            <a:r>
              <a:rPr lang="en-US" sz="1600" dirty="0">
                <a:solidFill>
                  <a:srgbClr val="0070C0"/>
                </a:solidFill>
              </a:rPr>
              <a:t>CII landscapes </a:t>
            </a:r>
            <a:r>
              <a:rPr lang="en-US" sz="1600" dirty="0"/>
              <a:t>by July 1, 2025</a:t>
            </a:r>
          </a:p>
          <a:p>
            <a:endParaRPr lang="en-US" dirty="0"/>
          </a:p>
        </p:txBody>
      </p:sp>
      <p:pic>
        <p:nvPicPr>
          <p:cNvPr id="6" name="Picture 5" descr="A sprinkler spraying water on grass&#10;&#10;Description automatically generated">
            <a:extLst>
              <a:ext uri="{FF2B5EF4-FFF2-40B4-BE49-F238E27FC236}">
                <a16:creationId xmlns:a16="http://schemas.microsoft.com/office/drawing/2014/main" id="{CE76C346-8A16-915B-3D26-E37417AF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6" y="3106532"/>
            <a:ext cx="5621867" cy="1460154"/>
          </a:xfrm>
          <a:prstGeom prst="rect">
            <a:avLst/>
          </a:prstGeom>
        </p:spPr>
      </p:pic>
      <p:pic>
        <p:nvPicPr>
          <p:cNvPr id="8" name="Graphic 7" descr="No sign with solid fill">
            <a:extLst>
              <a:ext uri="{FF2B5EF4-FFF2-40B4-BE49-F238E27FC236}">
                <a16:creationId xmlns:a16="http://schemas.microsoft.com/office/drawing/2014/main" id="{FACDC2A4-C7B4-11DB-9F7B-BE1CB94F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9865" y="3022837"/>
            <a:ext cx="1627544" cy="16275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C86B9B-8B6F-6723-A28C-DD1F6DED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5" y="-269431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843A83-C4DE-8517-87ED-CD93BDA85159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CII – Non Functional Turf</a:t>
            </a:r>
          </a:p>
        </p:txBody>
      </p:sp>
    </p:spTree>
    <p:extLst>
      <p:ext uri="{BB962C8B-B14F-4D97-AF65-F5344CB8AC3E}">
        <p14:creationId xmlns:p14="http://schemas.microsoft.com/office/powerpoint/2010/main" val="307175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DDA5-6B64-0645-228B-BE6F834B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041"/>
            <a:ext cx="8382000" cy="413547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Recycled Water with high TDS</a:t>
            </a:r>
          </a:p>
          <a:p>
            <a:endParaRPr lang="en-US" sz="1800" dirty="0"/>
          </a:p>
          <a:p>
            <a:r>
              <a:rPr lang="en-US" sz="1800" dirty="0"/>
              <a:t>Approval of annual variance required to include special landscape areas </a:t>
            </a:r>
          </a:p>
          <a:p>
            <a:endParaRPr lang="en-US" sz="1800" dirty="0"/>
          </a:p>
          <a:p>
            <a:r>
              <a:rPr lang="en-US" sz="1800" dirty="0"/>
              <a:t>Water to supplement pools and lakes to sustain wildlife</a:t>
            </a:r>
          </a:p>
          <a:p>
            <a:endParaRPr lang="en-US" sz="1800" dirty="0"/>
          </a:p>
          <a:p>
            <a:r>
              <a:rPr lang="en-US" sz="1800" dirty="0"/>
              <a:t>Pools – existing pools, spas and water features (residential)</a:t>
            </a:r>
          </a:p>
          <a:p>
            <a:pPr lvl="1"/>
            <a:r>
              <a:rPr lang="en-US" sz="1800" dirty="0"/>
              <a:t>0.08 LEF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January 2035- January 2040</a:t>
            </a:r>
          </a:p>
          <a:p>
            <a:endParaRPr lang="en-US" sz="1800" dirty="0"/>
          </a:p>
          <a:p>
            <a:r>
              <a:rPr lang="en-US" sz="1800" dirty="0"/>
              <a:t>Climate ready trees </a:t>
            </a:r>
          </a:p>
          <a:p>
            <a:endParaRPr lang="en-US" sz="1800" dirty="0"/>
          </a:p>
          <a:p>
            <a:r>
              <a:rPr lang="en-US" sz="1800" dirty="0"/>
              <a:t>Establishment of qualifying landscapes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332AA-6AA3-6485-8344-1A9F5675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5" y="-269431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761FE6-9764-2398-D39B-C0E947BF98F1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Variances and Temporary Provisions</a:t>
            </a:r>
          </a:p>
        </p:txBody>
      </p:sp>
    </p:spTree>
    <p:extLst>
      <p:ext uri="{BB962C8B-B14F-4D97-AF65-F5344CB8AC3E}">
        <p14:creationId xmlns:p14="http://schemas.microsoft.com/office/powerpoint/2010/main" val="75789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E463-ABA0-F68F-9935-67D3584D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8" y="1464734"/>
            <a:ext cx="6053666" cy="45466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3BB6B3"/>
                </a:solidFill>
              </a:rPr>
              <a:t>Residential: </a:t>
            </a:r>
            <a:r>
              <a:rPr lang="en-US" sz="1600" dirty="0"/>
              <a:t>Landscape area provided by DWR or approved equivalent or superior data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3BB6B3"/>
                </a:solidFill>
              </a:rPr>
              <a:t>Commercial Dedicated Irrigation Meters (DIMs): </a:t>
            </a:r>
            <a:r>
              <a:rPr lang="en-US" sz="1600" dirty="0"/>
              <a:t>Supplier required to measure landscape square footage for CII DIMs by </a:t>
            </a:r>
            <a:r>
              <a:rPr lang="en-US" sz="1600" b="1" dirty="0"/>
              <a:t>July 1, 2028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dirty="0">
                <a:solidFill>
                  <a:srgbClr val="3BB6B3"/>
                </a:solidFill>
              </a:rPr>
              <a:t>Mixed Use Meters: </a:t>
            </a:r>
            <a:r>
              <a:rPr lang="en-US" sz="1600" dirty="0"/>
              <a:t>Landscape area to be generated by DWR and substantiated by the water supplier</a:t>
            </a:r>
          </a:p>
          <a:p>
            <a:pPr lvl="1"/>
            <a:r>
              <a:rPr lang="en-US" sz="1600" dirty="0"/>
              <a:t>Suppliers need to estimate water budget and use</a:t>
            </a:r>
          </a:p>
          <a:p>
            <a:pPr lvl="1"/>
            <a:endParaRPr lang="en-US" sz="1600" dirty="0"/>
          </a:p>
          <a:p>
            <a:r>
              <a:rPr lang="en-US" sz="1600" dirty="0">
                <a:solidFill>
                  <a:srgbClr val="3BB6B3"/>
                </a:solidFill>
              </a:rPr>
              <a:t>Changes</a:t>
            </a:r>
            <a:r>
              <a:rPr lang="en-US" sz="1600" dirty="0"/>
              <a:t> to accommodate growth and new development based on reported MWELO data 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97D05-A034-8E49-5731-DB4EEC9A72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81" y="699312"/>
            <a:ext cx="2410518" cy="219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 descr="A person holding a tennis racket&#10;&#10;Description automatically generated with low confidence">
            <a:extLst>
              <a:ext uri="{FF2B5EF4-FFF2-40B4-BE49-F238E27FC236}">
                <a16:creationId xmlns:a16="http://schemas.microsoft.com/office/drawing/2014/main" id="{AAB0C5CE-718D-9187-C7E7-628CCA190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681" y="3044291"/>
            <a:ext cx="2410517" cy="314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1C4324-3521-2D93-4DF6-5EDCC4D4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5" y="-269431"/>
            <a:ext cx="8229600" cy="968743"/>
          </a:xfrm>
        </p:spPr>
        <p:txBody>
          <a:bodyPr>
            <a:normAutofit/>
          </a:bodyPr>
          <a:lstStyle/>
          <a:p>
            <a:r>
              <a:rPr lang="en-US" dirty="0"/>
              <a:t>3. ACWA Working Group Update - Outdoor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4D84BA7-D9E8-7059-6043-9A09F24CED38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Landscape Area Measurement</a:t>
            </a:r>
          </a:p>
        </p:txBody>
      </p:sp>
    </p:spTree>
    <p:extLst>
      <p:ext uri="{BB962C8B-B14F-4D97-AF65-F5344CB8AC3E}">
        <p14:creationId xmlns:p14="http://schemas.microsoft.com/office/powerpoint/2010/main" val="176013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BE36-2753-C54F-6D6E-4F84D19F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 </a:t>
            </a:r>
            <a:r>
              <a:rPr lang="en-US" sz="1400" dirty="0">
                <a:solidFill>
                  <a:schemeClr val="accent1"/>
                </a:solidFill>
              </a:rPr>
              <a:t>– Elizabeth </a:t>
            </a:r>
            <a:r>
              <a:rPr lang="en-US" sz="1400" dirty="0" err="1">
                <a:solidFill>
                  <a:schemeClr val="accent1"/>
                </a:solidFill>
              </a:rPr>
              <a:t>Lovsted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Call to Action, Draft Reg, Process &amp; Advocacy</a:t>
            </a:r>
            <a:r>
              <a:rPr lang="en-US" sz="1400" dirty="0">
                <a:solidFill>
                  <a:schemeClr val="accent1"/>
                </a:solidFill>
              </a:rPr>
              <a:t> – Chelsea Haines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Regulatory Working Group Updates</a:t>
            </a:r>
          </a:p>
          <a:p>
            <a:pPr marL="857250" lvl="1" indent="-457200"/>
            <a:r>
              <a:rPr lang="en-US" dirty="0"/>
              <a:t>General Regulation </a:t>
            </a:r>
            <a:r>
              <a:rPr lang="en-US" sz="1400" dirty="0">
                <a:solidFill>
                  <a:schemeClr val="accent1"/>
                </a:solidFill>
              </a:rPr>
              <a:t>– Chelsea Haines</a:t>
            </a:r>
            <a:endParaRPr lang="en-US" sz="1400" dirty="0"/>
          </a:p>
          <a:p>
            <a:pPr marL="857250" lvl="1" indent="-457200"/>
            <a:r>
              <a:rPr lang="en-US" dirty="0"/>
              <a:t>Outdoor Standard </a:t>
            </a:r>
            <a:r>
              <a:rPr lang="en-US" sz="1400" dirty="0">
                <a:solidFill>
                  <a:schemeClr val="accent1"/>
                </a:solidFill>
              </a:rPr>
              <a:t>– Fiona Sanchez</a:t>
            </a:r>
          </a:p>
          <a:p>
            <a:pPr marL="857250" lvl="1" indent="-457200"/>
            <a:r>
              <a:rPr lang="en-US" dirty="0"/>
              <a:t>CII Performance Measures </a:t>
            </a:r>
            <a:r>
              <a:rPr lang="en-US" sz="1400" dirty="0">
                <a:solidFill>
                  <a:schemeClr val="accent1"/>
                </a:solidFill>
              </a:rPr>
              <a:t>– Ariel Flores</a:t>
            </a:r>
          </a:p>
          <a:p>
            <a:pPr marL="857250" lvl="1" indent="-457200"/>
            <a:r>
              <a:rPr lang="en-US" dirty="0"/>
              <a:t>Methodologies </a:t>
            </a:r>
            <a:r>
              <a:rPr lang="en-US" sz="1400" dirty="0">
                <a:solidFill>
                  <a:schemeClr val="accent1"/>
                </a:solidFill>
              </a:rPr>
              <a:t>– Elizabeth </a:t>
            </a:r>
            <a:r>
              <a:rPr lang="en-US" sz="1400" dirty="0" err="1">
                <a:solidFill>
                  <a:schemeClr val="accent1"/>
                </a:solidFill>
              </a:rPr>
              <a:t>Lovsted</a:t>
            </a:r>
            <a:endParaRPr lang="en-US" sz="1400" dirty="0">
              <a:solidFill>
                <a:schemeClr val="accent1"/>
              </a:solidFill>
            </a:endParaRPr>
          </a:p>
          <a:p>
            <a:pPr marL="857250" lvl="1" indent="-457200"/>
            <a:r>
              <a:rPr lang="en-US" dirty="0"/>
              <a:t>Data and Reporting </a:t>
            </a:r>
            <a:r>
              <a:rPr lang="en-US" sz="1400" dirty="0">
                <a:solidFill>
                  <a:schemeClr val="accent1"/>
                </a:solidFill>
              </a:rPr>
              <a:t>– Nate Adams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Coalition Partner Update </a:t>
            </a:r>
            <a:r>
              <a:rPr lang="en-US" sz="2000" dirty="0">
                <a:solidFill>
                  <a:schemeClr val="accent1"/>
                </a:solidFill>
              </a:rPr>
              <a:t>– </a:t>
            </a:r>
            <a:r>
              <a:rPr lang="en-US" sz="1700" dirty="0">
                <a:solidFill>
                  <a:schemeClr val="accent1"/>
                </a:solidFill>
              </a:rPr>
              <a:t>CMUA, CWA, League of Cities WateReuse, CASA, CWA, CA-NV AWWA,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7EE9BF-4AF6-4B2E-81DD-F488FA3D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340347"/>
            <a:ext cx="7925455" cy="49186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/>
              <a:t>Install separate meters or employ in-lieu technologies for large landscapes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Annual outdoor usage estimated at 500,000 gallons or more (~1.5 AF)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/>
              <a:t>For large landscapes without DIMs, suppliers must employ </a:t>
            </a:r>
            <a:r>
              <a:rPr lang="en-US" sz="2900" u="sng" dirty="0"/>
              <a:t>at least 2 </a:t>
            </a:r>
            <a:r>
              <a:rPr lang="en-US" sz="2900" dirty="0"/>
              <a:t>of the following in-lieu technologies: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Water budget-based rate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Water budget-based management program without a rate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Hardware improvements - </a:t>
            </a:r>
            <a:r>
              <a:rPr lang="en-US" sz="2600" dirty="0" err="1"/>
              <a:t>i.e</a:t>
            </a:r>
            <a:r>
              <a:rPr lang="en-US" sz="2600" dirty="0"/>
              <a:t> smart irrigation controllers, pressure-regulated spray heads, metering technologies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Remote sensing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Landscape plant transformation programs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Other water efficient technologies that improve water efficiency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Supplier also shall employ following water management practices for large landscapes without DIMs:</a:t>
            </a:r>
          </a:p>
          <a:p>
            <a:pPr lvl="1"/>
            <a:r>
              <a:rPr lang="en-US" sz="2600" dirty="0"/>
              <a:t>Communications</a:t>
            </a:r>
          </a:p>
          <a:p>
            <a:pPr lvl="1"/>
            <a:r>
              <a:rPr lang="en-US" sz="2600" dirty="0"/>
              <a:t>Irrigation systems maintenance</a:t>
            </a:r>
          </a:p>
          <a:p>
            <a:pPr lvl="1"/>
            <a:r>
              <a:rPr lang="en-US" sz="2600" dirty="0"/>
              <a:t>Irrigation scheduling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484C28-1F9E-0C72-9EAE-67E0BED88DF6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- Outdoor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B88B3-790A-C233-72D3-443B9609D47E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Mixed Use Meters – Large Landscapes: Separate Meters or In-Lieu Technology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D4A6B0D0-E50B-60F0-8493-55BEA116E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19106"/>
              </p:ext>
            </p:extLst>
          </p:nvPr>
        </p:nvGraphicFramePr>
        <p:xfrm>
          <a:off x="4572000" y="4868165"/>
          <a:ext cx="43113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658">
                  <a:extLst>
                    <a:ext uri="{9D8B030D-6E8A-4147-A177-3AD203B41FA5}">
                      <a16:colId xmlns:a16="http://schemas.microsoft.com/office/drawing/2014/main" val="1203357748"/>
                    </a:ext>
                  </a:extLst>
                </a:gridCol>
                <a:gridCol w="2155658">
                  <a:extLst>
                    <a:ext uri="{9D8B030D-6E8A-4147-A177-3AD203B41FA5}">
                      <a16:colId xmlns:a16="http://schemas.microsoft.com/office/drawing/2014/main" val="1416566061"/>
                    </a:ext>
                  </a:extLst>
                </a:gridCol>
              </a:tblGrid>
              <a:tr h="282442"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84839"/>
                  </a:ext>
                </a:extLst>
              </a:tr>
              <a:tr h="282442">
                <a:tc>
                  <a:txBody>
                    <a:bodyPr/>
                    <a:lstStyle/>
                    <a:p>
                      <a:r>
                        <a:rPr lang="en-US" sz="14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52048"/>
                  </a:ext>
                </a:extLst>
              </a:tr>
              <a:tr h="282442">
                <a:tc>
                  <a:txBody>
                    <a:bodyPr/>
                    <a:lstStyle/>
                    <a:p>
                      <a:r>
                        <a:rPr lang="en-US" sz="14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47956"/>
                  </a:ext>
                </a:extLst>
              </a:tr>
              <a:tr h="282442">
                <a:tc>
                  <a:txBody>
                    <a:bodyPr/>
                    <a:lstStyle/>
                    <a:p>
                      <a:r>
                        <a:rPr lang="en-US" sz="14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25927"/>
                  </a:ext>
                </a:extLst>
              </a:tr>
              <a:tr h="487502">
                <a:tc>
                  <a:txBody>
                    <a:bodyPr/>
                    <a:lstStyle/>
                    <a:p>
                      <a:r>
                        <a:rPr lang="en-US" sz="1400" dirty="0"/>
                        <a:t>After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 least 95% based on annual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23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39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04DB-8FA8-3116-CEB6-6685DEF4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602"/>
            <a:ext cx="8229600" cy="3697768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1800" dirty="0"/>
              <a:t>Suppliers my use the 2030 outdoor standards until 2040, if: </a:t>
            </a:r>
          </a:p>
          <a:p>
            <a:pPr marL="400050"/>
            <a:endParaRPr lang="en-US" sz="1800" dirty="0"/>
          </a:p>
          <a:p>
            <a:pPr marL="400050"/>
            <a:r>
              <a:rPr lang="en-US" sz="1800" dirty="0"/>
              <a:t>Meet income threshold </a:t>
            </a:r>
            <a:r>
              <a:rPr lang="en-US" sz="1600" dirty="0"/>
              <a:t>(&lt;80% median household income in CA) </a:t>
            </a:r>
            <a:r>
              <a:rPr lang="en-US" sz="1600" i="1" dirty="0">
                <a:solidFill>
                  <a:srgbClr val="3BB6B3"/>
                </a:solidFill>
              </a:rPr>
              <a:t>or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1500" dirty="0"/>
              <a:t>Requirements: Shows average of 2% reduction, shows to satisfaction of the Board unable to meet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400050"/>
            <a:r>
              <a:rPr lang="en-US" sz="1800" dirty="0"/>
              <a:t>Required reduction of 20% of more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1600" dirty="0"/>
              <a:t>requirements: Compliance with G480 AWWA, Tree City USA recognition, dedicated program for climate ready landscapes (0.1%  turf conversion, dedicated staff, 40% of funding to low-income households</a:t>
            </a:r>
          </a:p>
          <a:p>
            <a:pPr marL="57150" indent="0">
              <a:buNone/>
            </a:pPr>
            <a:br>
              <a:rPr lang="en-US" sz="1600" dirty="0"/>
            </a:br>
            <a:r>
              <a:rPr lang="en-US" sz="1800" dirty="0"/>
              <a:t>Significant additional program implementation, funding, staffing and cost-allocation requirements if based on required reduction percentage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F2B2F6-2CF2-5666-3930-645556A2237E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- Outdoor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0C49C0-DF04-D4E2-BD57-8EBF33FB0EE1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2035 - 5 Year Implementation Extension </a:t>
            </a:r>
          </a:p>
        </p:txBody>
      </p:sp>
    </p:spTree>
    <p:extLst>
      <p:ext uri="{BB962C8B-B14F-4D97-AF65-F5344CB8AC3E}">
        <p14:creationId xmlns:p14="http://schemas.microsoft.com/office/powerpoint/2010/main" val="356479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F6FA-4200-44AF-8E5D-2376DFB7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52" y="4333769"/>
            <a:ext cx="8309295" cy="79618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Identify “disclosable” buildings in service area by </a:t>
            </a:r>
            <a:r>
              <a:rPr lang="en-US" sz="1600" b="1" dirty="0"/>
              <a:t>January 1, 2025 </a:t>
            </a:r>
            <a:r>
              <a:rPr lang="en-US" sz="1600" dirty="0"/>
              <a:t>and provide customer usage information to customer according to timeline</a:t>
            </a:r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Ban irrigation of non-functional turf with potable water for CII landscapes - </a:t>
            </a:r>
            <a:r>
              <a:rPr lang="en-US" sz="1600" b="1" dirty="0"/>
              <a:t>July 1, 2025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204AF-2774-9F8A-E0C6-839FF231AC4E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CII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AB7D0B-F50A-0FED-FB45-C7C2E586E75F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CII BMPS for High Water Usage Customers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F34C57-E023-D2C6-0822-8325E7443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5" y="1171203"/>
            <a:ext cx="7757012" cy="30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4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F6FA-4200-44AF-8E5D-2376DFB7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7" y="1340697"/>
            <a:ext cx="4391526" cy="369776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sz="1800" dirty="0"/>
              <a:t>Classify all CII customers - 18 ENERGY STAR Categories + 4 additional categories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Proposed Timeline:</a:t>
            </a:r>
          </a:p>
          <a:p>
            <a:pPr lvl="2"/>
            <a:r>
              <a:rPr lang="en-US" sz="1800" dirty="0"/>
              <a:t>20% accounts by </a:t>
            </a:r>
            <a:r>
              <a:rPr lang="en-US" sz="1800" b="1" dirty="0"/>
              <a:t>2026</a:t>
            </a:r>
          </a:p>
          <a:p>
            <a:pPr lvl="2"/>
            <a:r>
              <a:rPr lang="en-US" sz="1800" dirty="0"/>
              <a:t>60% accounts by </a:t>
            </a:r>
            <a:r>
              <a:rPr lang="en-US" sz="1800" b="1" dirty="0"/>
              <a:t>2028</a:t>
            </a:r>
            <a:endParaRPr lang="en-US" sz="1800" dirty="0"/>
          </a:p>
          <a:p>
            <a:pPr lvl="2"/>
            <a:r>
              <a:rPr lang="en-US" sz="1800" dirty="0"/>
              <a:t>100% accounts by </a:t>
            </a:r>
            <a:r>
              <a:rPr lang="en-US" sz="1800" b="1" dirty="0"/>
              <a:t>2030</a:t>
            </a:r>
          </a:p>
          <a:p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566FB8-407F-F64E-7BBD-079E08A16CAF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CII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66BD5F-234D-DBEE-D038-E6EF49E2106A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CII Classification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EEC5F-77C2-4717-639C-44A333BD39AE}"/>
              </a:ext>
            </a:extLst>
          </p:cNvPr>
          <p:cNvSpPr txBox="1"/>
          <p:nvPr/>
        </p:nvSpPr>
        <p:spPr>
          <a:xfrm>
            <a:off x="6187556" y="1012954"/>
            <a:ext cx="2679717" cy="5047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3BB6B3"/>
                </a:solidFill>
              </a:rPr>
              <a:t>CII Classifications: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Banking/ 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Entertainment/ Public Assembly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Food Sales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Lodging/ 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Manufacturing/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Mixed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Public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Religious Worship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Technology/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Warehouse/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CII Laundries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Large Landscapes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Car Wash &amp; Secondary Uses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5B5974-9428-8016-2AF0-5B7E4A32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1" y="4546614"/>
            <a:ext cx="5627345" cy="21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F6FA-4200-44AF-8E5D-2376DFB7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539"/>
            <a:ext cx="8229600" cy="369776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sz="1800" dirty="0"/>
              <a:t>Identify CII Customers with large landscapes using &gt;500,000 gallons/year</a:t>
            </a:r>
          </a:p>
          <a:p>
            <a:endParaRPr lang="en-US" sz="1800" dirty="0"/>
          </a:p>
          <a:p>
            <a:pPr lvl="1"/>
            <a:r>
              <a:rPr lang="en-US" sz="1600" dirty="0"/>
              <a:t>Install  Dedicated Irrigation Meter or </a:t>
            </a:r>
          </a:p>
          <a:p>
            <a:pPr lvl="1"/>
            <a:r>
              <a:rPr lang="en-US" sz="1600" dirty="0"/>
              <a:t>Implement In-Lieu Technology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Proposed Timeline:</a:t>
            </a:r>
          </a:p>
          <a:p>
            <a:pPr lvl="1"/>
            <a:r>
              <a:rPr lang="en-US" sz="1800" dirty="0"/>
              <a:t>20% accounts by </a:t>
            </a:r>
            <a:r>
              <a:rPr lang="en-US" sz="1800" b="1" dirty="0"/>
              <a:t>2026</a:t>
            </a:r>
          </a:p>
          <a:p>
            <a:pPr lvl="1"/>
            <a:r>
              <a:rPr lang="en-US" sz="1800" dirty="0"/>
              <a:t>60% accounts by </a:t>
            </a:r>
            <a:r>
              <a:rPr lang="en-US" sz="1800" b="1" dirty="0"/>
              <a:t>2028</a:t>
            </a:r>
            <a:endParaRPr lang="en-US" sz="1800" dirty="0"/>
          </a:p>
          <a:p>
            <a:pPr lvl="1"/>
            <a:r>
              <a:rPr lang="en-US" sz="1800" dirty="0"/>
              <a:t>100% accounts by </a:t>
            </a:r>
            <a:r>
              <a:rPr lang="en-US" sz="1800" b="1" dirty="0"/>
              <a:t>2030</a:t>
            </a:r>
          </a:p>
          <a:p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C67E0D-460D-E10D-38B2-5166EA0DC021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CII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3106AA-BFCF-12BB-6B76-99F708921A2F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MUM Conversion Threshold &amp; In-Lieu Technology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ACE03-E13B-2780-89D3-2338B93A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39" y="4475747"/>
            <a:ext cx="5809698" cy="22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F6FA-4200-44AF-8E5D-2376DFB7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40" y="1241293"/>
            <a:ext cx="8309295" cy="404371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en-US" sz="1600" dirty="0"/>
              <a:t>Design &amp; implement conservation programs for high usage customers that includes following type of BMPs according to timeline:</a:t>
            </a:r>
          </a:p>
          <a:p>
            <a:pPr>
              <a:buFont typeface="+mj-lt"/>
              <a:buAutoNum type="arabicPeriod" startAt="5"/>
            </a:pPr>
            <a:endParaRPr lang="en-US" sz="1600" dirty="0"/>
          </a:p>
          <a:p>
            <a:pPr lvl="1"/>
            <a:r>
              <a:rPr lang="en-US" sz="1600" dirty="0"/>
              <a:t>Outreach, Technical Assistance &amp; Education</a:t>
            </a:r>
          </a:p>
          <a:p>
            <a:pPr lvl="1"/>
            <a:r>
              <a:rPr lang="en-US" sz="1600" dirty="0"/>
              <a:t>Incentive</a:t>
            </a:r>
          </a:p>
          <a:p>
            <a:pPr lvl="1"/>
            <a:r>
              <a:rPr lang="en-US" sz="1600" dirty="0"/>
              <a:t>Landscape</a:t>
            </a:r>
          </a:p>
          <a:p>
            <a:pPr lvl="1"/>
            <a:r>
              <a:rPr lang="en-US" sz="1600" dirty="0"/>
              <a:t>Collaboration &amp; Coordination</a:t>
            </a:r>
          </a:p>
          <a:p>
            <a:pPr lvl="1"/>
            <a:r>
              <a:rPr lang="en-US" sz="1600" dirty="0"/>
              <a:t>Operational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137ED-D4E2-448D-A7F9-63885C9BAAF4}"/>
              </a:ext>
            </a:extLst>
          </p:cNvPr>
          <p:cNvSpPr txBox="1"/>
          <p:nvPr/>
        </p:nvSpPr>
        <p:spPr>
          <a:xfrm>
            <a:off x="561178" y="4924131"/>
            <a:ext cx="3103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Timeline:</a:t>
            </a:r>
          </a:p>
          <a:p>
            <a:pPr lvl="1"/>
            <a:r>
              <a:rPr lang="en-US" dirty="0"/>
              <a:t>20% accounts by </a:t>
            </a:r>
            <a:r>
              <a:rPr lang="en-US" b="1" dirty="0"/>
              <a:t>2026</a:t>
            </a:r>
          </a:p>
          <a:p>
            <a:pPr lvl="1"/>
            <a:r>
              <a:rPr lang="en-US" dirty="0"/>
              <a:t>60% accounts by </a:t>
            </a:r>
            <a:r>
              <a:rPr lang="en-US" b="1" dirty="0"/>
              <a:t>2028</a:t>
            </a:r>
            <a:endParaRPr lang="en-US" dirty="0"/>
          </a:p>
          <a:p>
            <a:pPr lvl="1"/>
            <a:r>
              <a:rPr lang="en-US" dirty="0"/>
              <a:t>100% accounts by </a:t>
            </a:r>
            <a:r>
              <a:rPr lang="en-US" b="1" dirty="0"/>
              <a:t>2030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204AF-2774-9F8A-E0C6-839FF231AC4E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CII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AB7D0B-F50A-0FED-FB45-C7C2E586E75F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CII BMPS for High Water Usage Customers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F34C57-E023-D2C6-0822-8325E7443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1919"/>
            <a:ext cx="7757012" cy="30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60"/>
            <a:ext cx="8229600" cy="4122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u="sng" dirty="0"/>
              <a:t>High Level Concerns: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Limited flexibility in compliance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Proposed alternative is not feasible and has very narrow application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Variances are limited and require data intensive analysis 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900" u="sng" dirty="0">
                <a:highlight>
                  <a:srgbClr val="FFFFFF"/>
                </a:highlight>
              </a:rPr>
              <a:t>Solutions: </a:t>
            </a:r>
          </a:p>
          <a:p>
            <a:pPr marL="0" indent="0">
              <a:buNone/>
            </a:pPr>
            <a:endParaRPr lang="en-US" sz="1900" u="sng" dirty="0">
              <a:highlight>
                <a:srgbClr val="FFFF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Allow a 20 percent buffer for compliance to account for data </a:t>
            </a:r>
          </a:p>
          <a:p>
            <a:pPr marL="857250" lvl="1" indent="-457200"/>
            <a:r>
              <a:rPr lang="en-US" sz="1600" dirty="0">
                <a:highlight>
                  <a:srgbClr val="FFFFFF"/>
                </a:highlight>
              </a:rPr>
              <a:t>Water suppliers are considered compliant if actual water use is within 120 % of calculated objective.</a:t>
            </a:r>
            <a:endParaRPr lang="en-US" sz="1600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6CBCC-6777-6EE8-121A-3A4BBBC18705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Methodology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661981-7E45-0574-F880-55A6D7112C9B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0576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60"/>
            <a:ext cx="8229600" cy="41229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1900" dirty="0"/>
              <a:t>Water suppliers whose actual water use is 120% or greater than objective will have considered to have put in a good faith  and in compliance with the regulation if they can demonstrate:</a:t>
            </a:r>
          </a:p>
          <a:p>
            <a:pPr marL="857250" lvl="1" indent="-457200"/>
            <a:r>
              <a:rPr lang="en-US" sz="1500" dirty="0">
                <a:highlight>
                  <a:srgbClr val="FFFFFF"/>
                </a:highlight>
              </a:rPr>
              <a:t>The availability of a comprehensive water use efficiency program that includes outreach, education and incentive to reduce residential and DIM water use.</a:t>
            </a:r>
          </a:p>
          <a:p>
            <a:pPr marL="857250" lvl="1" indent="-457200"/>
            <a:r>
              <a:rPr lang="en-US" sz="1500" dirty="0">
                <a:highlight>
                  <a:srgbClr val="FFFFFF"/>
                </a:highlight>
              </a:rPr>
              <a:t>At least an average of a 2% reduction in gpcd water user since 2013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1900" dirty="0"/>
              <a:t>Prior to issuing conservation orders or fines due to a supplier’s actual water use being greater than 120% of the objective,  the SWRCB shall:</a:t>
            </a:r>
          </a:p>
          <a:p>
            <a:pPr marL="857250" lvl="1" indent="-457200"/>
            <a:r>
              <a:rPr lang="en-US" sz="1500" dirty="0">
                <a:highlight>
                  <a:srgbClr val="FFFFFF"/>
                </a:highlight>
              </a:rPr>
              <a:t>Assist with analyzing the applicability and calculating any potential variances.</a:t>
            </a:r>
          </a:p>
          <a:p>
            <a:pPr marL="857250" lvl="1" indent="-457200"/>
            <a:r>
              <a:rPr lang="en-US" sz="1500" dirty="0">
                <a:highlight>
                  <a:srgbClr val="FFFFFF"/>
                </a:highlight>
              </a:rPr>
              <a:t>Work with the water supplier to identify why WUE programs are not meeting WUE goals.</a:t>
            </a:r>
          </a:p>
          <a:p>
            <a:pPr marL="857250" lvl="1" indent="-457200"/>
            <a:r>
              <a:rPr lang="en-US" sz="1500" dirty="0">
                <a:highlight>
                  <a:srgbClr val="FFFFFF"/>
                </a:highlight>
              </a:rPr>
              <a:t>Offer resources and funding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FC798-D8F4-DCE7-E593-C84B2ED40040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Methodology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F1704C-956E-11F7-5749-5C40A55E7396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976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E6E2-D613-620D-698D-C498237E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4824663" cy="3697768"/>
          </a:xfrm>
        </p:spPr>
        <p:txBody>
          <a:bodyPr>
            <a:normAutofit/>
          </a:bodyPr>
          <a:lstStyle/>
          <a:p>
            <a:r>
              <a:rPr lang="en-US" sz="1600" dirty="0"/>
              <a:t>Allow all variances if total impact is greater than 5% or if water supplier is within 5% of compliance</a:t>
            </a:r>
          </a:p>
          <a:p>
            <a:endParaRPr lang="en-US" sz="1600" dirty="0"/>
          </a:p>
          <a:p>
            <a:r>
              <a:rPr lang="en-US" sz="1600" dirty="0"/>
              <a:t>Variances once approved should be valid for a minimum of 5 years.</a:t>
            </a:r>
          </a:p>
          <a:p>
            <a:endParaRPr lang="en-US" sz="1600" dirty="0"/>
          </a:p>
          <a:p>
            <a:r>
              <a:rPr lang="en-US" sz="1600" dirty="0"/>
              <a:t>Variances will be considered approved within 90 days of submittal unless supplier receives justification for denial from SWRCB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59C460-754C-1085-DB43-1033DD232ECF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Methodology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EE49B8-34A7-BA1F-DCBC-CCCE956C695A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Variances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F9B91-81C8-F355-224A-D7DE27C3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84" y="1041760"/>
            <a:ext cx="3320716" cy="54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59C460-754C-1085-DB43-1033DD232ECF}"/>
              </a:ext>
            </a:extLst>
          </p:cNvPr>
          <p:cNvSpPr txBox="1">
            <a:spLocks/>
          </p:cNvSpPr>
          <p:nvPr/>
        </p:nvSpPr>
        <p:spPr>
          <a:xfrm>
            <a:off x="376335" y="-26943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053A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ACWA Working Group Update – Data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6B0EE-AD65-A290-CE37-201CD18DAF06}"/>
              </a:ext>
            </a:extLst>
          </p:cNvPr>
          <p:cNvSpPr txBox="1">
            <a:spLocks/>
          </p:cNvSpPr>
          <p:nvPr/>
        </p:nvSpPr>
        <p:spPr>
          <a:xfrm>
            <a:off x="376334" y="562861"/>
            <a:ext cx="8229601" cy="318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kern="1200">
                <a:solidFill>
                  <a:srgbClr val="3BB6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Water Use Efficiency Exploration Tool &amp; Provisional Data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5F9EF5-CE0D-0813-A0E0-0A8BF1B3F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704" y="1382160"/>
            <a:ext cx="3002096" cy="4122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State Water Board WUE Reg Website</a:t>
            </a:r>
            <a:r>
              <a:rPr lang="en-US" sz="1400" dirty="0"/>
              <a:t> – </a:t>
            </a:r>
            <a:r>
              <a:rPr lang="en-US" sz="1600" dirty="0"/>
              <a:t>Contains </a:t>
            </a:r>
          </a:p>
          <a:p>
            <a:r>
              <a:rPr lang="en-US" sz="1600" dirty="0"/>
              <a:t>“Explorer Tool” &amp;</a:t>
            </a:r>
          </a:p>
          <a:p>
            <a:r>
              <a:rPr lang="en-US" sz="1600" dirty="0"/>
              <a:t> Provisional Dataset (Excel)</a:t>
            </a: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6CA0749-DCA6-82B1-56D3-85E5D55A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9" y="3829015"/>
            <a:ext cx="5099071" cy="2832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C4E0F-5E84-D6B9-A213-20065A8262F2}"/>
              </a:ext>
            </a:extLst>
          </p:cNvPr>
          <p:cNvSpPr txBox="1"/>
          <p:nvPr/>
        </p:nvSpPr>
        <p:spPr>
          <a:xfrm>
            <a:off x="457199" y="1382160"/>
            <a:ext cx="44893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FF"/>
                </a:highlight>
              </a:rPr>
              <a:t>Known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</a:rPr>
              <a:t> Inaccurate indication of compliance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</a:rPr>
              <a:t> DIM required reductions are not shown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</a:rPr>
              <a:t> Check population (indoor budget)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</a:rPr>
              <a:t> </a:t>
            </a:r>
            <a:r>
              <a:rPr lang="en-US" sz="1600" dirty="0" err="1">
                <a:highlight>
                  <a:srgbClr val="FFFFFF"/>
                </a:highlight>
              </a:rPr>
              <a:t>Indivual</a:t>
            </a:r>
            <a:r>
              <a:rPr lang="en-US" sz="1600" dirty="0">
                <a:highlight>
                  <a:srgbClr val="FFFFFF"/>
                </a:highlight>
              </a:rPr>
              <a:t> Years vs. Average years make compliance look much different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</a:rPr>
              <a:t>Compares to Total Water Use (not water included in WUE Objective</a:t>
            </a:r>
          </a:p>
          <a:p>
            <a:pPr>
              <a:buFontTx/>
              <a:buChar char="-"/>
            </a:pPr>
            <a:endParaRPr lang="en-US" sz="1800" dirty="0">
              <a:highlight>
                <a:srgbClr val="FF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4121651"/>
            <a:ext cx="8229600" cy="369776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Regular Rulemaking Process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– Admin. Procedures Act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Minimum of 45-day comment period – Oct. 17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Substantive changes (alters meaning of reg) – 15-day comment period before final is adopted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AB6A28-2770-2413-39EF-B7715BCE0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312758"/>
              </p:ext>
            </p:extLst>
          </p:nvPr>
        </p:nvGraphicFramePr>
        <p:xfrm>
          <a:off x="1242377" y="1584994"/>
          <a:ext cx="6392686" cy="191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454E9153-56DF-F6F8-236B-9752D964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u="sng" dirty="0"/>
              <a:t>Call to Action</a:t>
            </a:r>
            <a:r>
              <a:rPr lang="en-US" dirty="0"/>
              <a:t>, Process, Draft Reg &amp; Advocacy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0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D4D0-D316-16DB-7E87-1A931E73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60"/>
            <a:ext cx="8229600" cy="41229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CMUA, Andrea </a:t>
            </a:r>
            <a:r>
              <a:rPr lang="en-US" sz="1800" dirty="0" err="1">
                <a:solidFill>
                  <a:schemeClr val="accent1"/>
                </a:solidFill>
              </a:rPr>
              <a:t>Abergel</a:t>
            </a: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CWA, Jennifer Capitolo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League of Cities, Melissa Sparks-Kranz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WateReuse, Rosario Cortes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CASA, Jared Voskuhl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CA-NV AWWA, </a:t>
            </a:r>
            <a:r>
              <a:rPr lang="en-US" sz="1800">
                <a:solidFill>
                  <a:schemeClr val="accent1"/>
                </a:solidFill>
              </a:rPr>
              <a:t>Sue Mosburg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09DDB3B-4D2D-7165-E508-36A88011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4. Coalition Partners</a:t>
            </a:r>
            <a:endParaRPr lang="en-US" sz="3300" u="sng" dirty="0"/>
          </a:p>
        </p:txBody>
      </p:sp>
    </p:spTree>
    <p:extLst>
      <p:ext uri="{BB962C8B-B14F-4D97-AF65-F5344CB8AC3E}">
        <p14:creationId xmlns:p14="http://schemas.microsoft.com/office/powerpoint/2010/main" val="521700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90" y="2797015"/>
            <a:ext cx="7772400" cy="1263970"/>
          </a:xfrm>
        </p:spPr>
        <p:txBody>
          <a:bodyPr>
            <a:normAutofit fontScale="90000"/>
          </a:bodyPr>
          <a:lstStyle/>
          <a:p>
            <a:r>
              <a:rPr lang="en-US" dirty="0"/>
              <a:t>Chelsea Haines</a:t>
            </a:r>
            <a:br>
              <a:rPr lang="en-US" dirty="0"/>
            </a:br>
            <a:r>
              <a:rPr lang="en-US" dirty="0"/>
              <a:t>Regulatory Relations Manager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Chelseah@acwa.com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226" y="1418364"/>
            <a:ext cx="7772400" cy="1571398"/>
          </a:xfrm>
        </p:spPr>
        <p:txBody>
          <a:bodyPr>
            <a:normAutofit/>
          </a:bodyPr>
          <a:lstStyle/>
          <a:p>
            <a:r>
              <a:rPr lang="en-US" dirty="0"/>
              <a:t>Making Water Conservation a California Way of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798" y="5744336"/>
            <a:ext cx="4339857" cy="8029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September 13, 2023 </a:t>
            </a:r>
          </a:p>
          <a:p>
            <a:endParaRPr lang="en-US" dirty="0"/>
          </a:p>
          <a:p>
            <a:r>
              <a:rPr lang="en-US" sz="1300" dirty="0"/>
              <a:t>Contact </a:t>
            </a:r>
            <a:r>
              <a:rPr lang="en-US" sz="1300" dirty="0">
                <a:hlinkClick r:id="rId3"/>
              </a:rPr>
              <a:t>Sonjae@acwa.com</a:t>
            </a:r>
            <a:r>
              <a:rPr lang="en-US" sz="1300" dirty="0"/>
              <a:t> to be on the ACWA WUE Distribution lists</a:t>
            </a:r>
          </a:p>
        </p:txBody>
      </p:sp>
    </p:spTree>
    <p:extLst>
      <p:ext uri="{BB962C8B-B14F-4D97-AF65-F5344CB8AC3E}">
        <p14:creationId xmlns:p14="http://schemas.microsoft.com/office/powerpoint/2010/main" val="228884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5E54-7C41-886B-71A4-99BFF6B2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53" y="1553377"/>
            <a:ext cx="3984499" cy="4329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 KEY DATES: </a:t>
            </a:r>
          </a:p>
          <a:p>
            <a:pPr marL="0" indent="0">
              <a:buNone/>
            </a:pPr>
            <a:endParaRPr lang="en-US" sz="2600" b="1" i="0" u="none" strike="noStrike" baseline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600" b="1" i="0" u="none" strike="noStrike" baseline="0" dirty="0">
                <a:solidFill>
                  <a:srgbClr val="00B050"/>
                </a:solidFill>
                <a:latin typeface="+mj-lt"/>
              </a:rPr>
              <a:t>OCT. 4 </a:t>
            </a:r>
            <a:r>
              <a:rPr lang="en-US" sz="2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– STATE WATER BOARD WORKSHOP </a:t>
            </a:r>
          </a:p>
          <a:p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800" b="1" i="0" u="none" strike="noStrike" baseline="0" dirty="0">
                <a:solidFill>
                  <a:srgbClr val="00B050"/>
                </a:solidFill>
                <a:latin typeface="+mj-lt"/>
              </a:rPr>
              <a:t>OCT. 17 </a:t>
            </a:r>
            <a:r>
              <a:rPr lang="en-US" sz="2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– WRITTEN COMMENTS DUE </a:t>
            </a:r>
            <a:endParaRPr lang="en-US" sz="2800" b="0" i="0" u="none" strike="noStrike" baseline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6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1E461-9505-F7E3-68BF-20B164B369CC}"/>
              </a:ext>
            </a:extLst>
          </p:cNvPr>
          <p:cNvSpPr txBox="1"/>
          <p:nvPr/>
        </p:nvSpPr>
        <p:spPr>
          <a:xfrm>
            <a:off x="1433689" y="6564232"/>
            <a:ext cx="512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https://www.acwa.com/resources/making-conservation-a-way-of-life/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7C8E86-3ADB-B135-7DE8-CE755D14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u="sng" dirty="0"/>
              <a:t>Call to Action</a:t>
            </a:r>
            <a:r>
              <a:rPr lang="en-US" dirty="0"/>
              <a:t>, Process, Draft Reg &amp; Advocacy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Hour Glass with red sand">
            <a:extLst>
              <a:ext uri="{FF2B5EF4-FFF2-40B4-BE49-F238E27FC236}">
                <a16:creationId xmlns:a16="http://schemas.microsoft.com/office/drawing/2014/main" id="{8BBAD424-7F19-11AA-CB78-DB59B8B0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09" y="2560308"/>
            <a:ext cx="3984499" cy="29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11E461-9505-F7E3-68BF-20B164B369CC}"/>
              </a:ext>
            </a:extLst>
          </p:cNvPr>
          <p:cNvSpPr txBox="1"/>
          <p:nvPr/>
        </p:nvSpPr>
        <p:spPr>
          <a:xfrm>
            <a:off x="0" y="6609224"/>
            <a:ext cx="512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https://www.acwa.com/resources/making-conservation-a-way-of-life/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E608E-C7F2-F6B3-F067-3C8F2AD0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29" y="1071913"/>
            <a:ext cx="4657114" cy="55722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41AD84-5C54-E931-0DF0-19F354A01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377"/>
            <a:ext cx="3984499" cy="4329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Suppliers need to show </a:t>
            </a:r>
          </a:p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up and highlight: </a:t>
            </a:r>
          </a:p>
          <a:p>
            <a:pPr marL="0" indent="0">
              <a:buNone/>
            </a:pPr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Expected %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Reduction</a:t>
            </a:r>
          </a:p>
          <a:p>
            <a:r>
              <a:rPr lang="en-US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Expected Cost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Feasibility Challenges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DAC Community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Unintended Impacts</a:t>
            </a:r>
          </a:p>
          <a:p>
            <a:endParaRPr lang="en-US" sz="2800" b="0" i="0" u="none" strike="noStrike" baseline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6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B80CE69-D6A6-A30C-60BB-29412DA6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u="sng" dirty="0"/>
              <a:t>Call to Action</a:t>
            </a:r>
            <a:r>
              <a:rPr lang="en-US" dirty="0"/>
              <a:t>, Process, Draft Reg, &amp; Advocacy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8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6AC1EF51-1FBF-4FB2-D1BD-0346F091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00F96-C3A9-1E33-42E1-16B3BA80064B}"/>
              </a:ext>
            </a:extLst>
          </p:cNvPr>
          <p:cNvSpPr txBox="1"/>
          <p:nvPr/>
        </p:nvSpPr>
        <p:spPr>
          <a:xfrm>
            <a:off x="5146158" y="1821712"/>
            <a:ext cx="3540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 Key Components of </a:t>
            </a:r>
            <a:r>
              <a:rPr lang="en-US" i="1" dirty="0">
                <a:solidFill>
                  <a:schemeClr val="accent1"/>
                </a:solidFill>
              </a:rPr>
              <a:t>Making Conservation a Way of Life </a:t>
            </a:r>
            <a:r>
              <a:rPr lang="en-US" dirty="0">
                <a:solidFill>
                  <a:schemeClr val="accent1"/>
                </a:solidFill>
              </a:rPr>
              <a:t>Regulation: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Water Use Objective 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6"/>
                </a:solidFill>
              </a:rPr>
              <a:t>Commercial, Industrial, Institutional (CII) Performance Measure 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Annual Reporting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Compliance starts Jan. 1, 2024!!</a:t>
            </a:r>
          </a:p>
        </p:txBody>
      </p:sp>
      <p:pic>
        <p:nvPicPr>
          <p:cNvPr id="3" name="Picture 2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3F580CCA-63A3-8274-E068-3A330846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3" y="1460500"/>
            <a:ext cx="4420587" cy="44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6AC1EF51-1FBF-4FB2-D1BD-0346F091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00F96-C3A9-1E33-42E1-16B3BA80064B}"/>
              </a:ext>
            </a:extLst>
          </p:cNvPr>
          <p:cNvSpPr txBox="1"/>
          <p:nvPr/>
        </p:nvSpPr>
        <p:spPr>
          <a:xfrm>
            <a:off x="647405" y="1481470"/>
            <a:ext cx="78491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1. Water Use Objective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B050"/>
                </a:solidFill>
              </a:rPr>
              <a:t>Statewide Efficiency Standards</a:t>
            </a:r>
            <a:r>
              <a:rPr lang="en-US" sz="1800" dirty="0"/>
              <a:t> for urban water uses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accent5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sz="1800" dirty="0"/>
              <a:t>Unique </a:t>
            </a:r>
            <a:r>
              <a:rPr lang="en-US" sz="1800" dirty="0">
                <a:solidFill>
                  <a:srgbClr val="00B050"/>
                </a:solidFill>
              </a:rPr>
              <a:t>local service area characteristics</a:t>
            </a:r>
            <a:r>
              <a:rPr lang="en-US" sz="1800" dirty="0"/>
              <a:t>: population, climate and landscape area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4FB88-7DC4-81E1-56F5-DA00922A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8" y="2127212"/>
            <a:ext cx="8221222" cy="1886213"/>
          </a:xfrm>
          <a:prstGeom prst="rect">
            <a:avLst/>
          </a:prstGeom>
        </p:spPr>
      </p:pic>
      <p:pic>
        <p:nvPicPr>
          <p:cNvPr id="3" name="7B5BF07A-F5AA-48A1-9EC6-8FA784FDE334" descr="WUE diagram.PNG">
            <a:extLst>
              <a:ext uri="{FF2B5EF4-FFF2-40B4-BE49-F238E27FC236}">
                <a16:creationId xmlns:a16="http://schemas.microsoft.com/office/drawing/2014/main" id="{84B0FE1B-C269-6336-FC55-9F7E5A03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536" y="5179536"/>
            <a:ext cx="1678464" cy="16784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6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130B4C-5AE9-AE4A-5851-D9A437B4701F}"/>
              </a:ext>
            </a:extLst>
          </p:cNvPr>
          <p:cNvSpPr/>
          <p:nvPr/>
        </p:nvSpPr>
        <p:spPr>
          <a:xfrm>
            <a:off x="0" y="5179536"/>
            <a:ext cx="9214884" cy="167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AC1EF51-1FBF-4FB2-D1BD-0346F091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00F96-C3A9-1E33-42E1-16B3BA80064B}"/>
              </a:ext>
            </a:extLst>
          </p:cNvPr>
          <p:cNvSpPr txBox="1"/>
          <p:nvPr/>
        </p:nvSpPr>
        <p:spPr>
          <a:xfrm>
            <a:off x="533989" y="1525687"/>
            <a:ext cx="4853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Water Use Objective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u="sng" dirty="0">
                <a:solidFill>
                  <a:schemeClr val="accent5"/>
                </a:solidFill>
              </a:rPr>
              <a:t>How to Understand the Impact: </a:t>
            </a:r>
          </a:p>
          <a:p>
            <a:pPr marL="0" indent="0">
              <a:buNone/>
            </a:pPr>
            <a:endParaRPr lang="en-US" sz="1600" u="sng" dirty="0">
              <a:solidFill>
                <a:schemeClr val="accent5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/>
              <a:t>Review the </a:t>
            </a:r>
            <a:r>
              <a:rPr lang="en-US" sz="16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Rulemaking</a:t>
            </a:r>
            <a:r>
              <a:rPr lang="en-US" sz="1600" dirty="0"/>
              <a:t>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including draft Reg Text and SRIA</a:t>
            </a:r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Use the </a:t>
            </a:r>
            <a:r>
              <a:rPr lang="en-US" sz="16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Use Objective Exploration Tool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defaults to proposed 2035 standard: Indoor to 42, Outdoor to 0.55, Landscape Area to O%</a:t>
            </a:r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 Review SWRCB </a:t>
            </a:r>
            <a:r>
              <a:rPr lang="en-US" sz="16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Provision Data Released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your data for accuracy </a:t>
            </a:r>
          </a:p>
          <a:p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4FB88-7DC4-81E1-56F5-DA00922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4191"/>
            <a:ext cx="5769935" cy="132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C14A6-91BE-7A8A-AF4C-67A830E54A5B}"/>
              </a:ext>
            </a:extLst>
          </p:cNvPr>
          <p:cNvSpPr txBox="1"/>
          <p:nvPr/>
        </p:nvSpPr>
        <p:spPr>
          <a:xfrm>
            <a:off x="6209414" y="1864242"/>
            <a:ext cx="2477386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100" dirty="0"/>
              <a:t>Indoor Standard – Already adopted (SB 1157)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B050"/>
                </a:solidFill>
              </a:rPr>
              <a:t>Outdoor Residential Standard </a:t>
            </a:r>
            <a:r>
              <a:rPr lang="en-US" sz="1100" b="1" dirty="0"/>
              <a:t>– SWRCB will consider adoption in Reg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B050"/>
                </a:solidFill>
              </a:rPr>
              <a:t>Outdoor CII DIM</a:t>
            </a:r>
            <a:r>
              <a:rPr lang="en-US" sz="1100" b="1" dirty="0"/>
              <a:t> – SWRCB will consider adoption in Reg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100" dirty="0"/>
              <a:t>Water Loss – Already adopted (SWRCB 2022 Water Loss Reg)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B050"/>
                </a:solidFill>
              </a:rPr>
              <a:t>Variances</a:t>
            </a:r>
            <a:r>
              <a:rPr lang="en-US" sz="1100" b="1" dirty="0"/>
              <a:t> - SWRCB will consider adoption in Reg</a:t>
            </a:r>
          </a:p>
          <a:p>
            <a:endParaRPr lang="en-US" dirty="0"/>
          </a:p>
        </p:txBody>
      </p:sp>
      <p:pic>
        <p:nvPicPr>
          <p:cNvPr id="3" name="7B5BF07A-F5AA-48A1-9EC6-8FA784FDE334" descr="WUE diagram.PNG">
            <a:extLst>
              <a:ext uri="{FF2B5EF4-FFF2-40B4-BE49-F238E27FC236}">
                <a16:creationId xmlns:a16="http://schemas.microsoft.com/office/drawing/2014/main" id="{84B0FE1B-C269-6336-FC55-9F7E5A03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536" y="5179536"/>
            <a:ext cx="1678464" cy="16784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4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9CBC0B-D978-E8F4-E989-E64EAEFB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0" y="2214684"/>
            <a:ext cx="6474316" cy="4488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9F1B6-68E0-9E93-D6C6-78C232E1D0BB}"/>
              </a:ext>
            </a:extLst>
          </p:cNvPr>
          <p:cNvSpPr txBox="1"/>
          <p:nvPr/>
        </p:nvSpPr>
        <p:spPr>
          <a:xfrm>
            <a:off x="7413171" y="2648391"/>
            <a:ext cx="17308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Change Defaults to proposed 2035 standards: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Indoor to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Outdoor to 0.55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Landscape Area to O%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>
                <a:solidFill>
                  <a:srgbClr val="FF66FF"/>
                </a:solidFill>
              </a:rPr>
              <a:t>Review Reduction Required by 2035</a:t>
            </a:r>
          </a:p>
          <a:p>
            <a:endParaRPr lang="en-US" sz="1200" dirty="0">
              <a:solidFill>
                <a:srgbClr val="FF66FF"/>
              </a:solidFill>
            </a:endParaRPr>
          </a:p>
          <a:p>
            <a:r>
              <a:rPr lang="en-US" sz="1200" dirty="0"/>
              <a:t>Fact Check Agency Data:</a:t>
            </a:r>
          </a:p>
          <a:p>
            <a:r>
              <a:rPr lang="en-US" sz="1200" dirty="0">
                <a:hlinkClick r:id="rId3"/>
              </a:rPr>
              <a:t>Provisional Data</a:t>
            </a:r>
            <a:endParaRPr lang="en-US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CD5893-77B8-2855-E998-C122C6D60E04}"/>
              </a:ext>
            </a:extLst>
          </p:cNvPr>
          <p:cNvCxnSpPr>
            <a:cxnSpLocks/>
          </p:cNvCxnSpPr>
          <p:nvPr/>
        </p:nvCxnSpPr>
        <p:spPr>
          <a:xfrm flipH="1">
            <a:off x="2264229" y="3547574"/>
            <a:ext cx="5148942" cy="8960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20217A-D879-F3BD-D0CC-9D2F38B7FAF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293237" y="4171885"/>
            <a:ext cx="5119934" cy="605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59A37B-DA99-86B3-5978-41327C167434}"/>
              </a:ext>
            </a:extLst>
          </p:cNvPr>
          <p:cNvCxnSpPr>
            <a:cxnSpLocks/>
          </p:cNvCxnSpPr>
          <p:nvPr/>
        </p:nvCxnSpPr>
        <p:spPr>
          <a:xfrm flipH="1">
            <a:off x="2293237" y="4258491"/>
            <a:ext cx="5119934" cy="1084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90D333-A9D1-8955-B459-4BD31BBB265A}"/>
              </a:ext>
            </a:extLst>
          </p:cNvPr>
          <p:cNvCxnSpPr>
            <a:cxnSpLocks/>
          </p:cNvCxnSpPr>
          <p:nvPr/>
        </p:nvCxnSpPr>
        <p:spPr>
          <a:xfrm flipH="1" flipV="1">
            <a:off x="3225209" y="4094009"/>
            <a:ext cx="4124825" cy="896002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16D7EFF-1752-028D-3975-61F68615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/>
          <a:p>
            <a:r>
              <a:rPr lang="en-US" sz="3300" dirty="0"/>
              <a:t>2. Call to Action, Process, </a:t>
            </a:r>
            <a:r>
              <a:rPr lang="en-US" sz="3300" u="sng" dirty="0"/>
              <a:t>Draft Reg </a:t>
            </a:r>
            <a:r>
              <a:rPr lang="en-US" sz="3300" dirty="0"/>
              <a:t>&amp; Advocacy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FB68C-207C-FAA7-E140-A7A85969AF30}"/>
              </a:ext>
            </a:extLst>
          </p:cNvPr>
          <p:cNvSpPr txBox="1"/>
          <p:nvPr/>
        </p:nvSpPr>
        <p:spPr>
          <a:xfrm>
            <a:off x="647405" y="1481470"/>
            <a:ext cx="784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1. Water Use Objective - </a:t>
            </a:r>
            <a:r>
              <a:rPr lang="en-US" sz="1200" dirty="0"/>
              <a:t>Go to: </a:t>
            </a:r>
            <a:r>
              <a:rPr lang="en-US" sz="1200" dirty="0">
                <a:hlinkClick r:id="rId4"/>
              </a:rPr>
              <a:t>https://www.waterboards.ca.gov/water_issues/programs/conservation_portal/water-use-explorer/</a:t>
            </a:r>
            <a:endParaRPr lang="en-US" sz="2000" dirty="0"/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604"/>
      </p:ext>
    </p:extLst>
  </p:cSld>
  <p:clrMapOvr>
    <a:masterClrMapping/>
  </p:clrMapOvr>
</p:sld>
</file>

<file path=ppt/theme/theme1.xml><?xml version="1.0" encoding="utf-8"?>
<a:theme xmlns:a="http://schemas.openxmlformats.org/drawingml/2006/main" name="ACWA PPT Templat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f22c2f-962e-461d-9a5d-fdf468467c73">
      <Terms xmlns="http://schemas.microsoft.com/office/infopath/2007/PartnerControls"/>
    </lcf76f155ced4ddcb4097134ff3c332f>
    <TaxCatchAll xmlns="b5c12858-e65c-4828-aac7-6535b9823010" xsi:nil="true"/>
    <SharedWithUsers xmlns="b5c12858-e65c-4828-aac7-6535b9823010">
      <UserInfo>
        <DisplayName>Chelsea Haines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154AFE88F46A4F958C74BCAEC3E0FC" ma:contentTypeVersion="14" ma:contentTypeDescription="Create a new document." ma:contentTypeScope="" ma:versionID="db95cdecb674deb0ce4f6285afe6320d">
  <xsd:schema xmlns:xsd="http://www.w3.org/2001/XMLSchema" xmlns:xs="http://www.w3.org/2001/XMLSchema" xmlns:p="http://schemas.microsoft.com/office/2006/metadata/properties" xmlns:ns2="30f22c2f-962e-461d-9a5d-fdf468467c73" xmlns:ns3="b5c12858-e65c-4828-aac7-6535b9823010" targetNamespace="http://schemas.microsoft.com/office/2006/metadata/properties" ma:root="true" ma:fieldsID="f0b711dae69787583ae8117051bf1a5e" ns2:_="" ns3:_="">
    <xsd:import namespace="30f22c2f-962e-461d-9a5d-fdf468467c73"/>
    <xsd:import namespace="b5c12858-e65c-4828-aac7-6535b9823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22c2f-962e-461d-9a5d-fdf468467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8427c3-99e6-472b-83d3-e397a640e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12858-e65c-4828-aac7-6535b982301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144db6-208f-4236-8e7a-d66479daf72c}" ma:internalName="TaxCatchAll" ma:showField="CatchAllData" ma:web="b5c12858-e65c-4828-aac7-6535b9823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740C2-7CE6-4B3B-8FBC-E0C4C4BC8AF3}">
  <ds:schemaRefs>
    <ds:schemaRef ds:uri="b5c12858-e65c-4828-aac7-6535b9823010"/>
    <ds:schemaRef ds:uri="http://purl.org/dc/dcmitype/"/>
    <ds:schemaRef ds:uri="30f22c2f-962e-461d-9a5d-fdf468467c73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C0A15B-F484-4A19-B7B3-177C254EAC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FA437-2E02-48B6-B0FD-37CF7C80A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22c2f-962e-461d-9a5d-fdf468467c73"/>
    <ds:schemaRef ds:uri="b5c12858-e65c-4828-aac7-6535b9823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21186</TotalTime>
  <Words>2314</Words>
  <Application>Microsoft Office PowerPoint</Application>
  <PresentationFormat>On-screen Show (4:3)</PresentationFormat>
  <Paragraphs>400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Avenir Next</vt:lpstr>
      <vt:lpstr>Avenir Next Medium</vt:lpstr>
      <vt:lpstr>Calibri</vt:lpstr>
      <vt:lpstr>Courier New</vt:lpstr>
      <vt:lpstr>Trebuchet MS</vt:lpstr>
      <vt:lpstr>Wingdings</vt:lpstr>
      <vt:lpstr>ACWA PPT Template 2016</vt:lpstr>
      <vt:lpstr>ACWA Bi-Monthly WUE Meeting</vt:lpstr>
      <vt:lpstr>AGENDA </vt:lpstr>
      <vt:lpstr>2. Call to Action, Process, Draft Reg &amp; Advocacy</vt:lpstr>
      <vt:lpstr>2. Call to Action, Process, Draft Reg &amp; Advocacy</vt:lpstr>
      <vt:lpstr>2. Call to Action, Process, Draft Reg, &amp; Advocacy</vt:lpstr>
      <vt:lpstr>2. Call to Action, Process, Draft Reg &amp; Advocacy</vt:lpstr>
      <vt:lpstr>2. Call to Action, Process, Draft Reg &amp; Advocacy</vt:lpstr>
      <vt:lpstr>2. Call to Action, Process, Draft Reg &amp; Advocacy</vt:lpstr>
      <vt:lpstr>2. Call to Action, Process, Draft Reg &amp; Advocacy</vt:lpstr>
      <vt:lpstr>2. Call to Action, Process, Draft Reg &amp; Advocacy</vt:lpstr>
      <vt:lpstr>2. Call to Action, Process, Draft Reg &amp; Advocacy</vt:lpstr>
      <vt:lpstr>2. Call to Action, Process, Draft Reg &amp; Advocacy</vt:lpstr>
      <vt:lpstr>3. ACWA Working Group Update</vt:lpstr>
      <vt:lpstr>3. ACWA Working Group Update - Outdoor</vt:lpstr>
      <vt:lpstr>3. ACWA Working Group Update - Outdoor</vt:lpstr>
      <vt:lpstr>3. ACWA Working Group Update - Outdoor</vt:lpstr>
      <vt:lpstr>3. ACWA Working Group Update - Outdoor</vt:lpstr>
      <vt:lpstr>3. ACWA Working Group Update - Outdoor</vt:lpstr>
      <vt:lpstr>3. ACWA Working Group Update - Outdoor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Coalition Partners</vt:lpstr>
      <vt:lpstr>Chelsea Haines Regulatory Relations Manager Chelseah@acwa.com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Use Efficiency Work Group</dc:title>
  <dc:creator>Chelsea Haines</dc:creator>
  <cp:lastModifiedBy>Chelsea Haines</cp:lastModifiedBy>
  <cp:revision>221</cp:revision>
  <dcterms:created xsi:type="dcterms:W3CDTF">2020-08-17T16:57:19Z</dcterms:created>
  <dcterms:modified xsi:type="dcterms:W3CDTF">2023-09-13T17:54:10Z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0x010100F8154AFE88F46A4F958C74BCAEC3E0FC</vt:lpwstr>
  </property>
  <property fmtid="{D5CDD505-2E9C-101B-9397-08002B2CF9AE}" pid="3" name="MediaServiceImageTags">
    <vt:lpwstr/>
  </property>
</Properties>
</file>