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handoutMasterIdLst>
    <p:handoutMasterId r:id="rId23"/>
  </p:handoutMasterIdLst>
  <p:sldIdLst>
    <p:sldId id="258" r:id="rId5"/>
    <p:sldId id="260" r:id="rId6"/>
    <p:sldId id="482" r:id="rId7"/>
    <p:sldId id="519" r:id="rId8"/>
    <p:sldId id="517" r:id="rId9"/>
    <p:sldId id="520" r:id="rId10"/>
    <p:sldId id="416" r:id="rId11"/>
    <p:sldId id="531" r:id="rId12"/>
    <p:sldId id="523" r:id="rId13"/>
    <p:sldId id="524" r:id="rId14"/>
    <p:sldId id="525" r:id="rId15"/>
    <p:sldId id="526" r:id="rId16"/>
    <p:sldId id="513" r:id="rId17"/>
    <p:sldId id="528" r:id="rId18"/>
    <p:sldId id="527" r:id="rId19"/>
    <p:sldId id="529" r:id="rId20"/>
    <p:sldId id="395" r:id="rId2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Sanders" initials="B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3A88"/>
    <a:srgbClr val="3BB6B3"/>
    <a:srgbClr val="FF66FF"/>
    <a:srgbClr val="FF9900"/>
    <a:srgbClr val="FFFFFF"/>
    <a:srgbClr val="F8E814"/>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43259B-E80C-4155-9C9A-8C79025362D5}" v="179" dt="2022-10-11T22:45:06.5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6" autoAdjust="0"/>
    <p:restoredTop sz="86604" autoAdjust="0"/>
  </p:normalViewPr>
  <p:slideViewPr>
    <p:cSldViewPr snapToGrid="0" snapToObjects="1">
      <p:cViewPr varScale="1">
        <p:scale>
          <a:sx n="111" d="100"/>
          <a:sy n="111" d="100"/>
        </p:scale>
        <p:origin x="1650" y="96"/>
      </p:cViewPr>
      <p:guideLst>
        <p:guide orient="horz" pos="2160"/>
        <p:guide pos="2880"/>
      </p:guideLst>
    </p:cSldViewPr>
  </p:slideViewPr>
  <p:notesTextViewPr>
    <p:cViewPr>
      <p:scale>
        <a:sx n="3" d="2"/>
        <a:sy n="3" d="2"/>
      </p:scale>
      <p:origin x="0" y="0"/>
    </p:cViewPr>
  </p:notesTextViewPr>
  <p:sorterViewPr>
    <p:cViewPr>
      <p:scale>
        <a:sx n="150" d="100"/>
        <a:sy n="150" d="100"/>
      </p:scale>
      <p:origin x="0" y="-5622"/>
    </p:cViewPr>
  </p:sorterViewPr>
  <p:notesViewPr>
    <p:cSldViewPr snapToGrid="0" snapToObjects="1">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4" tIns="46587" rIns="93174" bIns="46587" rtlCol="0"/>
          <a:lstStyle>
            <a:lvl1pPr algn="l">
              <a:defRPr sz="1200"/>
            </a:lvl1pPr>
          </a:lstStyle>
          <a:p>
            <a:endParaRPr lang="en-US" dirty="0"/>
          </a:p>
        </p:txBody>
      </p:sp>
      <p:sp>
        <p:nvSpPr>
          <p:cNvPr id="3" name="Date Placeholder 2"/>
          <p:cNvSpPr>
            <a:spLocks noGrp="1"/>
          </p:cNvSpPr>
          <p:nvPr>
            <p:ph type="dt" sz="quarter" idx="1"/>
          </p:nvPr>
        </p:nvSpPr>
        <p:spPr>
          <a:xfrm>
            <a:off x="3970937" y="0"/>
            <a:ext cx="3037840" cy="464820"/>
          </a:xfrm>
          <a:prstGeom prst="rect">
            <a:avLst/>
          </a:prstGeom>
        </p:spPr>
        <p:txBody>
          <a:bodyPr vert="horz" lIns="93174" tIns="46587" rIns="93174" bIns="46587" rtlCol="0"/>
          <a:lstStyle>
            <a:lvl1pPr algn="r">
              <a:defRPr sz="1200"/>
            </a:lvl1pPr>
          </a:lstStyle>
          <a:p>
            <a:fld id="{4CEECCB0-2930-4129-82B9-4BEE5FA79933}" type="datetimeFigureOut">
              <a:rPr lang="en-US" smtClean="0"/>
              <a:t>10/12/2022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4" tIns="46587" rIns="93174" bIns="465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7" y="8829967"/>
            <a:ext cx="3037840" cy="464820"/>
          </a:xfrm>
          <a:prstGeom prst="rect">
            <a:avLst/>
          </a:prstGeom>
        </p:spPr>
        <p:txBody>
          <a:bodyPr vert="horz" lIns="93174" tIns="46587" rIns="93174" bIns="46587" rtlCol="0" anchor="b"/>
          <a:lstStyle>
            <a:lvl1pPr algn="r">
              <a:defRPr sz="1200"/>
            </a:lvl1pPr>
          </a:lstStyle>
          <a:p>
            <a:fld id="{3E145DB2-6590-473A-BA60-549DFD3738D5}" type="slidenum">
              <a:rPr lang="en-US" smtClean="0"/>
              <a:t>‹#›</a:t>
            </a:fld>
            <a:endParaRPr lang="en-US" dirty="0"/>
          </a:p>
        </p:txBody>
      </p:sp>
    </p:spTree>
    <p:extLst>
      <p:ext uri="{BB962C8B-B14F-4D97-AF65-F5344CB8AC3E}">
        <p14:creationId xmlns:p14="http://schemas.microsoft.com/office/powerpoint/2010/main" val="332383673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4" tIns="46587" rIns="93174" bIns="46587" rtlCol="0"/>
          <a:lstStyle>
            <a:lvl1pPr algn="l">
              <a:defRPr sz="1200"/>
            </a:lvl1pPr>
          </a:lstStyle>
          <a:p>
            <a:endParaRPr lang="en-US" dirty="0"/>
          </a:p>
        </p:txBody>
      </p:sp>
      <p:sp>
        <p:nvSpPr>
          <p:cNvPr id="3" name="Date Placeholder 2"/>
          <p:cNvSpPr>
            <a:spLocks noGrp="1"/>
          </p:cNvSpPr>
          <p:nvPr>
            <p:ph type="dt" idx="1"/>
          </p:nvPr>
        </p:nvSpPr>
        <p:spPr>
          <a:xfrm>
            <a:off x="3970937" y="0"/>
            <a:ext cx="3037840" cy="464820"/>
          </a:xfrm>
          <a:prstGeom prst="rect">
            <a:avLst/>
          </a:prstGeom>
        </p:spPr>
        <p:txBody>
          <a:bodyPr vert="horz" lIns="93174" tIns="46587" rIns="93174" bIns="46587" rtlCol="0"/>
          <a:lstStyle>
            <a:lvl1pPr algn="r">
              <a:defRPr sz="1200"/>
            </a:lvl1pPr>
          </a:lstStyle>
          <a:p>
            <a:fld id="{DDB01B81-6D0D-499C-BFFA-72DA61BD58D9}" type="datetimeFigureOut">
              <a:rPr lang="en-US" smtClean="0"/>
              <a:t>10/12/2022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4" tIns="46587" rIns="93174" bIns="46587"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74" tIns="46587" rIns="93174"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4" tIns="46587" rIns="93174" bIns="465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7" y="8829967"/>
            <a:ext cx="3037840" cy="464820"/>
          </a:xfrm>
          <a:prstGeom prst="rect">
            <a:avLst/>
          </a:prstGeom>
        </p:spPr>
        <p:txBody>
          <a:bodyPr vert="horz" lIns="93174" tIns="46587" rIns="93174" bIns="46587" rtlCol="0" anchor="b"/>
          <a:lstStyle>
            <a:lvl1pPr algn="r">
              <a:defRPr sz="1200"/>
            </a:lvl1pPr>
          </a:lstStyle>
          <a:p>
            <a:fld id="{91E5EFF9-0DAD-4AE0-9191-77201DA71325}" type="slidenum">
              <a:rPr lang="en-US" smtClean="0"/>
              <a:t>‹#›</a:t>
            </a:fld>
            <a:endParaRPr lang="en-US" dirty="0"/>
          </a:p>
        </p:txBody>
      </p:sp>
    </p:spTree>
    <p:extLst>
      <p:ext uri="{BB962C8B-B14F-4D97-AF65-F5344CB8AC3E}">
        <p14:creationId xmlns:p14="http://schemas.microsoft.com/office/powerpoint/2010/main" val="8004157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059267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652F55B0-FA9B-423A-BB8F-A19E2A51AB47}" type="slidenum">
              <a:rPr lang="en-US" smtClean="0"/>
              <a:t>14</a:t>
            </a:fld>
            <a:endParaRPr lang="en-US"/>
          </a:p>
        </p:txBody>
      </p:sp>
    </p:spTree>
    <p:extLst>
      <p:ext uri="{BB962C8B-B14F-4D97-AF65-F5344CB8AC3E}">
        <p14:creationId xmlns:p14="http://schemas.microsoft.com/office/powerpoint/2010/main" val="24963909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652F55B0-FA9B-423A-BB8F-A19E2A51AB47}" type="slidenum">
              <a:rPr lang="en-US" smtClean="0"/>
              <a:t>15</a:t>
            </a:fld>
            <a:endParaRPr lang="en-US"/>
          </a:p>
        </p:txBody>
      </p:sp>
    </p:spTree>
    <p:extLst>
      <p:ext uri="{BB962C8B-B14F-4D97-AF65-F5344CB8AC3E}">
        <p14:creationId xmlns:p14="http://schemas.microsoft.com/office/powerpoint/2010/main" val="96423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652F55B0-FA9B-423A-BB8F-A19E2A51AB47}" type="slidenum">
              <a:rPr lang="en-US" smtClean="0"/>
              <a:t>16</a:t>
            </a:fld>
            <a:endParaRPr lang="en-US"/>
          </a:p>
        </p:txBody>
      </p:sp>
    </p:spTree>
    <p:extLst>
      <p:ext uri="{BB962C8B-B14F-4D97-AF65-F5344CB8AC3E}">
        <p14:creationId xmlns:p14="http://schemas.microsoft.com/office/powerpoint/2010/main" val="1376637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923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13311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40794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99509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08730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64583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99641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652F55B0-FA9B-423A-BB8F-A19E2A51AB47}" type="slidenum">
              <a:rPr lang="en-US" smtClean="0"/>
              <a:t>13</a:t>
            </a:fld>
            <a:endParaRPr lang="en-US"/>
          </a:p>
        </p:txBody>
      </p:sp>
    </p:spTree>
    <p:extLst>
      <p:ext uri="{BB962C8B-B14F-4D97-AF65-F5344CB8AC3E}">
        <p14:creationId xmlns:p14="http://schemas.microsoft.com/office/powerpoint/2010/main" val="11209078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titlepg.pn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492507"/>
            <a:ext cx="9144000" cy="4147450"/>
          </a:xfrm>
          <a:prstGeom prst="rect">
            <a:avLst/>
          </a:prstGeom>
        </p:spPr>
      </p:pic>
      <p:sp>
        <p:nvSpPr>
          <p:cNvPr id="2" name="Title 1"/>
          <p:cNvSpPr>
            <a:spLocks noGrp="1"/>
          </p:cNvSpPr>
          <p:nvPr>
            <p:ph type="ctrTitle"/>
          </p:nvPr>
        </p:nvSpPr>
        <p:spPr>
          <a:xfrm>
            <a:off x="685800" y="1887839"/>
            <a:ext cx="7772400" cy="1263970"/>
          </a:xfrm>
        </p:spPr>
        <p:txBody>
          <a:bodyPr anchor="b"/>
          <a:lstStyle>
            <a:lvl1pPr algn="l">
              <a:defRPr>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3151810"/>
            <a:ext cx="7772400" cy="492051"/>
          </a:xfrm>
        </p:spPr>
        <p:txBody>
          <a:bodyPr anchor="t"/>
          <a:lstStyle>
            <a:lvl1pPr marL="0" indent="0" algn="l">
              <a:buNone/>
              <a:defRPr>
                <a:solidFill>
                  <a:srgbClr val="3BB6B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8" name="Picture 7" descr="ACWA Logo secondary 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85799" y="440860"/>
            <a:ext cx="2133334" cy="715641"/>
          </a:xfrm>
          <a:prstGeom prst="rect">
            <a:avLst/>
          </a:prstGeom>
        </p:spPr>
      </p:pic>
      <p:sp>
        <p:nvSpPr>
          <p:cNvPr id="9" name="TextBox 8"/>
          <p:cNvSpPr txBox="1"/>
          <p:nvPr userDrawn="1"/>
        </p:nvSpPr>
        <p:spPr>
          <a:xfrm>
            <a:off x="6988164" y="372928"/>
            <a:ext cx="1470036" cy="923330"/>
          </a:xfrm>
          <a:prstGeom prst="rect">
            <a:avLst/>
          </a:prstGeom>
          <a:noFill/>
        </p:spPr>
        <p:txBody>
          <a:bodyPr wrap="square" rtlCol="0">
            <a:spAutoFit/>
          </a:bodyPr>
          <a:lstStyle/>
          <a:p>
            <a:pPr algn="r"/>
            <a:r>
              <a:rPr lang="en-US" b="1" i="1" dirty="0">
                <a:solidFill>
                  <a:srgbClr val="3BB6B3"/>
                </a:solidFill>
              </a:rPr>
              <a:t>Bringing Water Together</a:t>
            </a:r>
          </a:p>
        </p:txBody>
      </p:sp>
      <p:sp>
        <p:nvSpPr>
          <p:cNvPr id="11" name="Text Placeholder 10"/>
          <p:cNvSpPr>
            <a:spLocks noGrp="1"/>
          </p:cNvSpPr>
          <p:nvPr>
            <p:ph type="body" sz="quarter" idx="13" hasCustomPrompt="1"/>
          </p:nvPr>
        </p:nvSpPr>
        <p:spPr>
          <a:xfrm>
            <a:off x="685799" y="5744336"/>
            <a:ext cx="3532104" cy="802907"/>
          </a:xfrm>
        </p:spPr>
        <p:txBody>
          <a:bodyPr anchor="b">
            <a:normAutofit/>
          </a:bodyPr>
          <a:lstStyle>
            <a:lvl1pPr marL="0" indent="0">
              <a:buNone/>
              <a:defRPr sz="1800" baseline="0">
                <a:solidFill>
                  <a:srgbClr val="053A88"/>
                </a:solidFill>
              </a:defRPr>
            </a:lvl1pPr>
          </a:lstStyle>
          <a:p>
            <a:pPr lvl="0"/>
            <a:r>
              <a:rPr lang="en-US" dirty="0"/>
              <a:t>Click to edit presenter name and presenter title</a:t>
            </a:r>
          </a:p>
        </p:txBody>
      </p:sp>
      <p:sp>
        <p:nvSpPr>
          <p:cNvPr id="12" name="TextBox 11"/>
          <p:cNvSpPr txBox="1"/>
          <p:nvPr userDrawn="1"/>
        </p:nvSpPr>
        <p:spPr>
          <a:xfrm>
            <a:off x="6336725" y="6178337"/>
            <a:ext cx="2121475" cy="368906"/>
          </a:xfrm>
          <a:prstGeom prst="rect">
            <a:avLst/>
          </a:prstGeom>
          <a:noFill/>
        </p:spPr>
        <p:txBody>
          <a:bodyPr wrap="square" rtlCol="0" anchor="b">
            <a:spAutoFit/>
          </a:bodyPr>
          <a:lstStyle/>
          <a:p>
            <a:pPr algn="r"/>
            <a:r>
              <a:rPr lang="en-US" b="0" i="0" dirty="0">
                <a:solidFill>
                  <a:srgbClr val="053A88"/>
                </a:solidFill>
              </a:rPr>
              <a:t>www.acwa.com</a:t>
            </a:r>
          </a:p>
        </p:txBody>
      </p:sp>
      <p:sp>
        <p:nvSpPr>
          <p:cNvPr id="10" name="Text Placeholder 9"/>
          <p:cNvSpPr>
            <a:spLocks noGrp="1"/>
          </p:cNvSpPr>
          <p:nvPr>
            <p:ph type="body" sz="quarter" idx="15" hasCustomPrompt="1"/>
          </p:nvPr>
        </p:nvSpPr>
        <p:spPr>
          <a:xfrm>
            <a:off x="685800" y="3869940"/>
            <a:ext cx="7772400" cy="358775"/>
          </a:xfrm>
        </p:spPr>
        <p:txBody>
          <a:bodyPr>
            <a:noAutofit/>
          </a:bodyPr>
          <a:lstStyle>
            <a:lvl1pPr marL="0" indent="0">
              <a:buNone/>
              <a:defRPr sz="1900">
                <a:solidFill>
                  <a:srgbClr val="FFFFFF"/>
                </a:solidFill>
              </a:defRPr>
            </a:lvl1pPr>
          </a:lstStyle>
          <a:p>
            <a:pPr lvl="0"/>
            <a:r>
              <a:rPr lang="en-US" dirty="0"/>
              <a:t>Date</a:t>
            </a:r>
          </a:p>
        </p:txBody>
      </p:sp>
    </p:spTree>
    <p:extLst>
      <p:ext uri="{BB962C8B-B14F-4D97-AF65-F5344CB8AC3E}">
        <p14:creationId xmlns:p14="http://schemas.microsoft.com/office/powerpoint/2010/main" val="1532178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9A48AA2D-3466-4A47-B2FD-1E742DB70AAC}" type="slidenum">
              <a:rPr lang="en-US" smtClean="0"/>
              <a:t>‹#›</a:t>
            </a:fld>
            <a:endParaRPr lang="en-US" dirty="0"/>
          </a:p>
        </p:txBody>
      </p:sp>
      <p:sp>
        <p:nvSpPr>
          <p:cNvPr id="10" name="Title 1"/>
          <p:cNvSpPr>
            <a:spLocks noGrp="1"/>
          </p:cNvSpPr>
          <p:nvPr>
            <p:ph type="title" hasCustomPrompt="1"/>
          </p:nvPr>
        </p:nvSpPr>
        <p:spPr>
          <a:xfrm>
            <a:off x="457200" y="262825"/>
            <a:ext cx="8229600" cy="889036"/>
          </a:xfrm>
        </p:spPr>
        <p:txBody>
          <a:bodyPr anchor="b">
            <a:normAutofit/>
          </a:bodyPr>
          <a:lstStyle>
            <a:lvl1pPr algn="l">
              <a:defRPr sz="3600"/>
            </a:lvl1pPr>
          </a:lstStyle>
          <a:p>
            <a:r>
              <a:rPr lang="en-US" dirty="0"/>
              <a:t>Contact Us</a:t>
            </a:r>
          </a:p>
        </p:txBody>
      </p:sp>
      <p:sp>
        <p:nvSpPr>
          <p:cNvPr id="11" name="Text Placeholder 9"/>
          <p:cNvSpPr>
            <a:spLocks noGrp="1"/>
          </p:cNvSpPr>
          <p:nvPr>
            <p:ph type="body" sz="quarter" idx="13" hasCustomPrompt="1"/>
          </p:nvPr>
        </p:nvSpPr>
        <p:spPr>
          <a:xfrm>
            <a:off x="457200" y="1044943"/>
            <a:ext cx="8229600" cy="318385"/>
          </a:xfrm>
        </p:spPr>
        <p:txBody>
          <a:bodyPr anchor="t">
            <a:noAutofit/>
          </a:bodyPr>
          <a:lstStyle>
            <a:lvl1pPr marL="0" indent="0">
              <a:lnSpc>
                <a:spcPct val="100000"/>
              </a:lnSpc>
              <a:spcBef>
                <a:spcPts val="0"/>
              </a:spcBef>
              <a:buNone/>
              <a:defRPr sz="2800">
                <a:solidFill>
                  <a:srgbClr val="3BB6B3"/>
                </a:solidFill>
              </a:defRPr>
            </a:lvl1pPr>
          </a:lstStyle>
          <a:p>
            <a:pPr lvl="0"/>
            <a:r>
              <a:rPr lang="en-US" dirty="0"/>
              <a:t>Feel free to connect with us.</a:t>
            </a:r>
          </a:p>
        </p:txBody>
      </p:sp>
      <p:pic>
        <p:nvPicPr>
          <p:cNvPr id="12" name="Picture 11" descr="contact icons.png"/>
          <p:cNvPicPr>
            <a:picLocks noChangeAspect="1"/>
          </p:cNvPicPr>
          <p:nvPr userDrawn="1"/>
        </p:nvPicPr>
        <p:blipFill rotWithShape="1">
          <a:blip r:embed="rId2">
            <a:extLst>
              <a:ext uri="{28A0092B-C50C-407E-A947-70E740481C1C}">
                <a14:useLocalDpi xmlns:a14="http://schemas.microsoft.com/office/drawing/2010/main" val="0"/>
              </a:ext>
            </a:extLst>
          </a:blip>
          <a:srcRect l="28876" t="26874" r="62016" b="32988"/>
          <a:stretch/>
        </p:blipFill>
        <p:spPr>
          <a:xfrm>
            <a:off x="2918046" y="2374569"/>
            <a:ext cx="832883" cy="2752652"/>
          </a:xfrm>
          <a:prstGeom prst="rect">
            <a:avLst/>
          </a:prstGeom>
        </p:spPr>
      </p:pic>
      <p:sp>
        <p:nvSpPr>
          <p:cNvPr id="13" name="TextBox 12"/>
          <p:cNvSpPr txBox="1"/>
          <p:nvPr userDrawn="1"/>
        </p:nvSpPr>
        <p:spPr>
          <a:xfrm>
            <a:off x="3579627" y="4111220"/>
            <a:ext cx="2823535" cy="369332"/>
          </a:xfrm>
          <a:prstGeom prst="rect">
            <a:avLst/>
          </a:prstGeom>
          <a:noFill/>
        </p:spPr>
        <p:txBody>
          <a:bodyPr wrap="square" rtlCol="0">
            <a:spAutoFit/>
          </a:bodyPr>
          <a:lstStyle/>
          <a:p>
            <a:r>
              <a:rPr lang="en-US" dirty="0">
                <a:solidFill>
                  <a:srgbClr val="053A88"/>
                </a:solidFill>
              </a:rPr>
              <a:t>facebook.com/acwawater</a:t>
            </a:r>
          </a:p>
        </p:txBody>
      </p:sp>
      <p:sp>
        <p:nvSpPr>
          <p:cNvPr id="14" name="TextBox 13"/>
          <p:cNvSpPr txBox="1"/>
          <p:nvPr userDrawn="1"/>
        </p:nvSpPr>
        <p:spPr>
          <a:xfrm>
            <a:off x="3579627" y="4601499"/>
            <a:ext cx="2823535" cy="369332"/>
          </a:xfrm>
          <a:prstGeom prst="rect">
            <a:avLst/>
          </a:prstGeom>
          <a:noFill/>
        </p:spPr>
        <p:txBody>
          <a:bodyPr wrap="square" rtlCol="0">
            <a:spAutoFit/>
          </a:bodyPr>
          <a:lstStyle/>
          <a:p>
            <a:r>
              <a:rPr lang="en-US" dirty="0">
                <a:solidFill>
                  <a:srgbClr val="053A88"/>
                </a:solidFill>
              </a:rPr>
              <a:t>twitter.com/acwawater</a:t>
            </a:r>
          </a:p>
        </p:txBody>
      </p:sp>
      <p:sp>
        <p:nvSpPr>
          <p:cNvPr id="15" name="TextBox 14"/>
          <p:cNvSpPr txBox="1"/>
          <p:nvPr userDrawn="1"/>
        </p:nvSpPr>
        <p:spPr>
          <a:xfrm>
            <a:off x="3579627" y="3107034"/>
            <a:ext cx="2823535" cy="369332"/>
          </a:xfrm>
          <a:prstGeom prst="rect">
            <a:avLst/>
          </a:prstGeom>
          <a:noFill/>
        </p:spPr>
        <p:txBody>
          <a:bodyPr wrap="square" rtlCol="0">
            <a:spAutoFit/>
          </a:bodyPr>
          <a:lstStyle/>
          <a:p>
            <a:r>
              <a:rPr lang="en-US" dirty="0">
                <a:solidFill>
                  <a:srgbClr val="053A88"/>
                </a:solidFill>
              </a:rPr>
              <a:t>www.acwa.com</a:t>
            </a:r>
          </a:p>
        </p:txBody>
      </p:sp>
      <p:sp>
        <p:nvSpPr>
          <p:cNvPr id="18" name="Text Placeholder 17"/>
          <p:cNvSpPr>
            <a:spLocks noGrp="1"/>
          </p:cNvSpPr>
          <p:nvPr>
            <p:ph type="body" sz="quarter" idx="14" hasCustomPrompt="1"/>
          </p:nvPr>
        </p:nvSpPr>
        <p:spPr>
          <a:xfrm>
            <a:off x="3036888" y="1979281"/>
            <a:ext cx="3430587" cy="395288"/>
          </a:xfrm>
        </p:spPr>
        <p:txBody>
          <a:bodyPr>
            <a:noAutofit/>
          </a:bodyPr>
          <a:lstStyle>
            <a:lvl1pPr marL="0" indent="0">
              <a:buNone/>
              <a:defRPr sz="2000" b="1">
                <a:solidFill>
                  <a:srgbClr val="053A88"/>
                </a:solidFill>
              </a:defRPr>
            </a:lvl1pPr>
          </a:lstStyle>
          <a:p>
            <a:pPr lvl="0"/>
            <a:r>
              <a:rPr lang="en-US" dirty="0"/>
              <a:t>Presenter Name Goes Here</a:t>
            </a:r>
          </a:p>
        </p:txBody>
      </p:sp>
      <p:sp>
        <p:nvSpPr>
          <p:cNvPr id="19" name="Text Placeholder 17"/>
          <p:cNvSpPr>
            <a:spLocks noGrp="1"/>
          </p:cNvSpPr>
          <p:nvPr>
            <p:ph type="body" sz="quarter" idx="15" hasCustomPrompt="1"/>
          </p:nvPr>
        </p:nvSpPr>
        <p:spPr>
          <a:xfrm>
            <a:off x="3579627" y="3621420"/>
            <a:ext cx="3430587" cy="395288"/>
          </a:xfrm>
        </p:spPr>
        <p:txBody>
          <a:bodyPr>
            <a:noAutofit/>
          </a:bodyPr>
          <a:lstStyle>
            <a:lvl1pPr marL="0" indent="0">
              <a:buNone/>
              <a:defRPr sz="1800" b="0">
                <a:solidFill>
                  <a:srgbClr val="053A88"/>
                </a:solidFill>
              </a:defRPr>
            </a:lvl1pPr>
          </a:lstStyle>
          <a:p>
            <a:pPr lvl="0"/>
            <a:r>
              <a:rPr lang="en-US" dirty="0" err="1"/>
              <a:t>acwabox@acwa.com</a:t>
            </a:r>
            <a:endParaRPr lang="en-US" dirty="0"/>
          </a:p>
        </p:txBody>
      </p:sp>
      <p:sp>
        <p:nvSpPr>
          <p:cNvPr id="20" name="Text Placeholder 17"/>
          <p:cNvSpPr>
            <a:spLocks noGrp="1"/>
          </p:cNvSpPr>
          <p:nvPr>
            <p:ph type="body" sz="quarter" idx="16" hasCustomPrompt="1"/>
          </p:nvPr>
        </p:nvSpPr>
        <p:spPr>
          <a:xfrm>
            <a:off x="3579627" y="2624023"/>
            <a:ext cx="3430587" cy="395288"/>
          </a:xfrm>
        </p:spPr>
        <p:txBody>
          <a:bodyPr>
            <a:noAutofit/>
          </a:bodyPr>
          <a:lstStyle>
            <a:lvl1pPr marL="0" indent="0">
              <a:buNone/>
              <a:defRPr sz="1800" b="0">
                <a:solidFill>
                  <a:srgbClr val="053A88"/>
                </a:solidFill>
              </a:defRPr>
            </a:lvl1pPr>
          </a:lstStyle>
          <a:p>
            <a:pPr lvl="0"/>
            <a:r>
              <a:rPr lang="en-US" dirty="0"/>
              <a:t>(916) 441-4545</a:t>
            </a:r>
          </a:p>
        </p:txBody>
      </p:sp>
      <p:pic>
        <p:nvPicPr>
          <p:cNvPr id="21" name="Picture 20" descr="footer.png"/>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0" y="5324232"/>
            <a:ext cx="9144000" cy="1540943"/>
          </a:xfrm>
          <a:prstGeom prst="rect">
            <a:avLst/>
          </a:prstGeom>
        </p:spPr>
      </p:pic>
      <p:pic>
        <p:nvPicPr>
          <p:cNvPr id="22" name="Picture 21" descr="ACWA Logo secondary white.png"/>
          <p:cNvPicPr>
            <a:picLocks noChangeAspect="1"/>
          </p:cNvPicPr>
          <p:nvPr userDrawn="1"/>
        </p:nvPicPr>
        <p:blipFill>
          <a:blip r:embed="rId4" cstate="screen">
            <a:alphaModFix/>
            <a:extLst>
              <a:ext uri="{28A0092B-C50C-407E-A947-70E740481C1C}">
                <a14:useLocalDpi xmlns:a14="http://schemas.microsoft.com/office/drawing/2010/main"/>
              </a:ext>
            </a:extLst>
          </a:blip>
          <a:stretch>
            <a:fillRect/>
          </a:stretch>
        </p:blipFill>
        <p:spPr>
          <a:xfrm>
            <a:off x="457200" y="6284390"/>
            <a:ext cx="987980" cy="331424"/>
          </a:xfrm>
          <a:prstGeom prst="rect">
            <a:avLst/>
          </a:prstGeom>
        </p:spPr>
      </p:pic>
    </p:spTree>
    <p:extLst>
      <p:ext uri="{BB962C8B-B14F-4D97-AF65-F5344CB8AC3E}">
        <p14:creationId xmlns:p14="http://schemas.microsoft.com/office/powerpoint/2010/main" val="2569910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895" y="914400"/>
            <a:ext cx="8636723" cy="5092700"/>
          </a:xfrm>
        </p:spPr>
        <p:txBody>
          <a:bodyPr/>
          <a:lstStyle>
            <a:lvl1pPr>
              <a:defRPr>
                <a:solidFill>
                  <a:schemeClr val="tx1"/>
                </a:solidFill>
              </a:defRPr>
            </a:lvl1pPr>
            <a:lvl2pPr>
              <a:buClr>
                <a:schemeClr val="bg1">
                  <a:lumMod val="50000"/>
                </a:schemeClr>
              </a:buClr>
              <a:defRPr>
                <a:solidFill>
                  <a:schemeClr val="tx1"/>
                </a:solidFill>
              </a:defRPr>
            </a:lvl2pPr>
            <a:lvl3pPr>
              <a:buClr>
                <a:schemeClr val="accent1"/>
              </a:buClr>
              <a:defRPr>
                <a:solidFill>
                  <a:schemeClr val="tx1"/>
                </a:solidFill>
              </a:defRPr>
            </a:lvl3pPr>
            <a:lvl4pPr>
              <a:buClr>
                <a:schemeClr val="bg1">
                  <a:lumMod val="50000"/>
                </a:schemeClr>
              </a:buClr>
              <a:defRPr>
                <a:solidFill>
                  <a:schemeClr val="tx1"/>
                </a:solidFill>
              </a:defRPr>
            </a:lvl4pPr>
            <a:lvl5pPr>
              <a:buClr>
                <a:schemeClr val="accent1"/>
              </a:buClr>
              <a:defRPr>
                <a:solidFill>
                  <a:schemeClr val="tx1"/>
                </a:solidFill>
              </a:defRPr>
            </a:lvl5pPr>
            <a:extLs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extLst/>
          </a:lstStyle>
          <a:p>
            <a:pPr>
              <a:defRPr/>
            </a:pPr>
            <a:fld id="{04FA513C-3AFB-4F65-A3D1-1765416F4AE1}" type="slidenum">
              <a:rPr lang="en-US"/>
              <a:pPr>
                <a:defRPr/>
              </a:pPr>
              <a:t>‹#›</a:t>
            </a:fld>
            <a:endParaRPr lang="en-US"/>
          </a:p>
        </p:txBody>
      </p:sp>
      <p:sp>
        <p:nvSpPr>
          <p:cNvPr id="7" name="Title 1">
            <a:extLst>
              <a:ext uri="{FF2B5EF4-FFF2-40B4-BE49-F238E27FC236}">
                <a16:creationId xmlns:a16="http://schemas.microsoft.com/office/drawing/2014/main" id="{5F14F69D-8105-410B-B0B7-E82A944DB8A0}"/>
              </a:ext>
            </a:extLst>
          </p:cNvPr>
          <p:cNvSpPr>
            <a:spLocks noGrp="1"/>
          </p:cNvSpPr>
          <p:nvPr>
            <p:ph type="title"/>
          </p:nvPr>
        </p:nvSpPr>
        <p:spPr>
          <a:xfrm>
            <a:off x="457200" y="152412"/>
            <a:ext cx="8507412" cy="547769"/>
          </a:xfrm>
        </p:spPr>
        <p:txBody>
          <a:bodyPr>
            <a:normAutofit/>
          </a:bodyPr>
          <a:lstStyle>
            <a:lvl1pPr algn="l">
              <a:defRPr sz="2400">
                <a:effectLst/>
                <a:latin typeface="Trebuchet MS" panose="020B0603020202020204" pitchFamily="34" charset="0"/>
              </a:defRPr>
            </a:lvl1pPr>
          </a:lstStyle>
          <a:p>
            <a:r>
              <a:rPr lang="en-US"/>
              <a:t>Click to edit Master title style</a:t>
            </a:r>
          </a:p>
        </p:txBody>
      </p:sp>
      <p:cxnSp>
        <p:nvCxnSpPr>
          <p:cNvPr id="9" name="Straight Connector 8">
            <a:extLst>
              <a:ext uri="{FF2B5EF4-FFF2-40B4-BE49-F238E27FC236}">
                <a16:creationId xmlns:a16="http://schemas.microsoft.com/office/drawing/2014/main" id="{3BB6CB30-7108-4575-B89F-60F314BE9BC8}"/>
              </a:ext>
            </a:extLst>
          </p:cNvPr>
          <p:cNvCxnSpPr/>
          <p:nvPr userDrawn="1"/>
        </p:nvCxnSpPr>
        <p:spPr>
          <a:xfrm>
            <a:off x="556491" y="700169"/>
            <a:ext cx="2567710" cy="0"/>
          </a:xfrm>
          <a:prstGeom prst="line">
            <a:avLst/>
          </a:prstGeom>
          <a:ln w="28575">
            <a:solidFill>
              <a:srgbClr val="006BA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452128"/>
      </p:ext>
    </p:extLst>
  </p:cSld>
  <p:clrMapOvr>
    <a:masterClrMapping/>
  </p:clrMapOvr>
  <p:extLst>
    <p:ext uri="{DCECCB84-F9BA-43D5-87BE-67443E8EF086}">
      <p15:sldGuideLst xmlns:p15="http://schemas.microsoft.com/office/powerpoint/2012/main">
        <p15:guide id="1" orient="horz" pos="2160">
          <p15:clr>
            <a:srgbClr val="FBAE40"/>
          </p15:clr>
        </p15:guide>
        <p15:guide id="2" pos="16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3" descr="footer.png"/>
          <p:cNvPicPr>
            <a:picLocks noChangeAspect="1"/>
          </p:cNvPicPr>
          <p:nvPr userDrawn="1"/>
        </p:nvPicPr>
        <p:blipFill rotWithShape="1">
          <a:blip r:embed="rId2">
            <a:extLst>
              <a:ext uri="{28A0092B-C50C-407E-A947-70E740481C1C}">
                <a14:useLocalDpi xmlns:a14="http://schemas.microsoft.com/office/drawing/2010/main" val="0"/>
              </a:ext>
            </a:extLst>
          </a:blip>
          <a:srcRect t="77531"/>
          <a:stretch/>
        </p:blipFill>
        <p:spPr>
          <a:xfrm>
            <a:off x="0" y="5324232"/>
            <a:ext cx="9144000" cy="1540943"/>
          </a:xfrm>
          <a:prstGeom prst="rect">
            <a:avLst/>
          </a:prstGeom>
        </p:spPr>
      </p:pic>
      <p:sp>
        <p:nvSpPr>
          <p:cNvPr id="2" name="Title 1"/>
          <p:cNvSpPr>
            <a:spLocks noGrp="1"/>
          </p:cNvSpPr>
          <p:nvPr>
            <p:ph type="title"/>
          </p:nvPr>
        </p:nvSpPr>
        <p:spPr>
          <a:xfrm>
            <a:off x="457200" y="262825"/>
            <a:ext cx="8229600" cy="889036"/>
          </a:xfrm>
        </p:spPr>
        <p:txBody>
          <a:bodyPr anchor="b">
            <a:normAutofit/>
          </a:bodyPr>
          <a:lstStyle>
            <a:lvl1pPr algn="l">
              <a:defRPr sz="3600"/>
            </a:lvl1pPr>
          </a:lstStyle>
          <a:p>
            <a:r>
              <a:rPr lang="en-US"/>
              <a:t>Click to edit Master title style</a:t>
            </a:r>
            <a:endParaRPr lang="en-US" dirty="0"/>
          </a:p>
        </p:txBody>
      </p:sp>
      <p:sp>
        <p:nvSpPr>
          <p:cNvPr id="3" name="Content Placeholder 2"/>
          <p:cNvSpPr>
            <a:spLocks noGrp="1"/>
          </p:cNvSpPr>
          <p:nvPr>
            <p:ph idx="1"/>
          </p:nvPr>
        </p:nvSpPr>
        <p:spPr>
          <a:xfrm>
            <a:off x="457200" y="1677581"/>
            <a:ext cx="8229600" cy="3697768"/>
          </a:xfrm>
        </p:spPr>
        <p:txBody>
          <a:bodyPr/>
          <a:lstStyle>
            <a:lvl1pPr>
              <a:defRPr sz="2400"/>
            </a:lvl1pPr>
            <a:lvl2pPr marL="742950" indent="-285750">
              <a:buFont typeface="Arial"/>
              <a:buChar char="•"/>
              <a:defRPr sz="2100"/>
            </a:lvl2pPr>
            <a:lvl3pPr>
              <a:defRPr sz="2100"/>
            </a:lvl3pPr>
          </a:lstStyle>
          <a:p>
            <a:pPr lvl="0"/>
            <a:r>
              <a:rPr lang="en-US"/>
              <a:t>Click to edit Master text styles</a:t>
            </a:r>
          </a:p>
          <a:p>
            <a:pPr lvl="1"/>
            <a:r>
              <a:rPr lang="en-US"/>
              <a:t>Second level</a:t>
            </a:r>
          </a:p>
          <a:p>
            <a:pPr lvl="2"/>
            <a:r>
              <a:rPr lang="en-US"/>
              <a:t>Third level</a:t>
            </a:r>
          </a:p>
        </p:txBody>
      </p:sp>
      <p:sp>
        <p:nvSpPr>
          <p:cNvPr id="6" name="Slide Number Placeholder 5"/>
          <p:cNvSpPr>
            <a:spLocks noGrp="1"/>
          </p:cNvSpPr>
          <p:nvPr>
            <p:ph type="sldNum" sz="quarter" idx="12"/>
          </p:nvPr>
        </p:nvSpPr>
        <p:spPr/>
        <p:txBody>
          <a:bodyPr/>
          <a:lstStyle/>
          <a:p>
            <a:fld id="{9A48AA2D-3466-4A47-B2FD-1E742DB70AAC}" type="slidenum">
              <a:rPr lang="en-US" smtClean="0"/>
              <a:t>‹#›</a:t>
            </a:fld>
            <a:endParaRPr lang="en-US" dirty="0"/>
          </a:p>
        </p:txBody>
      </p:sp>
      <p:pic>
        <p:nvPicPr>
          <p:cNvPr id="8" name="Picture 7" descr="ACWA Logo secondary white.png"/>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457200" y="6284390"/>
            <a:ext cx="987980" cy="331424"/>
          </a:xfrm>
          <a:prstGeom prst="rect">
            <a:avLst/>
          </a:prstGeom>
        </p:spPr>
      </p:pic>
      <p:sp>
        <p:nvSpPr>
          <p:cNvPr id="10" name="Text Placeholder 9"/>
          <p:cNvSpPr>
            <a:spLocks noGrp="1"/>
          </p:cNvSpPr>
          <p:nvPr>
            <p:ph type="body" sz="quarter" idx="13" hasCustomPrompt="1"/>
          </p:nvPr>
        </p:nvSpPr>
        <p:spPr>
          <a:xfrm>
            <a:off x="457200" y="1044943"/>
            <a:ext cx="8229600" cy="318385"/>
          </a:xfrm>
        </p:spPr>
        <p:txBody>
          <a:bodyPr anchor="t">
            <a:noAutofit/>
          </a:bodyPr>
          <a:lstStyle>
            <a:lvl1pPr marL="0" indent="0">
              <a:lnSpc>
                <a:spcPct val="100000"/>
              </a:lnSpc>
              <a:spcBef>
                <a:spcPts val="0"/>
              </a:spcBef>
              <a:buNone/>
              <a:defRPr sz="2800">
                <a:solidFill>
                  <a:srgbClr val="3BB6B3"/>
                </a:solidFill>
              </a:defRPr>
            </a:lvl1pPr>
          </a:lstStyle>
          <a:p>
            <a:pPr lvl="0"/>
            <a:r>
              <a:rPr lang="en-US" dirty="0"/>
              <a:t>Click to edit subtitle</a:t>
            </a:r>
          </a:p>
        </p:txBody>
      </p:sp>
    </p:spTree>
    <p:extLst>
      <p:ext uri="{BB962C8B-B14F-4D97-AF65-F5344CB8AC3E}">
        <p14:creationId xmlns:p14="http://schemas.microsoft.com/office/powerpoint/2010/main" val="1801078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descr="section slide.pn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3860428"/>
            <a:ext cx="9144000" cy="2997572"/>
          </a:xfrm>
          <a:prstGeom prst="rect">
            <a:avLst/>
          </a:prstGeom>
        </p:spPr>
      </p:pic>
      <p:sp>
        <p:nvSpPr>
          <p:cNvPr id="2" name="Title 1"/>
          <p:cNvSpPr>
            <a:spLocks noGrp="1"/>
          </p:cNvSpPr>
          <p:nvPr>
            <p:ph type="title"/>
          </p:nvPr>
        </p:nvSpPr>
        <p:spPr>
          <a:xfrm>
            <a:off x="722313" y="2587551"/>
            <a:ext cx="7772400" cy="1092495"/>
          </a:xfrm>
        </p:spPr>
        <p:txBody>
          <a:bodyPr anchor="t">
            <a:normAutofit/>
          </a:bodyPr>
          <a:lstStyle>
            <a:lvl1pPr algn="ctr">
              <a:defRPr sz="2800" b="0" cap="none">
                <a:solidFill>
                  <a:srgbClr val="3BB6B3"/>
                </a:solidFill>
              </a:defRPr>
            </a:lvl1pPr>
          </a:lstStyle>
          <a:p>
            <a:r>
              <a:rPr lang="en-US"/>
              <a:t>Click to edit Master title style</a:t>
            </a:r>
            <a:endParaRPr lang="en-US" dirty="0"/>
          </a:p>
        </p:txBody>
      </p:sp>
      <p:sp>
        <p:nvSpPr>
          <p:cNvPr id="3" name="Text Placeholder 2"/>
          <p:cNvSpPr>
            <a:spLocks noGrp="1"/>
          </p:cNvSpPr>
          <p:nvPr>
            <p:ph type="body" idx="1"/>
          </p:nvPr>
        </p:nvSpPr>
        <p:spPr>
          <a:xfrm>
            <a:off x="722313" y="1376326"/>
            <a:ext cx="7772400" cy="1211225"/>
          </a:xfrm>
        </p:spPr>
        <p:txBody>
          <a:bodyPr anchor="b">
            <a:normAutofit/>
          </a:bodyPr>
          <a:lstStyle>
            <a:lvl1pPr marL="0" indent="0" algn="ctr">
              <a:buNone/>
              <a:defRPr sz="3600" b="1">
                <a:solidFill>
                  <a:srgbClr val="053A8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8" name="Picture 7" descr="ACWA Logo secondary rgb.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886791" y="440861"/>
            <a:ext cx="1382233" cy="463679"/>
          </a:xfrm>
          <a:prstGeom prst="rect">
            <a:avLst/>
          </a:prstGeom>
        </p:spPr>
      </p:pic>
    </p:spTree>
    <p:extLst>
      <p:ext uri="{BB962C8B-B14F-4D97-AF65-F5344CB8AC3E}">
        <p14:creationId xmlns:p14="http://schemas.microsoft.com/office/powerpoint/2010/main" val="1181316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1"/>
            <a:ext cx="4038600" cy="3696696"/>
          </a:xfrm>
        </p:spPr>
        <p:txBody>
          <a:bodyPr/>
          <a:lstStyle>
            <a:lvl1pPr>
              <a:defRPr sz="2400"/>
            </a:lvl1pPr>
            <a:lvl2pPr>
              <a:defRPr sz="21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7" name="Slide Number Placeholder 6"/>
          <p:cNvSpPr>
            <a:spLocks noGrp="1"/>
          </p:cNvSpPr>
          <p:nvPr>
            <p:ph type="sldNum" sz="quarter" idx="12"/>
          </p:nvPr>
        </p:nvSpPr>
        <p:spPr/>
        <p:txBody>
          <a:bodyPr/>
          <a:lstStyle/>
          <a:p>
            <a:fld id="{9A48AA2D-3466-4A47-B2FD-1E742DB70AAC}" type="slidenum">
              <a:rPr lang="en-US" smtClean="0"/>
              <a:t>‹#›</a:t>
            </a:fld>
            <a:endParaRPr lang="en-US" dirty="0"/>
          </a:p>
        </p:txBody>
      </p:sp>
      <p:sp>
        <p:nvSpPr>
          <p:cNvPr id="10" name="Text Placeholder 9"/>
          <p:cNvSpPr>
            <a:spLocks noGrp="1"/>
          </p:cNvSpPr>
          <p:nvPr>
            <p:ph type="body" sz="quarter" idx="13" hasCustomPrompt="1"/>
          </p:nvPr>
        </p:nvSpPr>
        <p:spPr>
          <a:xfrm>
            <a:off x="457200" y="1044943"/>
            <a:ext cx="8229600" cy="318385"/>
          </a:xfrm>
        </p:spPr>
        <p:txBody>
          <a:bodyPr anchor="t">
            <a:noAutofit/>
          </a:bodyPr>
          <a:lstStyle>
            <a:lvl1pPr marL="0" indent="0">
              <a:lnSpc>
                <a:spcPct val="100000"/>
              </a:lnSpc>
              <a:spcBef>
                <a:spcPts val="0"/>
              </a:spcBef>
              <a:buNone/>
              <a:defRPr sz="2800">
                <a:solidFill>
                  <a:srgbClr val="3BB6B3"/>
                </a:solidFill>
              </a:defRPr>
            </a:lvl1pPr>
          </a:lstStyle>
          <a:p>
            <a:pPr lvl="0"/>
            <a:r>
              <a:rPr lang="en-US" dirty="0"/>
              <a:t>Click to edit subtitle</a:t>
            </a:r>
          </a:p>
        </p:txBody>
      </p:sp>
      <p:sp>
        <p:nvSpPr>
          <p:cNvPr id="14" name="Content Placeholder 13"/>
          <p:cNvSpPr>
            <a:spLocks noGrp="1"/>
          </p:cNvSpPr>
          <p:nvPr>
            <p:ph sz="quarter" idx="14" hasCustomPrompt="1"/>
          </p:nvPr>
        </p:nvSpPr>
        <p:spPr>
          <a:xfrm>
            <a:off x="5186363" y="1600200"/>
            <a:ext cx="3500437" cy="3697288"/>
          </a:xfrm>
        </p:spPr>
        <p:txBody>
          <a:bodyPr/>
          <a:lstStyle>
            <a:lvl1pPr marL="0" indent="0">
              <a:buNone/>
              <a:defRPr/>
            </a:lvl1pPr>
          </a:lstStyle>
          <a:p>
            <a:pPr lvl="0"/>
            <a:r>
              <a:rPr lang="en-US" dirty="0"/>
              <a:t>Image, graph, chart or videos</a:t>
            </a:r>
          </a:p>
        </p:txBody>
      </p:sp>
      <p:pic>
        <p:nvPicPr>
          <p:cNvPr id="9" name="Picture 8" descr="footer.pn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5324232"/>
            <a:ext cx="9144000" cy="1540943"/>
          </a:xfrm>
          <a:prstGeom prst="rect">
            <a:avLst/>
          </a:prstGeom>
        </p:spPr>
      </p:pic>
      <p:pic>
        <p:nvPicPr>
          <p:cNvPr id="12" name="Picture 11" descr="ACWA Logo secondary white.png"/>
          <p:cNvPicPr>
            <a:picLocks noChangeAspect="1"/>
          </p:cNvPicPr>
          <p:nvPr userDrawn="1"/>
        </p:nvPicPr>
        <p:blipFill>
          <a:blip r:embed="rId3" cstate="screen">
            <a:alphaModFix/>
            <a:extLst>
              <a:ext uri="{28A0092B-C50C-407E-A947-70E740481C1C}">
                <a14:useLocalDpi xmlns:a14="http://schemas.microsoft.com/office/drawing/2010/main"/>
              </a:ext>
            </a:extLst>
          </a:blip>
          <a:stretch>
            <a:fillRect/>
          </a:stretch>
        </p:blipFill>
        <p:spPr>
          <a:xfrm>
            <a:off x="457200" y="6284390"/>
            <a:ext cx="987980" cy="331424"/>
          </a:xfrm>
          <a:prstGeom prst="rect">
            <a:avLst/>
          </a:prstGeom>
        </p:spPr>
      </p:pic>
    </p:spTree>
    <p:extLst>
      <p:ext uri="{BB962C8B-B14F-4D97-AF65-F5344CB8AC3E}">
        <p14:creationId xmlns:p14="http://schemas.microsoft.com/office/powerpoint/2010/main" val="756944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3 images">
    <p:spTree>
      <p:nvGrpSpPr>
        <p:cNvPr id="1" name=""/>
        <p:cNvGrpSpPr/>
        <p:nvPr/>
      </p:nvGrpSpPr>
      <p:grpSpPr>
        <a:xfrm>
          <a:off x="0" y="0"/>
          <a:ext cx="0" cy="0"/>
          <a:chOff x="0" y="0"/>
          <a:chExt cx="0" cy="0"/>
        </a:xfrm>
      </p:grpSpPr>
      <p:sp>
        <p:nvSpPr>
          <p:cNvPr id="2" name="Title 1"/>
          <p:cNvSpPr>
            <a:spLocks noGrp="1"/>
          </p:cNvSpPr>
          <p:nvPr>
            <p:ph type="title"/>
          </p:nvPr>
        </p:nvSpPr>
        <p:spPr>
          <a:xfrm>
            <a:off x="457200" y="212651"/>
            <a:ext cx="5107172" cy="968743"/>
          </a:xfrm>
        </p:spPr>
        <p:txBody>
          <a:bodyPr/>
          <a:lstStyle>
            <a:lvl1pPr>
              <a:lnSpc>
                <a:spcPts val="3600"/>
              </a:lnSpc>
              <a:defRPr/>
            </a:lvl1pPr>
          </a:lstStyle>
          <a:p>
            <a:r>
              <a:rPr lang="en-US"/>
              <a:t>Click to edit Master title style</a:t>
            </a:r>
            <a:endParaRPr lang="en-US" dirty="0"/>
          </a:p>
        </p:txBody>
      </p:sp>
      <p:sp>
        <p:nvSpPr>
          <p:cNvPr id="9" name="Slide Number Placeholder 8"/>
          <p:cNvSpPr>
            <a:spLocks noGrp="1"/>
          </p:cNvSpPr>
          <p:nvPr>
            <p:ph type="sldNum" sz="quarter" idx="12"/>
          </p:nvPr>
        </p:nvSpPr>
        <p:spPr/>
        <p:txBody>
          <a:bodyPr/>
          <a:lstStyle/>
          <a:p>
            <a:fld id="{9A48AA2D-3466-4A47-B2FD-1E742DB70AAC}" type="slidenum">
              <a:rPr lang="en-US" smtClean="0"/>
              <a:t>‹#›</a:t>
            </a:fld>
            <a:endParaRPr lang="en-US" dirty="0"/>
          </a:p>
        </p:txBody>
      </p:sp>
      <p:sp>
        <p:nvSpPr>
          <p:cNvPr id="12" name="Content Placeholder 2"/>
          <p:cNvSpPr>
            <a:spLocks noGrp="1"/>
          </p:cNvSpPr>
          <p:nvPr>
            <p:ph sz="half" idx="13"/>
          </p:nvPr>
        </p:nvSpPr>
        <p:spPr>
          <a:xfrm>
            <a:off x="457200" y="1600201"/>
            <a:ext cx="5107172" cy="3696696"/>
          </a:xfrm>
        </p:spPr>
        <p:txBody>
          <a:bodyPr/>
          <a:lstStyle>
            <a:lvl1pPr>
              <a:defRPr sz="2400"/>
            </a:lvl1pPr>
            <a:lvl2pPr>
              <a:defRPr sz="21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13" name="Text Placeholder 9"/>
          <p:cNvSpPr>
            <a:spLocks noGrp="1"/>
          </p:cNvSpPr>
          <p:nvPr>
            <p:ph type="body" sz="quarter" idx="14" hasCustomPrompt="1"/>
          </p:nvPr>
        </p:nvSpPr>
        <p:spPr>
          <a:xfrm>
            <a:off x="457200" y="1044943"/>
            <a:ext cx="5107172" cy="318385"/>
          </a:xfrm>
        </p:spPr>
        <p:txBody>
          <a:bodyPr anchor="t">
            <a:noAutofit/>
          </a:bodyPr>
          <a:lstStyle>
            <a:lvl1pPr marL="0" indent="0">
              <a:lnSpc>
                <a:spcPct val="100000"/>
              </a:lnSpc>
              <a:spcBef>
                <a:spcPts val="0"/>
              </a:spcBef>
              <a:buNone/>
              <a:defRPr sz="2800">
                <a:solidFill>
                  <a:srgbClr val="3BB6B3"/>
                </a:solidFill>
              </a:defRPr>
            </a:lvl1pPr>
          </a:lstStyle>
          <a:p>
            <a:pPr lvl="0"/>
            <a:r>
              <a:rPr lang="en-US" dirty="0"/>
              <a:t>Click to edit subtitle</a:t>
            </a:r>
          </a:p>
        </p:txBody>
      </p:sp>
      <p:sp>
        <p:nvSpPr>
          <p:cNvPr id="15" name="Picture Placeholder 14"/>
          <p:cNvSpPr>
            <a:spLocks noGrp="1"/>
          </p:cNvSpPr>
          <p:nvPr>
            <p:ph type="pic" sz="quarter" idx="15"/>
          </p:nvPr>
        </p:nvSpPr>
        <p:spPr>
          <a:xfrm>
            <a:off x="6054725" y="211505"/>
            <a:ext cx="2632075" cy="1666875"/>
          </a:xfrm>
        </p:spPr>
        <p:txBody>
          <a:bodyPr/>
          <a:lstStyle/>
          <a:p>
            <a:r>
              <a:rPr lang="en-US" dirty="0"/>
              <a:t>Click icon to add picture</a:t>
            </a:r>
          </a:p>
        </p:txBody>
      </p:sp>
      <p:sp>
        <p:nvSpPr>
          <p:cNvPr id="17" name="Picture Placeholder 14"/>
          <p:cNvSpPr>
            <a:spLocks noGrp="1"/>
          </p:cNvSpPr>
          <p:nvPr>
            <p:ph type="pic" sz="quarter" idx="17"/>
          </p:nvPr>
        </p:nvSpPr>
        <p:spPr>
          <a:xfrm>
            <a:off x="6054725" y="3833627"/>
            <a:ext cx="2632075" cy="1666875"/>
          </a:xfrm>
        </p:spPr>
        <p:txBody>
          <a:bodyPr/>
          <a:lstStyle/>
          <a:p>
            <a:r>
              <a:rPr lang="en-US" dirty="0"/>
              <a:t>Click icon to add picture</a:t>
            </a:r>
          </a:p>
        </p:txBody>
      </p:sp>
      <p:sp>
        <p:nvSpPr>
          <p:cNvPr id="14" name="Picture Placeholder 14"/>
          <p:cNvSpPr>
            <a:spLocks noGrp="1"/>
          </p:cNvSpPr>
          <p:nvPr>
            <p:ph type="pic" sz="quarter" idx="18"/>
          </p:nvPr>
        </p:nvSpPr>
        <p:spPr>
          <a:xfrm>
            <a:off x="6054725" y="2025791"/>
            <a:ext cx="2632075" cy="1666875"/>
          </a:xfrm>
        </p:spPr>
        <p:txBody>
          <a:bodyPr/>
          <a:lstStyle/>
          <a:p>
            <a:r>
              <a:rPr lang="en-US" dirty="0"/>
              <a:t>Click icon to add picture</a:t>
            </a:r>
          </a:p>
        </p:txBody>
      </p:sp>
      <p:pic>
        <p:nvPicPr>
          <p:cNvPr id="11" name="Picture 10" descr="footer.pn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5324232"/>
            <a:ext cx="9144000" cy="1540943"/>
          </a:xfrm>
          <a:prstGeom prst="rect">
            <a:avLst/>
          </a:prstGeom>
        </p:spPr>
      </p:pic>
      <p:pic>
        <p:nvPicPr>
          <p:cNvPr id="18" name="Picture 17" descr="ACWA Logo secondary white.png"/>
          <p:cNvPicPr>
            <a:picLocks noChangeAspect="1"/>
          </p:cNvPicPr>
          <p:nvPr userDrawn="1"/>
        </p:nvPicPr>
        <p:blipFill>
          <a:blip r:embed="rId3" cstate="screen">
            <a:alphaModFix/>
            <a:extLst>
              <a:ext uri="{28A0092B-C50C-407E-A947-70E740481C1C}">
                <a14:useLocalDpi xmlns:a14="http://schemas.microsoft.com/office/drawing/2010/main"/>
              </a:ext>
            </a:extLst>
          </a:blip>
          <a:stretch>
            <a:fillRect/>
          </a:stretch>
        </p:blipFill>
        <p:spPr>
          <a:xfrm>
            <a:off x="457200" y="6284390"/>
            <a:ext cx="987980" cy="331424"/>
          </a:xfrm>
          <a:prstGeom prst="rect">
            <a:avLst/>
          </a:prstGeom>
        </p:spPr>
      </p:pic>
    </p:spTree>
    <p:extLst>
      <p:ext uri="{BB962C8B-B14F-4D97-AF65-F5344CB8AC3E}">
        <p14:creationId xmlns:p14="http://schemas.microsoft.com/office/powerpoint/2010/main" val="3637997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Image">
    <p:spTree>
      <p:nvGrpSpPr>
        <p:cNvPr id="1" name=""/>
        <p:cNvGrpSpPr/>
        <p:nvPr/>
      </p:nvGrpSpPr>
      <p:grpSpPr>
        <a:xfrm>
          <a:off x="0" y="0"/>
          <a:ext cx="0" cy="0"/>
          <a:chOff x="0" y="0"/>
          <a:chExt cx="0" cy="0"/>
        </a:xfrm>
      </p:grpSpPr>
      <p:sp>
        <p:nvSpPr>
          <p:cNvPr id="12" name="Picture Placeholder 11"/>
          <p:cNvSpPr>
            <a:spLocks noGrp="1"/>
          </p:cNvSpPr>
          <p:nvPr>
            <p:ph type="pic" sz="quarter" idx="14" hasCustomPrompt="1"/>
          </p:nvPr>
        </p:nvSpPr>
        <p:spPr>
          <a:xfrm>
            <a:off x="0" y="1825624"/>
            <a:ext cx="9144000" cy="4234933"/>
          </a:xfrm>
        </p:spPr>
        <p:txBody>
          <a:bodyPr/>
          <a:lstStyle>
            <a:lvl1pPr marL="0" indent="0" algn="ctr">
              <a:buNone/>
              <a:defRPr/>
            </a:lvl1pPr>
          </a:lstStyle>
          <a:p>
            <a:r>
              <a:rPr lang="en-US" dirty="0"/>
              <a:t>Add image</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9A48AA2D-3466-4A47-B2FD-1E742DB70AAC}" type="slidenum">
              <a:rPr lang="en-US" smtClean="0"/>
              <a:t>‹#›</a:t>
            </a:fld>
            <a:endParaRPr lang="en-US" dirty="0"/>
          </a:p>
        </p:txBody>
      </p:sp>
      <p:sp>
        <p:nvSpPr>
          <p:cNvPr id="6" name="Text Placeholder 9"/>
          <p:cNvSpPr>
            <a:spLocks noGrp="1"/>
          </p:cNvSpPr>
          <p:nvPr>
            <p:ph type="body" sz="quarter" idx="13" hasCustomPrompt="1"/>
          </p:nvPr>
        </p:nvSpPr>
        <p:spPr>
          <a:xfrm>
            <a:off x="457200" y="1044943"/>
            <a:ext cx="8229600" cy="318385"/>
          </a:xfrm>
        </p:spPr>
        <p:txBody>
          <a:bodyPr anchor="t">
            <a:noAutofit/>
          </a:bodyPr>
          <a:lstStyle>
            <a:lvl1pPr marL="0" indent="0">
              <a:lnSpc>
                <a:spcPct val="100000"/>
              </a:lnSpc>
              <a:spcBef>
                <a:spcPts val="0"/>
              </a:spcBef>
              <a:buNone/>
              <a:defRPr sz="2800">
                <a:solidFill>
                  <a:srgbClr val="3BB6B3"/>
                </a:solidFill>
              </a:defRPr>
            </a:lvl1pPr>
          </a:lstStyle>
          <a:p>
            <a:pPr lvl="0"/>
            <a:r>
              <a:rPr lang="en-US" dirty="0"/>
              <a:t>Click to edit subtitle</a:t>
            </a:r>
          </a:p>
        </p:txBody>
      </p:sp>
      <p:pic>
        <p:nvPicPr>
          <p:cNvPr id="8" name="Picture 7" descr="footer.pn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5324232"/>
            <a:ext cx="9144000" cy="1540943"/>
          </a:xfrm>
          <a:prstGeom prst="rect">
            <a:avLst/>
          </a:prstGeom>
        </p:spPr>
      </p:pic>
      <p:pic>
        <p:nvPicPr>
          <p:cNvPr id="10" name="Picture 9" descr="ACWA Logo secondary white.png"/>
          <p:cNvPicPr>
            <a:picLocks noChangeAspect="1"/>
          </p:cNvPicPr>
          <p:nvPr userDrawn="1"/>
        </p:nvPicPr>
        <p:blipFill>
          <a:blip r:embed="rId3" cstate="screen">
            <a:alphaModFix/>
            <a:extLst>
              <a:ext uri="{28A0092B-C50C-407E-A947-70E740481C1C}">
                <a14:useLocalDpi xmlns:a14="http://schemas.microsoft.com/office/drawing/2010/main"/>
              </a:ext>
            </a:extLst>
          </a:blip>
          <a:stretch>
            <a:fillRect/>
          </a:stretch>
        </p:blipFill>
        <p:spPr>
          <a:xfrm>
            <a:off x="457200" y="6284390"/>
            <a:ext cx="987980" cy="331424"/>
          </a:xfrm>
          <a:prstGeom prst="rect">
            <a:avLst/>
          </a:prstGeom>
        </p:spPr>
      </p:pic>
    </p:spTree>
    <p:extLst>
      <p:ext uri="{BB962C8B-B14F-4D97-AF65-F5344CB8AC3E}">
        <p14:creationId xmlns:p14="http://schemas.microsoft.com/office/powerpoint/2010/main" val="464059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p image, title and content">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A48AA2D-3466-4A47-B2FD-1E742DB70AAC}" type="slidenum">
              <a:rPr lang="en-US" smtClean="0"/>
              <a:t>‹#›</a:t>
            </a:fld>
            <a:endParaRPr lang="en-US" dirty="0"/>
          </a:p>
        </p:txBody>
      </p:sp>
      <p:sp>
        <p:nvSpPr>
          <p:cNvPr id="8" name="Picture Placeholder 7"/>
          <p:cNvSpPr>
            <a:spLocks noGrp="1"/>
          </p:cNvSpPr>
          <p:nvPr>
            <p:ph type="pic" sz="quarter" idx="13" hasCustomPrompt="1"/>
          </p:nvPr>
        </p:nvSpPr>
        <p:spPr>
          <a:xfrm>
            <a:off x="0" y="0"/>
            <a:ext cx="9144000" cy="2038350"/>
          </a:xfrm>
        </p:spPr>
        <p:txBody>
          <a:bodyPr/>
          <a:lstStyle>
            <a:lvl1pPr marL="0" indent="0" algn="ctr">
              <a:buNone/>
              <a:defRPr baseline="0"/>
            </a:lvl1pPr>
          </a:lstStyle>
          <a:p>
            <a:r>
              <a:rPr lang="en-US" dirty="0"/>
              <a:t>Add image</a:t>
            </a:r>
          </a:p>
        </p:txBody>
      </p:sp>
      <p:sp>
        <p:nvSpPr>
          <p:cNvPr id="9" name="Title 1"/>
          <p:cNvSpPr>
            <a:spLocks noGrp="1"/>
          </p:cNvSpPr>
          <p:nvPr>
            <p:ph type="title"/>
          </p:nvPr>
        </p:nvSpPr>
        <p:spPr>
          <a:xfrm>
            <a:off x="457200" y="2273596"/>
            <a:ext cx="8229600" cy="968743"/>
          </a:xfrm>
        </p:spPr>
        <p:txBody>
          <a:bodyPr/>
          <a:lstStyle/>
          <a:p>
            <a:r>
              <a:rPr lang="en-US"/>
              <a:t>Click to edit Master title style</a:t>
            </a:r>
          </a:p>
        </p:txBody>
      </p:sp>
      <p:sp>
        <p:nvSpPr>
          <p:cNvPr id="10" name="Text Placeholder 9"/>
          <p:cNvSpPr>
            <a:spLocks noGrp="1"/>
          </p:cNvSpPr>
          <p:nvPr>
            <p:ph type="body" sz="quarter" idx="14" hasCustomPrompt="1"/>
          </p:nvPr>
        </p:nvSpPr>
        <p:spPr>
          <a:xfrm>
            <a:off x="457200" y="3105888"/>
            <a:ext cx="8229600" cy="318385"/>
          </a:xfrm>
        </p:spPr>
        <p:txBody>
          <a:bodyPr anchor="t">
            <a:noAutofit/>
          </a:bodyPr>
          <a:lstStyle>
            <a:lvl1pPr marL="0" indent="0">
              <a:lnSpc>
                <a:spcPct val="100000"/>
              </a:lnSpc>
              <a:spcBef>
                <a:spcPts val="0"/>
              </a:spcBef>
              <a:buNone/>
              <a:defRPr sz="2800">
                <a:solidFill>
                  <a:srgbClr val="3BB6B3"/>
                </a:solidFill>
              </a:defRPr>
            </a:lvl1pPr>
          </a:lstStyle>
          <a:p>
            <a:pPr lvl="0"/>
            <a:r>
              <a:rPr lang="en-US" dirty="0"/>
              <a:t>Click to edit subtitle</a:t>
            </a:r>
          </a:p>
        </p:txBody>
      </p:sp>
      <p:sp>
        <p:nvSpPr>
          <p:cNvPr id="11" name="Content Placeholder 2"/>
          <p:cNvSpPr>
            <a:spLocks noGrp="1"/>
          </p:cNvSpPr>
          <p:nvPr>
            <p:ph sz="half" idx="15"/>
          </p:nvPr>
        </p:nvSpPr>
        <p:spPr>
          <a:xfrm>
            <a:off x="457200" y="3585535"/>
            <a:ext cx="8229600" cy="1711361"/>
          </a:xfrm>
        </p:spPr>
        <p:txBody>
          <a:bodyPr/>
          <a:lstStyle>
            <a:lvl1pPr>
              <a:defRPr sz="2400"/>
            </a:lvl1pPr>
            <a:lvl2pPr>
              <a:defRPr sz="21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pic>
        <p:nvPicPr>
          <p:cNvPr id="13" name="Picture 12" descr="footer.pn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5324232"/>
            <a:ext cx="9144000" cy="1540943"/>
          </a:xfrm>
          <a:prstGeom prst="rect">
            <a:avLst/>
          </a:prstGeom>
        </p:spPr>
      </p:pic>
      <p:pic>
        <p:nvPicPr>
          <p:cNvPr id="14" name="Picture 13" descr="ACWA Logo secondary white.png"/>
          <p:cNvPicPr>
            <a:picLocks noChangeAspect="1"/>
          </p:cNvPicPr>
          <p:nvPr userDrawn="1"/>
        </p:nvPicPr>
        <p:blipFill>
          <a:blip r:embed="rId3" cstate="screen">
            <a:alphaModFix/>
            <a:extLst>
              <a:ext uri="{28A0092B-C50C-407E-A947-70E740481C1C}">
                <a14:useLocalDpi xmlns:a14="http://schemas.microsoft.com/office/drawing/2010/main"/>
              </a:ext>
            </a:extLst>
          </a:blip>
          <a:stretch>
            <a:fillRect/>
          </a:stretch>
        </p:blipFill>
        <p:spPr>
          <a:xfrm>
            <a:off x="457200" y="6284390"/>
            <a:ext cx="987980" cy="331424"/>
          </a:xfrm>
          <a:prstGeom prst="rect">
            <a:avLst/>
          </a:prstGeom>
        </p:spPr>
      </p:pic>
    </p:spTree>
    <p:extLst>
      <p:ext uri="{BB962C8B-B14F-4D97-AF65-F5344CB8AC3E}">
        <p14:creationId xmlns:p14="http://schemas.microsoft.com/office/powerpoint/2010/main" val="3319510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hasCustomPrompt="1"/>
          </p:nvPr>
        </p:nvSpPr>
        <p:spPr>
          <a:xfrm>
            <a:off x="457201" y="3845442"/>
            <a:ext cx="2508102" cy="1451454"/>
          </a:xfrm>
        </p:spPr>
        <p:txBody>
          <a:bodyPr>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text</a:t>
            </a:r>
          </a:p>
        </p:txBody>
      </p:sp>
      <p:sp>
        <p:nvSpPr>
          <p:cNvPr id="7" name="Slide Number Placeholder 6"/>
          <p:cNvSpPr>
            <a:spLocks noGrp="1"/>
          </p:cNvSpPr>
          <p:nvPr>
            <p:ph type="sldNum" sz="quarter" idx="12"/>
          </p:nvPr>
        </p:nvSpPr>
        <p:spPr/>
        <p:txBody>
          <a:bodyPr/>
          <a:lstStyle/>
          <a:p>
            <a:fld id="{9A48AA2D-3466-4A47-B2FD-1E742DB70AAC}" type="slidenum">
              <a:rPr lang="en-US" smtClean="0"/>
              <a:t>‹#›</a:t>
            </a:fld>
            <a:endParaRPr lang="en-US" dirty="0"/>
          </a:p>
        </p:txBody>
      </p:sp>
      <p:sp>
        <p:nvSpPr>
          <p:cNvPr id="10" name="Title 1"/>
          <p:cNvSpPr>
            <a:spLocks noGrp="1"/>
          </p:cNvSpPr>
          <p:nvPr>
            <p:ph type="title"/>
          </p:nvPr>
        </p:nvSpPr>
        <p:spPr>
          <a:xfrm>
            <a:off x="457200" y="212651"/>
            <a:ext cx="8229600" cy="968743"/>
          </a:xfrm>
        </p:spPr>
        <p:txBody>
          <a:bodyPr/>
          <a:lstStyle/>
          <a:p>
            <a:r>
              <a:rPr lang="en-US"/>
              <a:t>Click to edit Master title style</a:t>
            </a:r>
          </a:p>
        </p:txBody>
      </p:sp>
      <p:sp>
        <p:nvSpPr>
          <p:cNvPr id="11" name="Text Placeholder 9"/>
          <p:cNvSpPr>
            <a:spLocks noGrp="1"/>
          </p:cNvSpPr>
          <p:nvPr>
            <p:ph type="body" sz="quarter" idx="13" hasCustomPrompt="1"/>
          </p:nvPr>
        </p:nvSpPr>
        <p:spPr>
          <a:xfrm>
            <a:off x="457200" y="1044943"/>
            <a:ext cx="8229600" cy="318385"/>
          </a:xfrm>
        </p:spPr>
        <p:txBody>
          <a:bodyPr anchor="t">
            <a:noAutofit/>
          </a:bodyPr>
          <a:lstStyle>
            <a:lvl1pPr marL="0" indent="0">
              <a:lnSpc>
                <a:spcPct val="100000"/>
              </a:lnSpc>
              <a:spcBef>
                <a:spcPts val="0"/>
              </a:spcBef>
              <a:buNone/>
              <a:defRPr sz="2800">
                <a:solidFill>
                  <a:srgbClr val="3BB6B3"/>
                </a:solidFill>
              </a:defRPr>
            </a:lvl1pPr>
          </a:lstStyle>
          <a:p>
            <a:pPr lvl="0"/>
            <a:r>
              <a:rPr lang="en-US" dirty="0"/>
              <a:t>Click to edit subtitle</a:t>
            </a:r>
          </a:p>
        </p:txBody>
      </p:sp>
      <p:sp>
        <p:nvSpPr>
          <p:cNvPr id="13" name="Picture Placeholder 12"/>
          <p:cNvSpPr>
            <a:spLocks noGrp="1"/>
          </p:cNvSpPr>
          <p:nvPr>
            <p:ph type="pic" sz="quarter" idx="14"/>
          </p:nvPr>
        </p:nvSpPr>
        <p:spPr>
          <a:xfrm>
            <a:off x="457200" y="1747838"/>
            <a:ext cx="2508102" cy="2009775"/>
          </a:xfrm>
        </p:spPr>
        <p:txBody>
          <a:bodyPr/>
          <a:lstStyle/>
          <a:p>
            <a:r>
              <a:rPr lang="en-US" dirty="0"/>
              <a:t>Click icon to add picture</a:t>
            </a:r>
          </a:p>
        </p:txBody>
      </p:sp>
      <p:sp>
        <p:nvSpPr>
          <p:cNvPr id="16" name="Picture Placeholder 12"/>
          <p:cNvSpPr>
            <a:spLocks noGrp="1"/>
          </p:cNvSpPr>
          <p:nvPr>
            <p:ph type="pic" sz="quarter" idx="15"/>
          </p:nvPr>
        </p:nvSpPr>
        <p:spPr>
          <a:xfrm>
            <a:off x="3322084" y="1747838"/>
            <a:ext cx="2508102" cy="2009775"/>
          </a:xfrm>
        </p:spPr>
        <p:txBody>
          <a:bodyPr/>
          <a:lstStyle/>
          <a:p>
            <a:r>
              <a:rPr lang="en-US" dirty="0"/>
              <a:t>Click icon to add picture</a:t>
            </a:r>
          </a:p>
        </p:txBody>
      </p:sp>
      <p:sp>
        <p:nvSpPr>
          <p:cNvPr id="17" name="Picture Placeholder 12"/>
          <p:cNvSpPr>
            <a:spLocks noGrp="1"/>
          </p:cNvSpPr>
          <p:nvPr>
            <p:ph type="pic" sz="quarter" idx="16"/>
          </p:nvPr>
        </p:nvSpPr>
        <p:spPr>
          <a:xfrm>
            <a:off x="6178698" y="1747838"/>
            <a:ext cx="2508102" cy="2009775"/>
          </a:xfrm>
        </p:spPr>
        <p:txBody>
          <a:bodyPr/>
          <a:lstStyle/>
          <a:p>
            <a:r>
              <a:rPr lang="en-US" dirty="0"/>
              <a:t>Click icon to add picture</a:t>
            </a:r>
          </a:p>
        </p:txBody>
      </p:sp>
      <p:sp>
        <p:nvSpPr>
          <p:cNvPr id="18" name="Text Placeholder 3"/>
          <p:cNvSpPr>
            <a:spLocks noGrp="1"/>
          </p:cNvSpPr>
          <p:nvPr>
            <p:ph type="body" sz="half" idx="17" hasCustomPrompt="1"/>
          </p:nvPr>
        </p:nvSpPr>
        <p:spPr>
          <a:xfrm>
            <a:off x="3316178" y="3845442"/>
            <a:ext cx="2508102" cy="1451454"/>
          </a:xfrm>
        </p:spPr>
        <p:txBody>
          <a:bodyPr>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text</a:t>
            </a:r>
          </a:p>
        </p:txBody>
      </p:sp>
      <p:sp>
        <p:nvSpPr>
          <p:cNvPr id="19" name="Text Placeholder 3"/>
          <p:cNvSpPr>
            <a:spLocks noGrp="1"/>
          </p:cNvSpPr>
          <p:nvPr>
            <p:ph type="body" sz="half" idx="18" hasCustomPrompt="1"/>
          </p:nvPr>
        </p:nvSpPr>
        <p:spPr>
          <a:xfrm>
            <a:off x="6178698" y="3845442"/>
            <a:ext cx="2508102" cy="1451454"/>
          </a:xfrm>
        </p:spPr>
        <p:txBody>
          <a:bodyPr>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text</a:t>
            </a:r>
          </a:p>
        </p:txBody>
      </p:sp>
      <p:pic>
        <p:nvPicPr>
          <p:cNvPr id="15" name="Picture 14" descr="footer.pn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5324232"/>
            <a:ext cx="9144000" cy="1540943"/>
          </a:xfrm>
          <a:prstGeom prst="rect">
            <a:avLst/>
          </a:prstGeom>
        </p:spPr>
      </p:pic>
      <p:pic>
        <p:nvPicPr>
          <p:cNvPr id="20" name="Picture 19" descr="ACWA Logo secondary white.png"/>
          <p:cNvPicPr>
            <a:picLocks noChangeAspect="1"/>
          </p:cNvPicPr>
          <p:nvPr userDrawn="1"/>
        </p:nvPicPr>
        <p:blipFill>
          <a:blip r:embed="rId3" cstate="screen">
            <a:alphaModFix/>
            <a:extLst>
              <a:ext uri="{28A0092B-C50C-407E-A947-70E740481C1C}">
                <a14:useLocalDpi xmlns:a14="http://schemas.microsoft.com/office/drawing/2010/main"/>
              </a:ext>
            </a:extLst>
          </a:blip>
          <a:stretch>
            <a:fillRect/>
          </a:stretch>
        </p:blipFill>
        <p:spPr>
          <a:xfrm>
            <a:off x="457200" y="6284390"/>
            <a:ext cx="987980" cy="331424"/>
          </a:xfrm>
          <a:prstGeom prst="rect">
            <a:avLst/>
          </a:prstGeom>
        </p:spPr>
      </p:pic>
    </p:spTree>
    <p:extLst>
      <p:ext uri="{BB962C8B-B14F-4D97-AF65-F5344CB8AC3E}">
        <p14:creationId xmlns:p14="http://schemas.microsoft.com/office/powerpoint/2010/main" val="3167740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9A48AA2D-3466-4A47-B2FD-1E742DB70AAC}" type="slidenum">
              <a:rPr lang="en-US" smtClean="0"/>
              <a:pPr/>
              <a:t>‹#›</a:t>
            </a:fld>
            <a:endParaRPr lang="en-US" dirty="0"/>
          </a:p>
        </p:txBody>
      </p:sp>
      <p:pic>
        <p:nvPicPr>
          <p:cNvPr id="5" name="Picture 4" descr="footer.pn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5324232"/>
            <a:ext cx="9144000" cy="1540943"/>
          </a:xfrm>
          <a:prstGeom prst="rect">
            <a:avLst/>
          </a:prstGeom>
        </p:spPr>
      </p:pic>
      <p:pic>
        <p:nvPicPr>
          <p:cNvPr id="7" name="Picture 6" descr="ACWA Logo secondary white.png"/>
          <p:cNvPicPr>
            <a:picLocks noChangeAspect="1"/>
          </p:cNvPicPr>
          <p:nvPr userDrawn="1"/>
        </p:nvPicPr>
        <p:blipFill>
          <a:blip r:embed="rId3" cstate="screen">
            <a:alphaModFix/>
            <a:extLst>
              <a:ext uri="{28A0092B-C50C-407E-A947-70E740481C1C}">
                <a14:useLocalDpi xmlns:a14="http://schemas.microsoft.com/office/drawing/2010/main"/>
              </a:ext>
            </a:extLst>
          </a:blip>
          <a:stretch>
            <a:fillRect/>
          </a:stretch>
        </p:blipFill>
        <p:spPr>
          <a:xfrm>
            <a:off x="457200" y="6284390"/>
            <a:ext cx="987980" cy="331424"/>
          </a:xfrm>
          <a:prstGeom prst="rect">
            <a:avLst/>
          </a:prstGeom>
        </p:spPr>
      </p:pic>
    </p:spTree>
    <p:extLst>
      <p:ext uri="{BB962C8B-B14F-4D97-AF65-F5344CB8AC3E}">
        <p14:creationId xmlns:p14="http://schemas.microsoft.com/office/powerpoint/2010/main" val="1560209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2651"/>
            <a:ext cx="8229600" cy="96874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825256"/>
            <a:ext cx="8229600" cy="430090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3BB6B3"/>
                </a:solidFill>
              </a:defRPr>
            </a:lvl1pPr>
          </a:lstStyle>
          <a:p>
            <a:fld id="{9A48AA2D-3466-4A47-B2FD-1E742DB70AAC}" type="slidenum">
              <a:rPr lang="en-US" smtClean="0"/>
              <a:pPr/>
              <a:t>‹#›</a:t>
            </a:fld>
            <a:endParaRPr lang="en-US" dirty="0"/>
          </a:p>
        </p:txBody>
      </p:sp>
    </p:spTree>
    <p:extLst>
      <p:ext uri="{BB962C8B-B14F-4D97-AF65-F5344CB8AC3E}">
        <p14:creationId xmlns:p14="http://schemas.microsoft.com/office/powerpoint/2010/main" val="1958226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8" r:id="rId9"/>
    <p:sldLayoutId id="2147483657" r:id="rId10"/>
    <p:sldLayoutId id="2147483659" r:id="rId11"/>
  </p:sldLayoutIdLst>
  <p:txStyles>
    <p:titleStyle>
      <a:lvl1pPr algn="l" defTabSz="457200" rtl="0" eaLnBrk="1" latinLnBrk="0" hangingPunct="1">
        <a:lnSpc>
          <a:spcPts val="3600"/>
        </a:lnSpc>
        <a:spcBef>
          <a:spcPct val="0"/>
        </a:spcBef>
        <a:buNone/>
        <a:defRPr sz="3600" kern="1200">
          <a:solidFill>
            <a:srgbClr val="053A88"/>
          </a:solidFill>
          <a:latin typeface="+mj-lt"/>
          <a:ea typeface="+mj-ea"/>
          <a:cs typeface="+mj-cs"/>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1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1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www.waterboards.ca.gov/water_issues/programs/conservation_portal/water_loss_control.html"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acwa.com/wp-content/uploads/2020/02/FC22-Preliminary-Conference-Agenda.pdf"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www.awwa.org/Portals/0/AWWA/ETS/Resources/Technical%20Reports/35392%20Governmental%20Policies_FINAL.pdf?ver=2022-09-08-150806-283" TargetMode="External"/><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leginfo.legislature.ca.gov/faces/billCompareClient.xhtml?bill_id=202120220AB2142&amp;showamends=false" TargetMode="External"/><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hyperlink" Target="https://www.gov.ca.gov/wp-content/uploads/2022/09/SB-1157-Signing-Message.pdf?emrc=3cac3a" TargetMode="External"/><Relationship Id="rId2" Type="http://schemas.openxmlformats.org/officeDocument/2006/relationships/hyperlink" Target="https://leginfo.legislature.ca.gov/faces/billCompareClient.xhtml?bill_id=202120220SB1157&amp;showamends=false"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ater.ca.gov/-/media/DWR-Website/Web-Pages/Programs/Water-Use-And-Efficiency/AB-1668-and-SB-606-Conservation/Results-of-the-Indoor-Residential-Water-Use-Study.pdf" TargetMode="External"/><Relationship Id="rId7" Type="http://schemas.openxmlformats.org/officeDocument/2006/relationships/hyperlink" Target="https://water.ca.gov/Programs/Water-Use-And-Efficiency/Urban-Water-Use-Efficiency/Urban-Water-Management-Plan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ater.ca.gov/-/media/DWR-Website/Web-Pages/Programs/Water-Use-And-Efficiency/2018-Water-Conservation-Legislation/RecommendationsSummary-Final-Memo-9-29-22.pdf" TargetMode="External"/><Relationship Id="rId5" Type="http://schemas.openxmlformats.org/officeDocument/2006/relationships/hyperlink" Target="https://www.waterboards.ca.gov/drinking_water/certlic/drinkingwater/docs/2022/water-loss-regulatory-text-22-08-31.pdf" TargetMode="External"/><Relationship Id="rId4" Type="http://schemas.openxmlformats.org/officeDocument/2006/relationships/hyperlink" Target="https://leginfo.legislature.ca.gov/faces/billCompareClient.xhtml?bill_id=202120220SB1157&amp;showamends=false"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Water Use Efficiency Work Group</a:t>
            </a:r>
          </a:p>
        </p:txBody>
      </p:sp>
      <p:sp>
        <p:nvSpPr>
          <p:cNvPr id="3" name="Subtitle 2"/>
          <p:cNvSpPr>
            <a:spLocks noGrp="1"/>
          </p:cNvSpPr>
          <p:nvPr>
            <p:ph type="subTitle" idx="1"/>
          </p:nvPr>
        </p:nvSpPr>
        <p:spPr>
          <a:xfrm>
            <a:off x="685799" y="3401818"/>
            <a:ext cx="7772400" cy="795039"/>
          </a:xfrm>
        </p:spPr>
        <p:txBody>
          <a:bodyPr>
            <a:normAutofit/>
          </a:bodyPr>
          <a:lstStyle/>
          <a:p>
            <a:r>
              <a:rPr lang="en-US" dirty="0"/>
              <a:t>Bi-Monthly Meeting</a:t>
            </a:r>
          </a:p>
        </p:txBody>
      </p:sp>
      <p:sp>
        <p:nvSpPr>
          <p:cNvPr id="4" name="Text Placeholder 3"/>
          <p:cNvSpPr>
            <a:spLocks noGrp="1"/>
          </p:cNvSpPr>
          <p:nvPr>
            <p:ph type="body" sz="quarter" idx="13"/>
          </p:nvPr>
        </p:nvSpPr>
        <p:spPr/>
        <p:txBody>
          <a:bodyPr/>
          <a:lstStyle/>
          <a:p>
            <a:r>
              <a:rPr lang="en-US" dirty="0"/>
              <a:t>October 12, 2022</a:t>
            </a:r>
          </a:p>
          <a:p>
            <a:r>
              <a:rPr lang="en-US" dirty="0"/>
              <a:t>10:00 AM – 12:00 PM</a:t>
            </a:r>
          </a:p>
        </p:txBody>
      </p:sp>
    </p:spTree>
    <p:extLst>
      <p:ext uri="{BB962C8B-B14F-4D97-AF65-F5344CB8AC3E}">
        <p14:creationId xmlns:p14="http://schemas.microsoft.com/office/powerpoint/2010/main" val="3752421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3717313B-FE88-4CF3-89CA-49B529AB9E6A}"/>
              </a:ext>
            </a:extLst>
          </p:cNvPr>
          <p:cNvSpPr>
            <a:spLocks noGrp="1"/>
          </p:cNvSpPr>
          <p:nvPr>
            <p:ph type="body" sz="quarter" idx="13"/>
          </p:nvPr>
        </p:nvSpPr>
        <p:spPr>
          <a:xfrm>
            <a:off x="495003" y="1054484"/>
            <a:ext cx="8229600" cy="318385"/>
          </a:xfrm>
        </p:spPr>
        <p:txBody>
          <a:bodyPr/>
          <a:lstStyle/>
          <a:p>
            <a:r>
              <a:rPr lang="en-US" sz="1600" dirty="0"/>
              <a:t>Ariel Flores</a:t>
            </a:r>
          </a:p>
        </p:txBody>
      </p:sp>
      <p:sp>
        <p:nvSpPr>
          <p:cNvPr id="8" name="TextBox 7">
            <a:extLst>
              <a:ext uri="{FF2B5EF4-FFF2-40B4-BE49-F238E27FC236}">
                <a16:creationId xmlns:a16="http://schemas.microsoft.com/office/drawing/2014/main" id="{F4480F14-66F7-4F64-8DE2-CA2719B55A42}"/>
              </a:ext>
            </a:extLst>
          </p:cNvPr>
          <p:cNvSpPr txBox="1"/>
          <p:nvPr/>
        </p:nvSpPr>
        <p:spPr>
          <a:xfrm>
            <a:off x="457200" y="1662270"/>
            <a:ext cx="8357191" cy="4755148"/>
          </a:xfrm>
          <a:prstGeom prst="rect">
            <a:avLst/>
          </a:prstGeom>
          <a:noFill/>
        </p:spPr>
        <p:txBody>
          <a:bodyPr wrap="square">
            <a:spAutoFit/>
          </a:bodyPr>
          <a:lstStyle/>
          <a:p>
            <a:pPr marL="285750" indent="-285750">
              <a:buFont typeface="Arial" panose="020B0604020202020204" pitchFamily="34" charset="0"/>
              <a:buChar char="•"/>
            </a:pPr>
            <a:r>
              <a:rPr lang="en-US" b="1" dirty="0"/>
              <a:t>Recommendations on CII Water Use Performance Measures </a:t>
            </a:r>
            <a:endParaRPr lang="en-US" sz="1600" b="1" dirty="0"/>
          </a:p>
          <a:p>
            <a:pPr marL="742950" lvl="1" indent="-285750">
              <a:buFont typeface="Courier New" panose="02070309020205020404" pitchFamily="49" charset="0"/>
              <a:buChar char="o"/>
            </a:pPr>
            <a:r>
              <a:rPr lang="en-US" sz="1500" dirty="0"/>
              <a:t>CII Water Use Classification System</a:t>
            </a:r>
          </a:p>
          <a:p>
            <a:pPr marL="1200150" lvl="2" indent="-285750">
              <a:buFont typeface="Wingdings" panose="05000000000000000000" pitchFamily="2" charset="2"/>
              <a:buChar char="§"/>
            </a:pPr>
            <a:r>
              <a:rPr lang="en-US" sz="1500" dirty="0"/>
              <a:t>19 categories of water uses </a:t>
            </a:r>
          </a:p>
          <a:p>
            <a:pPr marL="1200150" lvl="2" indent="-285750">
              <a:buFont typeface="Wingdings" panose="05000000000000000000" pitchFamily="2" charset="2"/>
              <a:buChar char="§"/>
            </a:pPr>
            <a:r>
              <a:rPr lang="en-US" sz="1500" dirty="0"/>
              <a:t>Complete classifications within 5 years from SWRCB adoption</a:t>
            </a:r>
          </a:p>
          <a:p>
            <a:pPr marL="1200150" lvl="2" indent="-285750">
              <a:buFont typeface="Wingdings" panose="05000000000000000000" pitchFamily="2" charset="2"/>
              <a:buChar char="§"/>
            </a:pPr>
            <a:r>
              <a:rPr lang="en-US" sz="1500" dirty="0"/>
              <a:t>DWR to provide technical assistance and develop guidance for CII mapping </a:t>
            </a:r>
          </a:p>
          <a:p>
            <a:pPr marL="742950" lvl="1" indent="-285750">
              <a:buFont typeface="Courier New" panose="02070309020205020404" pitchFamily="49" charset="0"/>
              <a:buChar char="o"/>
            </a:pPr>
            <a:r>
              <a:rPr lang="en-US" sz="1500" dirty="0"/>
              <a:t>CII Conversion Threshold </a:t>
            </a:r>
          </a:p>
          <a:p>
            <a:pPr marL="1200150" lvl="2" indent="-285750">
              <a:buFont typeface="Wingdings" panose="05000000000000000000" pitchFamily="2" charset="2"/>
              <a:buChar char="§"/>
            </a:pPr>
            <a:r>
              <a:rPr lang="en-US" sz="1500" dirty="0"/>
              <a:t>1 acre of landscape area irrigated by a mixed-use meter on a per parcel basis</a:t>
            </a:r>
          </a:p>
          <a:p>
            <a:pPr marL="1200150" lvl="2" indent="-285750">
              <a:buFont typeface="Wingdings" panose="05000000000000000000" pitchFamily="2" charset="2"/>
              <a:buChar char="§"/>
            </a:pPr>
            <a:r>
              <a:rPr lang="en-US" sz="1500" dirty="0"/>
              <a:t>Complete landscape area measurement and determine if a dedicated meter (or equivalent technology) or in-lieu technologies will be implemented within 5 years from SWRCB adoption </a:t>
            </a:r>
          </a:p>
          <a:p>
            <a:pPr marL="742950" lvl="1" indent="-285750">
              <a:buFont typeface="Courier New" panose="02070309020205020404" pitchFamily="49" charset="0"/>
              <a:buChar char="o"/>
            </a:pPr>
            <a:r>
              <a:rPr lang="en-US" sz="1500" dirty="0"/>
              <a:t>In-Lieu Technologies </a:t>
            </a:r>
          </a:p>
          <a:p>
            <a:pPr marL="1200150" lvl="2" indent="-285750">
              <a:buFont typeface="Wingdings" panose="05000000000000000000" pitchFamily="2" charset="2"/>
              <a:buChar char="§"/>
            </a:pPr>
            <a:r>
              <a:rPr lang="en-US" sz="1500" dirty="0"/>
              <a:t>Includes: (1) Water budget-based rate structures, (2) Water budget-based management without a rate structure, (3) Hardware improvements with enhanced performance, (4) Remote sensing combined with other data and hardware improvements, (5) Landscape plant palette transformation programs, (6) Others as approved by the State Water Board</a:t>
            </a:r>
          </a:p>
          <a:p>
            <a:pPr marL="1200150" lvl="2" indent="-285750">
              <a:buFont typeface="Wingdings" panose="05000000000000000000" pitchFamily="2" charset="2"/>
              <a:buChar char="§"/>
            </a:pPr>
            <a:r>
              <a:rPr lang="en-US" sz="1500" dirty="0"/>
              <a:t>Complete landscape in-lieu technologies within 5 years after the first year of landscape measurement under the conversion threshold PM</a:t>
            </a:r>
          </a:p>
          <a:p>
            <a:pPr marL="1200150" lvl="2" indent="-285750">
              <a:buFont typeface="Courier New" panose="02070309020205020404" pitchFamily="49" charset="0"/>
              <a:buChar char="o"/>
            </a:pPr>
            <a:endParaRPr lang="en-US" sz="1500" dirty="0"/>
          </a:p>
          <a:p>
            <a:pPr marL="1200150" lvl="2" indent="-285750">
              <a:buFont typeface="Courier New" panose="02070309020205020404" pitchFamily="49" charset="0"/>
              <a:buChar char="o"/>
            </a:pPr>
            <a:endParaRPr lang="en-US" sz="1500" dirty="0"/>
          </a:p>
          <a:p>
            <a:pPr marL="1200150" lvl="2" indent="-285750">
              <a:buFont typeface="Courier New" panose="02070309020205020404" pitchFamily="49" charset="0"/>
              <a:buChar char="o"/>
            </a:pPr>
            <a:endParaRPr lang="en-US" sz="1500" dirty="0"/>
          </a:p>
        </p:txBody>
      </p:sp>
      <p:sp>
        <p:nvSpPr>
          <p:cNvPr id="6" name="Title 1">
            <a:extLst>
              <a:ext uri="{FF2B5EF4-FFF2-40B4-BE49-F238E27FC236}">
                <a16:creationId xmlns:a16="http://schemas.microsoft.com/office/drawing/2014/main" id="{E4120515-650A-4FF2-A5FE-6598DBF7A54B}"/>
              </a:ext>
            </a:extLst>
          </p:cNvPr>
          <p:cNvSpPr>
            <a:spLocks noGrp="1"/>
          </p:cNvSpPr>
          <p:nvPr>
            <p:ph type="title"/>
          </p:nvPr>
        </p:nvSpPr>
        <p:spPr>
          <a:xfrm>
            <a:off x="457200" y="212651"/>
            <a:ext cx="8229600" cy="968743"/>
          </a:xfrm>
        </p:spPr>
        <p:txBody>
          <a:bodyPr anchor="b">
            <a:normAutofit fontScale="90000"/>
          </a:bodyPr>
          <a:lstStyle/>
          <a:p>
            <a:r>
              <a:rPr lang="en-US" dirty="0"/>
              <a:t>WUE Objective Update: CII Performance Measures  </a:t>
            </a:r>
          </a:p>
        </p:txBody>
      </p:sp>
    </p:spTree>
    <p:extLst>
      <p:ext uri="{BB962C8B-B14F-4D97-AF65-F5344CB8AC3E}">
        <p14:creationId xmlns:p14="http://schemas.microsoft.com/office/powerpoint/2010/main" val="2524625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3717313B-FE88-4CF3-89CA-49B529AB9E6A}"/>
              </a:ext>
            </a:extLst>
          </p:cNvPr>
          <p:cNvSpPr>
            <a:spLocks noGrp="1"/>
          </p:cNvSpPr>
          <p:nvPr>
            <p:ph type="body" sz="quarter" idx="13"/>
          </p:nvPr>
        </p:nvSpPr>
        <p:spPr>
          <a:xfrm>
            <a:off x="495003" y="1054484"/>
            <a:ext cx="8229600" cy="318385"/>
          </a:xfrm>
        </p:spPr>
        <p:txBody>
          <a:bodyPr/>
          <a:lstStyle/>
          <a:p>
            <a:r>
              <a:rPr lang="en-US" sz="1600" dirty="0"/>
              <a:t>Ariel Flores</a:t>
            </a:r>
          </a:p>
        </p:txBody>
      </p:sp>
      <p:sp>
        <p:nvSpPr>
          <p:cNvPr id="8" name="TextBox 7">
            <a:extLst>
              <a:ext uri="{FF2B5EF4-FFF2-40B4-BE49-F238E27FC236}">
                <a16:creationId xmlns:a16="http://schemas.microsoft.com/office/drawing/2014/main" id="{F4480F14-66F7-4F64-8DE2-CA2719B55A42}"/>
              </a:ext>
            </a:extLst>
          </p:cNvPr>
          <p:cNvSpPr txBox="1"/>
          <p:nvPr/>
        </p:nvSpPr>
        <p:spPr>
          <a:xfrm>
            <a:off x="457200" y="1662270"/>
            <a:ext cx="8357191" cy="3139321"/>
          </a:xfrm>
          <a:prstGeom prst="rect">
            <a:avLst/>
          </a:prstGeom>
          <a:noFill/>
        </p:spPr>
        <p:txBody>
          <a:bodyPr wrap="square">
            <a:spAutoFit/>
          </a:bodyPr>
          <a:lstStyle/>
          <a:p>
            <a:pPr marL="285750" indent="-285750">
              <a:buFont typeface="Arial" panose="020B0604020202020204" pitchFamily="34" charset="0"/>
              <a:buChar char="•"/>
            </a:pPr>
            <a:r>
              <a:rPr lang="en-US" b="1" dirty="0"/>
              <a:t>Recommendations on CII Water Use Performance Measures </a:t>
            </a:r>
            <a:endParaRPr lang="en-US" sz="1600" b="1" dirty="0"/>
          </a:p>
          <a:p>
            <a:pPr marL="742950" lvl="1" indent="-285750">
              <a:buFont typeface="Courier New" panose="02070309020205020404" pitchFamily="49" charset="0"/>
              <a:buChar char="o"/>
            </a:pPr>
            <a:r>
              <a:rPr lang="en-US" sz="1500" dirty="0"/>
              <a:t>CII Best Management Practices, Performance Measure, and Threshold for Implementation </a:t>
            </a:r>
          </a:p>
          <a:p>
            <a:pPr marL="1200150" lvl="2" indent="-285750">
              <a:buFont typeface="Wingdings" panose="05000000000000000000" pitchFamily="2" charset="2"/>
              <a:buChar char="§"/>
            </a:pPr>
            <a:r>
              <a:rPr lang="en-US" sz="1500" dirty="0"/>
              <a:t>Selection of specific CII water user BMPs is subject to local determination </a:t>
            </a:r>
          </a:p>
          <a:p>
            <a:pPr marL="1200150" lvl="2" indent="-285750">
              <a:buFont typeface="Wingdings" panose="05000000000000000000" pitchFamily="2" charset="2"/>
              <a:buChar char="§"/>
            </a:pPr>
            <a:r>
              <a:rPr lang="en-US" sz="1500" dirty="0"/>
              <a:t>Design CII-BMP implementation program specific to service area that includes: </a:t>
            </a:r>
          </a:p>
          <a:p>
            <a:pPr marL="1657350" lvl="3" indent="-285750">
              <a:buFont typeface="Arial" panose="020B0604020202020204" pitchFamily="34" charset="0"/>
              <a:buChar char="•"/>
            </a:pPr>
            <a:r>
              <a:rPr lang="en-US" sz="1500" dirty="0"/>
              <a:t>Threshold of significant are 1) CII water use sector that comprise the top 20 percent of all CII water use, and 2) individual top 2.5 percent of CII water users, excluding process water</a:t>
            </a:r>
          </a:p>
          <a:p>
            <a:pPr marL="1657350" lvl="3" indent="-285750">
              <a:buFont typeface="Arial" panose="020B0604020202020204" pitchFamily="34" charset="0"/>
              <a:buChar char="•"/>
            </a:pPr>
            <a:r>
              <a:rPr lang="en-US" sz="1500" dirty="0"/>
              <a:t>At least 1 CII from 5 recommended categories (outreach, technical assistance and education, incentives, landscape, collaboration and coordination, operational)</a:t>
            </a:r>
          </a:p>
          <a:p>
            <a:pPr marL="1657350" lvl="3" indent="-285750">
              <a:buFont typeface="Arial" panose="020B0604020202020204" pitchFamily="34" charset="0"/>
              <a:buChar char="•"/>
            </a:pPr>
            <a:r>
              <a:rPr lang="en-US" sz="1500" dirty="0"/>
              <a:t>Supported with documentation demonstrating increased water use efficiency</a:t>
            </a:r>
          </a:p>
          <a:p>
            <a:pPr marL="1200150" lvl="2" indent="-285750">
              <a:buFont typeface="Wingdings" panose="05000000000000000000" pitchFamily="2" charset="2"/>
              <a:buChar char="§"/>
            </a:pPr>
            <a:r>
              <a:rPr lang="en-US" sz="1500" dirty="0"/>
              <a:t>Complete program development within 3 years after SWRCB adoption </a:t>
            </a:r>
          </a:p>
          <a:p>
            <a:pPr marL="1200150" lvl="2" indent="-285750">
              <a:buFont typeface="Courier New" panose="02070309020205020404" pitchFamily="49" charset="0"/>
              <a:buChar char="o"/>
            </a:pPr>
            <a:endParaRPr lang="en-US" sz="1500" dirty="0"/>
          </a:p>
          <a:p>
            <a:pPr marL="1200150" lvl="2" indent="-285750">
              <a:buFont typeface="Courier New" panose="02070309020205020404" pitchFamily="49" charset="0"/>
              <a:buChar char="o"/>
            </a:pPr>
            <a:endParaRPr lang="en-US" sz="1500" dirty="0"/>
          </a:p>
        </p:txBody>
      </p:sp>
      <p:sp>
        <p:nvSpPr>
          <p:cNvPr id="6" name="Title 1">
            <a:extLst>
              <a:ext uri="{FF2B5EF4-FFF2-40B4-BE49-F238E27FC236}">
                <a16:creationId xmlns:a16="http://schemas.microsoft.com/office/drawing/2014/main" id="{E4120515-650A-4FF2-A5FE-6598DBF7A54B}"/>
              </a:ext>
            </a:extLst>
          </p:cNvPr>
          <p:cNvSpPr>
            <a:spLocks noGrp="1"/>
          </p:cNvSpPr>
          <p:nvPr>
            <p:ph type="title"/>
          </p:nvPr>
        </p:nvSpPr>
        <p:spPr>
          <a:xfrm>
            <a:off x="457200" y="212651"/>
            <a:ext cx="8229600" cy="968743"/>
          </a:xfrm>
        </p:spPr>
        <p:txBody>
          <a:bodyPr anchor="b">
            <a:normAutofit fontScale="90000"/>
          </a:bodyPr>
          <a:lstStyle/>
          <a:p>
            <a:r>
              <a:rPr lang="en-US" dirty="0"/>
              <a:t>WUE Objective Update: CII Performance Measures  (cont.)</a:t>
            </a:r>
          </a:p>
        </p:txBody>
      </p:sp>
    </p:spTree>
    <p:extLst>
      <p:ext uri="{BB962C8B-B14F-4D97-AF65-F5344CB8AC3E}">
        <p14:creationId xmlns:p14="http://schemas.microsoft.com/office/powerpoint/2010/main" val="2178793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3717313B-FE88-4CF3-89CA-49B529AB9E6A}"/>
              </a:ext>
            </a:extLst>
          </p:cNvPr>
          <p:cNvSpPr>
            <a:spLocks noGrp="1"/>
          </p:cNvSpPr>
          <p:nvPr>
            <p:ph type="body" sz="quarter" idx="13"/>
          </p:nvPr>
        </p:nvSpPr>
        <p:spPr>
          <a:xfrm>
            <a:off x="495003" y="1054484"/>
            <a:ext cx="8229600" cy="318385"/>
          </a:xfrm>
        </p:spPr>
        <p:txBody>
          <a:bodyPr/>
          <a:lstStyle/>
          <a:p>
            <a:r>
              <a:rPr lang="en-US" sz="1600" dirty="0"/>
              <a:t>Elizabeth Lovsted</a:t>
            </a:r>
          </a:p>
        </p:txBody>
      </p:sp>
      <p:sp>
        <p:nvSpPr>
          <p:cNvPr id="8" name="TextBox 7">
            <a:extLst>
              <a:ext uri="{FF2B5EF4-FFF2-40B4-BE49-F238E27FC236}">
                <a16:creationId xmlns:a16="http://schemas.microsoft.com/office/drawing/2014/main" id="{F4480F14-66F7-4F64-8DE2-CA2719B55A42}"/>
              </a:ext>
            </a:extLst>
          </p:cNvPr>
          <p:cNvSpPr txBox="1"/>
          <p:nvPr/>
        </p:nvSpPr>
        <p:spPr>
          <a:xfrm>
            <a:off x="457200" y="1662270"/>
            <a:ext cx="8357191" cy="4062651"/>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US" b="1" dirty="0"/>
              <a:t>Recommendations for Bonus Incentive, Methods of Calculation, and Supporting Data Requirements</a:t>
            </a:r>
            <a:endParaRPr lang="en-US" sz="1600" b="1" dirty="0"/>
          </a:p>
          <a:p>
            <a:pPr marL="742950" lvl="1" indent="-285750">
              <a:buFont typeface="Courier New" panose="02070309020205020404" pitchFamily="49" charset="0"/>
              <a:buChar char="o"/>
            </a:pPr>
            <a:r>
              <a:rPr lang="en-US" sz="1500" dirty="0"/>
              <a:t>Option 2a with some modification – Last-In-First-Out inclusive of Water Loss Criteria Methodology</a:t>
            </a:r>
          </a:p>
          <a:p>
            <a:pPr marL="1200150" lvl="2" indent="-285750">
              <a:buFont typeface="Wingdings" panose="05000000000000000000" pitchFamily="2" charset="2"/>
              <a:buChar char="§"/>
            </a:pPr>
            <a:r>
              <a:rPr lang="en-US" sz="1500" dirty="0"/>
              <a:t>Uses delivered amounts of potable recycled water to qualified end uses that implicitly include consideration of system losses </a:t>
            </a:r>
          </a:p>
          <a:p>
            <a:pPr marL="1200150" lvl="2" indent="-285750">
              <a:buFont typeface="Wingdings" panose="05000000000000000000" pitchFamily="2" charset="2"/>
              <a:buChar char="§"/>
            </a:pPr>
            <a:r>
              <a:rPr lang="en-US" sz="1500" dirty="0"/>
              <a:t>Deferred under SWRCB adopts criteria and regulations for DPR permitting requirements</a:t>
            </a:r>
          </a:p>
          <a:p>
            <a:pPr marL="1200150" lvl="2" indent="-285750">
              <a:buFont typeface="Wingdings" panose="05000000000000000000" pitchFamily="2" charset="2"/>
              <a:buChar char="§"/>
            </a:pPr>
            <a:endParaRPr lang="en-US" sz="1500" dirty="0"/>
          </a:p>
          <a:p>
            <a:pPr marL="285750" indent="-285750">
              <a:buFont typeface="Arial" panose="020B0604020202020204" pitchFamily="34" charset="0"/>
              <a:buChar char="•"/>
            </a:pPr>
            <a:r>
              <a:rPr lang="en-US" b="1" dirty="0"/>
              <a:t>Recommendations on Guidelines and Methodologies for Calculating UWUO</a:t>
            </a:r>
          </a:p>
          <a:p>
            <a:pPr marL="742950" lvl="1" indent="-285750">
              <a:buFont typeface="Courier New" panose="02070309020205020404" pitchFamily="49" charset="0"/>
              <a:buChar char="o"/>
            </a:pPr>
            <a:r>
              <a:rPr lang="en-US" sz="1500" dirty="0"/>
              <a:t>The comprehensive guidelines and methodologies are contained in the full recommendation report</a:t>
            </a:r>
            <a:endParaRPr lang="en-US" sz="1500"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Compliance with 2020 SB X7-7 Target</a:t>
            </a:r>
          </a:p>
          <a:p>
            <a:pPr marL="742950" lvl="1" indent="-285750">
              <a:buFont typeface="Courier New" panose="020B0604020202020204" pitchFamily="34" charset="0"/>
              <a:buChar char="o"/>
            </a:pPr>
            <a:r>
              <a:rPr lang="en-US" sz="1500" dirty="0"/>
              <a:t>Must maintain water use below SB x7-7 targets</a:t>
            </a:r>
            <a:endParaRPr lang="en-US" sz="1500" dirty="0">
              <a:cs typeface="Calibri"/>
            </a:endParaRPr>
          </a:p>
          <a:p>
            <a:pPr marL="1200150" lvl="2" indent="-285750">
              <a:buFont typeface="Courier New" panose="02070309020205020404" pitchFamily="49" charset="0"/>
              <a:buChar char="o"/>
            </a:pPr>
            <a:endParaRPr lang="en-US" sz="1500" dirty="0"/>
          </a:p>
          <a:p>
            <a:pPr marL="1200150" lvl="2" indent="-285750">
              <a:buFont typeface="Courier New" panose="02070309020205020404" pitchFamily="49" charset="0"/>
              <a:buChar char="o"/>
            </a:pPr>
            <a:endParaRPr lang="en-US" sz="1500" dirty="0"/>
          </a:p>
        </p:txBody>
      </p:sp>
      <p:sp>
        <p:nvSpPr>
          <p:cNvPr id="6" name="Title 1">
            <a:extLst>
              <a:ext uri="{FF2B5EF4-FFF2-40B4-BE49-F238E27FC236}">
                <a16:creationId xmlns:a16="http://schemas.microsoft.com/office/drawing/2014/main" id="{E4120515-650A-4FF2-A5FE-6598DBF7A54B}"/>
              </a:ext>
            </a:extLst>
          </p:cNvPr>
          <p:cNvSpPr>
            <a:spLocks noGrp="1"/>
          </p:cNvSpPr>
          <p:nvPr>
            <p:ph type="title"/>
          </p:nvPr>
        </p:nvSpPr>
        <p:spPr>
          <a:xfrm>
            <a:off x="457200" y="212651"/>
            <a:ext cx="8229600" cy="968743"/>
          </a:xfrm>
        </p:spPr>
        <p:txBody>
          <a:bodyPr anchor="b">
            <a:normAutofit fontScale="90000"/>
          </a:bodyPr>
          <a:lstStyle/>
          <a:p>
            <a:r>
              <a:rPr lang="en-US" dirty="0"/>
              <a:t>WUE Objective Update: Bonus &amp; Guidelines</a:t>
            </a:r>
          </a:p>
        </p:txBody>
      </p:sp>
    </p:spTree>
    <p:extLst>
      <p:ext uri="{BB962C8B-B14F-4D97-AF65-F5344CB8AC3E}">
        <p14:creationId xmlns:p14="http://schemas.microsoft.com/office/powerpoint/2010/main" val="404030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5D4FA98-235F-46EA-AC72-156C2777C8FE}"/>
              </a:ext>
            </a:extLst>
          </p:cNvPr>
          <p:cNvSpPr>
            <a:spLocks noGrp="1"/>
          </p:cNvSpPr>
          <p:nvPr>
            <p:ph type="sldNum" sz="quarter" idx="12"/>
          </p:nvPr>
        </p:nvSpPr>
        <p:spPr/>
        <p:txBody>
          <a:bodyPr/>
          <a:lstStyle/>
          <a:p>
            <a:pPr>
              <a:defRPr/>
            </a:pPr>
            <a:fld id="{04FA513C-3AFB-4F65-A3D1-1765416F4AE1}" type="slidenum">
              <a:rPr lang="en-US" smtClean="0"/>
              <a:pPr>
                <a:defRPr/>
              </a:pPr>
              <a:t>13</a:t>
            </a:fld>
            <a:endParaRPr lang="en-US"/>
          </a:p>
        </p:txBody>
      </p:sp>
      <p:sp>
        <p:nvSpPr>
          <p:cNvPr id="14" name="Text Placeholder 3">
            <a:extLst>
              <a:ext uri="{FF2B5EF4-FFF2-40B4-BE49-F238E27FC236}">
                <a16:creationId xmlns:a16="http://schemas.microsoft.com/office/drawing/2014/main" id="{061B04C1-CD3F-4AC2-84CD-125EBF287F75}"/>
              </a:ext>
            </a:extLst>
          </p:cNvPr>
          <p:cNvSpPr>
            <a:spLocks noGrp="1"/>
          </p:cNvSpPr>
          <p:nvPr>
            <p:ph type="body" sz="quarter" idx="13"/>
          </p:nvPr>
        </p:nvSpPr>
        <p:spPr>
          <a:xfrm>
            <a:off x="457200" y="1044943"/>
            <a:ext cx="8229600" cy="318385"/>
          </a:xfrm>
        </p:spPr>
        <p:txBody>
          <a:bodyPr/>
          <a:lstStyle/>
          <a:p>
            <a:r>
              <a:rPr lang="en-US" sz="1600" dirty="0"/>
              <a:t>Amy Talbot</a:t>
            </a:r>
          </a:p>
        </p:txBody>
      </p:sp>
      <p:sp>
        <p:nvSpPr>
          <p:cNvPr id="9" name="Title 1">
            <a:extLst>
              <a:ext uri="{FF2B5EF4-FFF2-40B4-BE49-F238E27FC236}">
                <a16:creationId xmlns:a16="http://schemas.microsoft.com/office/drawing/2014/main" id="{E4120515-650A-4FF2-A5FE-6598DBF7A54B}"/>
              </a:ext>
            </a:extLst>
          </p:cNvPr>
          <p:cNvSpPr>
            <a:spLocks noGrp="1"/>
          </p:cNvSpPr>
          <p:nvPr>
            <p:ph type="title"/>
          </p:nvPr>
        </p:nvSpPr>
        <p:spPr>
          <a:xfrm>
            <a:off x="457200" y="212651"/>
            <a:ext cx="8229600" cy="968743"/>
          </a:xfrm>
        </p:spPr>
        <p:txBody>
          <a:bodyPr anchor="b">
            <a:normAutofit/>
          </a:bodyPr>
          <a:lstStyle/>
          <a:p>
            <a:r>
              <a:rPr lang="en-US" sz="3200" dirty="0"/>
              <a:t>WUE Objective Update: Water loss	</a:t>
            </a:r>
          </a:p>
        </p:txBody>
      </p:sp>
      <p:sp>
        <p:nvSpPr>
          <p:cNvPr id="10" name="TextBox 9">
            <a:extLst>
              <a:ext uri="{FF2B5EF4-FFF2-40B4-BE49-F238E27FC236}">
                <a16:creationId xmlns:a16="http://schemas.microsoft.com/office/drawing/2014/main" id="{F4480F14-66F7-4F64-8DE2-CA2719B55A42}"/>
              </a:ext>
            </a:extLst>
          </p:cNvPr>
          <p:cNvSpPr txBox="1"/>
          <p:nvPr/>
        </p:nvSpPr>
        <p:spPr>
          <a:xfrm>
            <a:off x="466724" y="1555738"/>
            <a:ext cx="8064879" cy="5447645"/>
          </a:xfrm>
          <a:prstGeom prst="rect">
            <a:avLst/>
          </a:prstGeom>
          <a:noFill/>
        </p:spPr>
        <p:txBody>
          <a:bodyPr wrap="square" lIns="91440" tIns="45720" rIns="91440" bIns="45720" anchor="t">
            <a:spAutoFit/>
          </a:bodyPr>
          <a:lstStyle/>
          <a:p>
            <a:pPr marL="342900" indent="-342900">
              <a:buFont typeface="Arial"/>
              <a:buChar char="•"/>
            </a:pPr>
            <a:r>
              <a:rPr lang="en-US" b="1" dirty="0"/>
              <a:t>Recent Comment Periods</a:t>
            </a:r>
            <a:endParaRPr lang="en-US" sz="1500" dirty="0">
              <a:cs typeface="Calibri"/>
            </a:endParaRPr>
          </a:p>
          <a:p>
            <a:pPr marL="800100" lvl="1" indent="-342900">
              <a:buFont typeface="Courier New"/>
              <a:buChar char="o"/>
            </a:pPr>
            <a:r>
              <a:rPr lang="en-US" sz="1500" dirty="0"/>
              <a:t>February 2022 – Primary</a:t>
            </a:r>
            <a:endParaRPr lang="en-US" sz="1500" dirty="0">
              <a:cs typeface="Calibri"/>
            </a:endParaRPr>
          </a:p>
          <a:p>
            <a:pPr marL="800100" lvl="1" indent="-342900">
              <a:buFont typeface="Courier New"/>
              <a:buChar char="o"/>
            </a:pPr>
            <a:r>
              <a:rPr lang="en-US" sz="1500" dirty="0"/>
              <a:t>September 2022 – Secondary</a:t>
            </a:r>
            <a:endParaRPr lang="en-US" sz="1500" dirty="0">
              <a:cs typeface="Calibri"/>
            </a:endParaRPr>
          </a:p>
          <a:p>
            <a:pPr marL="285750" indent="-285750">
              <a:buFont typeface="Arial" panose="020B0604020202020204" pitchFamily="34" charset="0"/>
              <a:buChar char="•"/>
            </a:pPr>
            <a:endParaRPr lang="en-US" sz="1600" dirty="0"/>
          </a:p>
          <a:p>
            <a:pPr marL="285750" indent="-285750">
              <a:buFont typeface="Arial"/>
              <a:buChar char="•"/>
            </a:pPr>
            <a:r>
              <a:rPr lang="en-US" b="1" dirty="0"/>
              <a:t>Regulation/Economic Model</a:t>
            </a:r>
            <a:endParaRPr lang="en-US" sz="1600" dirty="0"/>
          </a:p>
          <a:p>
            <a:pPr marL="742950" lvl="1" indent="-285750">
              <a:buFont typeface="Courier New"/>
              <a:buChar char="o"/>
            </a:pPr>
            <a:r>
              <a:rPr lang="en-US" sz="1600" dirty="0"/>
              <a:t>Coalition Comment Letters to discuss concerns – some still remain</a:t>
            </a:r>
            <a:endParaRPr lang="en-US" sz="1600" dirty="0">
              <a:cs typeface="Calibri"/>
            </a:endParaRPr>
          </a:p>
          <a:p>
            <a:pPr marL="742950" lvl="1" indent="-285750">
              <a:buFont typeface="Courier New"/>
              <a:buChar char="o"/>
            </a:pPr>
            <a:r>
              <a:rPr lang="en-US" sz="1600" dirty="0"/>
              <a:t>Changes Achieved:</a:t>
            </a:r>
            <a:endParaRPr lang="en-US" sz="1600" dirty="0">
              <a:cs typeface="Calibri"/>
            </a:endParaRPr>
          </a:p>
          <a:p>
            <a:pPr marL="1143000" lvl="2" indent="-228600">
              <a:buFont typeface="+mj-lt"/>
              <a:buAutoNum type="arabicPeriod"/>
            </a:pPr>
            <a:r>
              <a:rPr lang="en-US" sz="1400" b="0" i="0" u="none" strike="noStrike" baseline="0" dirty="0">
                <a:latin typeface="Calibri"/>
                <a:cs typeface="Calibri"/>
              </a:rPr>
              <a:t>Ongoing adjustments beyond 2023 to recognize and incentivize data quality improvements.</a:t>
            </a:r>
          </a:p>
          <a:p>
            <a:pPr marL="1143000" lvl="2" indent="-228600">
              <a:buFont typeface="+mj-lt"/>
              <a:buAutoNum type="arabicPeriod"/>
            </a:pPr>
            <a:r>
              <a:rPr lang="en-US" sz="1400" b="0" i="0" u="none" strike="noStrike" baseline="0" dirty="0">
                <a:latin typeface="Calibri"/>
                <a:cs typeface="Calibri"/>
              </a:rPr>
              <a:t>A compliance pathway for real water loss if a supplier’s water loss standard is lower than the supplier’s average</a:t>
            </a:r>
            <a:r>
              <a:rPr lang="en-US" sz="1400" dirty="0">
                <a:latin typeface="Calibri"/>
                <a:cs typeface="Calibri"/>
              </a:rPr>
              <a:t> </a:t>
            </a:r>
            <a:r>
              <a:rPr lang="en-US" sz="1400" b="0" i="0" u="none" strike="noStrike" baseline="0" dirty="0">
                <a:latin typeface="Calibri"/>
                <a:cs typeface="Calibri"/>
              </a:rPr>
              <a:t> 	baseline real loss by 30% or more.</a:t>
            </a:r>
          </a:p>
          <a:p>
            <a:pPr marL="1143000" lvl="2" indent="-228600">
              <a:buFont typeface="+mj-lt"/>
              <a:buAutoNum type="arabicPeriod"/>
            </a:pPr>
            <a:r>
              <a:rPr lang="en-US" sz="1400" b="0" i="0" u="none" strike="noStrike" baseline="0" dirty="0">
                <a:latin typeface="Calibri"/>
                <a:cs typeface="Calibri"/>
              </a:rPr>
              <a:t>Guidance and process for submitting supplier-specific input data for the economic model.</a:t>
            </a:r>
          </a:p>
          <a:p>
            <a:pPr marL="1143000" lvl="2" indent="-228600">
              <a:buFont typeface="+mj-lt"/>
              <a:buAutoNum type="arabicPeriod"/>
            </a:pPr>
            <a:r>
              <a:rPr lang="en-US" sz="1400" b="0" i="0" u="none" strike="noStrike" baseline="0" dirty="0">
                <a:latin typeface="Calibri"/>
                <a:cs typeface="Calibri"/>
              </a:rPr>
              <a:t>Supplier templates for apparent loss inventory and leak registry submissions.</a:t>
            </a:r>
          </a:p>
          <a:p>
            <a:pPr marL="1143000" lvl="2" indent="-228600">
              <a:buFont typeface="+mj-lt"/>
              <a:buAutoNum type="arabicPeriod"/>
            </a:pPr>
            <a:r>
              <a:rPr lang="en-US" sz="1400" b="0" i="0" u="none" strike="noStrike" baseline="0" dirty="0">
                <a:latin typeface="Calibri"/>
                <a:cs typeface="Calibri"/>
              </a:rPr>
              <a:t>Clarified terms, including ICF, apparent and real loss, and leakage definitions.</a:t>
            </a:r>
          </a:p>
          <a:p>
            <a:pPr marL="1143000" lvl="2" indent="-228600">
              <a:buFont typeface="+mj-lt"/>
              <a:buAutoNum type="arabicPeriod"/>
            </a:pPr>
            <a:r>
              <a:rPr lang="en-US" sz="1400" b="0" i="0" u="none" strike="noStrike" baseline="0" dirty="0">
                <a:latin typeface="Calibri"/>
                <a:cs typeface="Calibri"/>
              </a:rPr>
              <a:t>Time extension consideration for newly consolidated systems.</a:t>
            </a:r>
          </a:p>
          <a:p>
            <a:pPr marL="1143000" lvl="2" indent="-228600">
              <a:buFont typeface="+mj-lt"/>
              <a:buAutoNum type="arabicPeriod"/>
            </a:pPr>
            <a:r>
              <a:rPr lang="en-US" sz="1400" b="0" i="0" u="none" strike="noStrike" baseline="0" dirty="0">
                <a:latin typeface="Calibri"/>
                <a:cs typeface="Calibri"/>
              </a:rPr>
              <a:t>Flexibility for meter testing requirements for suppliers considering the offramp option.</a:t>
            </a:r>
          </a:p>
          <a:p>
            <a:pPr marL="1143000" lvl="2" indent="-228600">
              <a:buFont typeface="+mj-lt"/>
              <a:buAutoNum type="arabicPeriod"/>
            </a:pPr>
            <a:r>
              <a:rPr lang="en-US" sz="1400" b="0" i="0" u="none" strike="noStrike" baseline="0" dirty="0">
                <a:latin typeface="Calibri"/>
                <a:cs typeface="Calibri"/>
              </a:rPr>
              <a:t>Exemption for some small systems (remaining related concerns described above).</a:t>
            </a:r>
          </a:p>
          <a:p>
            <a:pPr marL="1143000" lvl="2" indent="-228600">
              <a:buFont typeface="+mj-lt"/>
              <a:buAutoNum type="arabicPeriod"/>
            </a:pPr>
            <a:r>
              <a:rPr lang="en-US" sz="1400" b="0" i="0" u="none" strike="noStrike" baseline="0" dirty="0">
                <a:latin typeface="Calibri"/>
                <a:cs typeface="Calibri"/>
              </a:rPr>
              <a:t>Leak registry reporting required every three years instead of annually (remaining related concerns described above).</a:t>
            </a:r>
          </a:p>
          <a:p>
            <a:pPr lvl="1"/>
            <a:endParaRPr lang="en-US" sz="1600" b="1" u="sng" dirty="0">
              <a:cs typeface="Calibri"/>
            </a:endParaRPr>
          </a:p>
          <a:p>
            <a:endParaRPr lang="en-US" sz="1600" b="1" u="sng" dirty="0"/>
          </a:p>
          <a:p>
            <a:endParaRPr lang="en-US" sz="1600" b="1" u="sng" dirty="0"/>
          </a:p>
          <a:p>
            <a:endParaRPr lang="en-US" sz="1600" b="1" u="sng" dirty="0"/>
          </a:p>
          <a:p>
            <a:endParaRPr lang="en-US" sz="1600" b="1" u="sng" dirty="0"/>
          </a:p>
        </p:txBody>
      </p:sp>
    </p:spTree>
    <p:extLst>
      <p:ext uri="{BB962C8B-B14F-4D97-AF65-F5344CB8AC3E}">
        <p14:creationId xmlns:p14="http://schemas.microsoft.com/office/powerpoint/2010/main" val="3646481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5D4FA98-235F-46EA-AC72-156C2777C8FE}"/>
              </a:ext>
            </a:extLst>
          </p:cNvPr>
          <p:cNvSpPr>
            <a:spLocks noGrp="1"/>
          </p:cNvSpPr>
          <p:nvPr>
            <p:ph type="sldNum" sz="quarter" idx="12"/>
          </p:nvPr>
        </p:nvSpPr>
        <p:spPr/>
        <p:txBody>
          <a:bodyPr/>
          <a:lstStyle/>
          <a:p>
            <a:pPr>
              <a:defRPr/>
            </a:pPr>
            <a:fld id="{04FA513C-3AFB-4F65-A3D1-1765416F4AE1}" type="slidenum">
              <a:rPr lang="en-US" smtClean="0"/>
              <a:pPr>
                <a:defRPr/>
              </a:pPr>
              <a:t>14</a:t>
            </a:fld>
            <a:endParaRPr lang="en-US"/>
          </a:p>
        </p:txBody>
      </p:sp>
      <p:sp>
        <p:nvSpPr>
          <p:cNvPr id="14" name="Text Placeholder 3">
            <a:extLst>
              <a:ext uri="{FF2B5EF4-FFF2-40B4-BE49-F238E27FC236}">
                <a16:creationId xmlns:a16="http://schemas.microsoft.com/office/drawing/2014/main" id="{061B04C1-CD3F-4AC2-84CD-125EBF287F75}"/>
              </a:ext>
            </a:extLst>
          </p:cNvPr>
          <p:cNvSpPr>
            <a:spLocks noGrp="1"/>
          </p:cNvSpPr>
          <p:nvPr>
            <p:ph type="body" sz="quarter" idx="13"/>
          </p:nvPr>
        </p:nvSpPr>
        <p:spPr>
          <a:xfrm>
            <a:off x="457200" y="1044943"/>
            <a:ext cx="8229600" cy="318385"/>
          </a:xfrm>
        </p:spPr>
        <p:txBody>
          <a:bodyPr/>
          <a:lstStyle/>
          <a:p>
            <a:r>
              <a:rPr lang="en-US" sz="1600" dirty="0"/>
              <a:t>Amy Talbot</a:t>
            </a:r>
          </a:p>
        </p:txBody>
      </p:sp>
      <p:sp>
        <p:nvSpPr>
          <p:cNvPr id="9" name="Title 1">
            <a:extLst>
              <a:ext uri="{FF2B5EF4-FFF2-40B4-BE49-F238E27FC236}">
                <a16:creationId xmlns:a16="http://schemas.microsoft.com/office/drawing/2014/main" id="{E4120515-650A-4FF2-A5FE-6598DBF7A54B}"/>
              </a:ext>
            </a:extLst>
          </p:cNvPr>
          <p:cNvSpPr>
            <a:spLocks noGrp="1"/>
          </p:cNvSpPr>
          <p:nvPr>
            <p:ph type="title"/>
          </p:nvPr>
        </p:nvSpPr>
        <p:spPr>
          <a:xfrm>
            <a:off x="457200" y="212651"/>
            <a:ext cx="8229600" cy="968743"/>
          </a:xfrm>
        </p:spPr>
        <p:txBody>
          <a:bodyPr anchor="b">
            <a:normAutofit/>
          </a:bodyPr>
          <a:lstStyle/>
          <a:p>
            <a:r>
              <a:rPr lang="en-US" sz="3200" dirty="0"/>
              <a:t>WUE Objective Update: Water loss	</a:t>
            </a:r>
          </a:p>
        </p:txBody>
      </p:sp>
      <p:sp>
        <p:nvSpPr>
          <p:cNvPr id="4" name="TextBox 3">
            <a:extLst>
              <a:ext uri="{FF2B5EF4-FFF2-40B4-BE49-F238E27FC236}">
                <a16:creationId xmlns:a16="http://schemas.microsoft.com/office/drawing/2014/main" id="{38973189-8B6E-E4FB-C462-D27F1EC588C6}"/>
              </a:ext>
            </a:extLst>
          </p:cNvPr>
          <p:cNvSpPr txBox="1"/>
          <p:nvPr/>
        </p:nvSpPr>
        <p:spPr>
          <a:xfrm>
            <a:off x="457199" y="1616936"/>
            <a:ext cx="7411673" cy="5127686"/>
          </a:xfrm>
          <a:prstGeom prst="rect">
            <a:avLst/>
          </a:prstGeom>
          <a:noFill/>
        </p:spPr>
        <p:txBody>
          <a:bodyPr wrap="square" lIns="91440" tIns="45720" rIns="91440" bIns="45720" anchor="t">
            <a:spAutoFit/>
          </a:bodyPr>
          <a:lstStyle/>
          <a:p>
            <a:pPr marL="285750" indent="-285750">
              <a:buFont typeface="Arial"/>
              <a:buChar char="•"/>
            </a:pPr>
            <a:r>
              <a:rPr lang="en-US" b="1" dirty="0"/>
              <a:t>Next Steps</a:t>
            </a:r>
            <a:endParaRPr lang="en-US" dirty="0">
              <a:cs typeface="Calibri"/>
            </a:endParaRPr>
          </a:p>
          <a:p>
            <a:pPr marL="742950" lvl="1" indent="-285750">
              <a:buFont typeface="Courier New"/>
              <a:buChar char="o"/>
            </a:pPr>
            <a:r>
              <a:rPr lang="en-US" sz="1500" dirty="0"/>
              <a:t>Presented for approval at the October 19</a:t>
            </a:r>
            <a:r>
              <a:rPr lang="en-US" sz="1500" baseline="30000" dirty="0"/>
              <a:t>th</a:t>
            </a:r>
            <a:r>
              <a:rPr lang="en-US" sz="1500" dirty="0"/>
              <a:t> SWB Board meeting (noon)Posted agenda, item detail and draft resolution for approval</a:t>
            </a:r>
            <a:br>
              <a:rPr lang="en-US" sz="1500" dirty="0"/>
            </a:br>
            <a:r>
              <a:rPr lang="en-US" sz="1500" dirty="0"/>
              <a:t>SWB Water Loss Webpage: </a:t>
            </a:r>
            <a:r>
              <a:rPr lang="en-US" sz="1500" dirty="0">
                <a:hlinkClick r:id="rId3"/>
              </a:rPr>
              <a:t>https://www.waterboards.ca.gov/water_issues/programs/conservation_portal/water_loss_control.html</a:t>
            </a:r>
            <a:r>
              <a:rPr lang="en-US" sz="1500" dirty="0"/>
              <a:t>  </a:t>
            </a:r>
            <a:endParaRPr lang="en-US" sz="1500" dirty="0">
              <a:cs typeface="Calibri"/>
            </a:endParaRPr>
          </a:p>
          <a:p>
            <a:pPr marL="742950" lvl="1" indent="-285750">
              <a:buFont typeface="Courier New"/>
              <a:buChar char="o"/>
            </a:pPr>
            <a:r>
              <a:rPr lang="en-US" sz="1500" dirty="0"/>
              <a:t>Updated regulation text to be posted soon</a:t>
            </a:r>
            <a:endParaRPr lang="en-US" sz="1500" dirty="0">
              <a:cs typeface="Calibri"/>
            </a:endParaRPr>
          </a:p>
          <a:p>
            <a:pPr marL="742950" lvl="1" indent="-285750">
              <a:buFont typeface="Courier New"/>
              <a:buChar char="o"/>
            </a:pPr>
            <a:r>
              <a:rPr lang="en-US" sz="1500" dirty="0"/>
              <a:t>No substantive changes from the September 2</a:t>
            </a:r>
            <a:r>
              <a:rPr lang="en-US" sz="1500" baseline="30000" dirty="0"/>
              <a:t>nd</a:t>
            </a:r>
            <a:r>
              <a:rPr lang="en-US" sz="1500" dirty="0"/>
              <a:t> draft</a:t>
            </a:r>
            <a:endParaRPr lang="en-US" sz="1500" dirty="0">
              <a:cs typeface="Calibri"/>
            </a:endParaRPr>
          </a:p>
          <a:p>
            <a:pPr marL="742950" lvl="1" indent="-285750">
              <a:buFont typeface="Courier New"/>
              <a:buChar char="o"/>
            </a:pPr>
            <a:r>
              <a:rPr lang="en-US" sz="1500" dirty="0"/>
              <a:t>Stakeholder comments at Board meeting </a:t>
            </a:r>
            <a:endParaRPr lang="en-US" sz="1500" dirty="0">
              <a:cs typeface="Calibri"/>
            </a:endParaRPr>
          </a:p>
          <a:p>
            <a:pPr marL="742950" lvl="1" indent="-285750">
              <a:buFont typeface="Courier New"/>
              <a:buChar char="o"/>
            </a:pPr>
            <a:r>
              <a:rPr lang="en-US" sz="1500" dirty="0"/>
              <a:t>Expect adoption next week</a:t>
            </a:r>
            <a:endParaRPr lang="en-US" sz="1500" dirty="0">
              <a:cs typeface="Calibri"/>
            </a:endParaRPr>
          </a:p>
          <a:p>
            <a:pPr marL="742950" lvl="1" indent="-285750">
              <a:buFont typeface="Courier New"/>
              <a:buChar char="o"/>
            </a:pPr>
            <a:endParaRPr lang="en-US" sz="1500" dirty="0"/>
          </a:p>
          <a:p>
            <a:pPr marL="285750" indent="-285750">
              <a:lnSpc>
                <a:spcPct val="150000"/>
              </a:lnSpc>
              <a:buFont typeface="Arial" panose="020B0604020202020204" pitchFamily="34" charset="0"/>
              <a:buChar char="•"/>
            </a:pPr>
            <a:r>
              <a:rPr lang="en-US" b="1" dirty="0"/>
              <a:t>PLEASE CHECK YOUR WATER LOSS TARGET/STANDARD</a:t>
            </a:r>
          </a:p>
          <a:p>
            <a:pPr>
              <a:lnSpc>
                <a:spcPct val="150000"/>
              </a:lnSpc>
            </a:pPr>
            <a:endParaRPr lang="en-US" dirty="0"/>
          </a:p>
          <a:p>
            <a:pPr>
              <a:lnSpc>
                <a:spcPct val="150000"/>
              </a:lnSpc>
            </a:pPr>
            <a:endParaRPr lang="en-US" dirty="0"/>
          </a:p>
          <a:p>
            <a:pPr marL="285750" indent="-285750">
              <a:lnSpc>
                <a:spcPct val="150000"/>
              </a:lnSpc>
              <a:buFont typeface="Arial" panose="020B0604020202020204" pitchFamily="34" charset="0"/>
              <a:buChar char="•"/>
            </a:pPr>
            <a:endParaRPr lang="en-US" dirty="0"/>
          </a:p>
          <a:p>
            <a:pPr marL="285750" indent="-285750">
              <a:lnSpc>
                <a:spcPct val="150000"/>
              </a:lnSpc>
              <a:buFont typeface="Arial" panose="020B0604020202020204" pitchFamily="34" charset="0"/>
              <a:buChar char="•"/>
            </a:pPr>
            <a:endParaRPr lang="en-US" dirty="0"/>
          </a:p>
          <a:p>
            <a:pPr marL="285750" indent="-285750">
              <a:lnSpc>
                <a:spcPct val="150000"/>
              </a:lnSpc>
              <a:buFont typeface="Arial" panose="020B0604020202020204" pitchFamily="34" charset="0"/>
              <a:buChar char="•"/>
            </a:pPr>
            <a:endParaRPr lang="en-US" dirty="0"/>
          </a:p>
        </p:txBody>
      </p:sp>
    </p:spTree>
    <p:extLst>
      <p:ext uri="{BB962C8B-B14F-4D97-AF65-F5344CB8AC3E}">
        <p14:creationId xmlns:p14="http://schemas.microsoft.com/office/powerpoint/2010/main" val="1257085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5D4FA98-235F-46EA-AC72-156C2777C8FE}"/>
              </a:ext>
            </a:extLst>
          </p:cNvPr>
          <p:cNvSpPr>
            <a:spLocks noGrp="1"/>
          </p:cNvSpPr>
          <p:nvPr>
            <p:ph type="sldNum" sz="quarter" idx="12"/>
          </p:nvPr>
        </p:nvSpPr>
        <p:spPr/>
        <p:txBody>
          <a:bodyPr/>
          <a:lstStyle/>
          <a:p>
            <a:pPr>
              <a:defRPr/>
            </a:pPr>
            <a:fld id="{04FA513C-3AFB-4F65-A3D1-1765416F4AE1}" type="slidenum">
              <a:rPr lang="en-US" smtClean="0"/>
              <a:pPr>
                <a:defRPr/>
              </a:pPr>
              <a:t>15</a:t>
            </a:fld>
            <a:endParaRPr lang="en-US"/>
          </a:p>
        </p:txBody>
      </p:sp>
      <p:sp>
        <p:nvSpPr>
          <p:cNvPr id="14" name="Text Placeholder 3">
            <a:extLst>
              <a:ext uri="{FF2B5EF4-FFF2-40B4-BE49-F238E27FC236}">
                <a16:creationId xmlns:a16="http://schemas.microsoft.com/office/drawing/2014/main" id="{061B04C1-CD3F-4AC2-84CD-125EBF287F75}"/>
              </a:ext>
            </a:extLst>
          </p:cNvPr>
          <p:cNvSpPr>
            <a:spLocks noGrp="1"/>
          </p:cNvSpPr>
          <p:nvPr>
            <p:ph type="body" sz="quarter" idx="13"/>
          </p:nvPr>
        </p:nvSpPr>
        <p:spPr>
          <a:xfrm>
            <a:off x="457200" y="1044943"/>
            <a:ext cx="8229600" cy="318385"/>
          </a:xfrm>
        </p:spPr>
        <p:txBody>
          <a:bodyPr/>
          <a:lstStyle/>
          <a:p>
            <a:r>
              <a:rPr lang="en-US" sz="1600" dirty="0"/>
              <a:t>Chelsea Haines</a:t>
            </a:r>
          </a:p>
        </p:txBody>
      </p:sp>
      <p:sp>
        <p:nvSpPr>
          <p:cNvPr id="9" name="Title 1">
            <a:extLst>
              <a:ext uri="{FF2B5EF4-FFF2-40B4-BE49-F238E27FC236}">
                <a16:creationId xmlns:a16="http://schemas.microsoft.com/office/drawing/2014/main" id="{E4120515-650A-4FF2-A5FE-6598DBF7A54B}"/>
              </a:ext>
            </a:extLst>
          </p:cNvPr>
          <p:cNvSpPr>
            <a:spLocks noGrp="1"/>
          </p:cNvSpPr>
          <p:nvPr>
            <p:ph type="title"/>
          </p:nvPr>
        </p:nvSpPr>
        <p:spPr>
          <a:xfrm>
            <a:off x="457200" y="212651"/>
            <a:ext cx="8229600" cy="968743"/>
          </a:xfrm>
        </p:spPr>
        <p:txBody>
          <a:bodyPr anchor="b">
            <a:normAutofit/>
          </a:bodyPr>
          <a:lstStyle/>
          <a:p>
            <a:r>
              <a:rPr lang="en-US" sz="3200" dirty="0"/>
              <a:t>ACWA Next Steps	</a:t>
            </a:r>
          </a:p>
        </p:txBody>
      </p:sp>
      <p:sp>
        <p:nvSpPr>
          <p:cNvPr id="10" name="TextBox 9">
            <a:extLst>
              <a:ext uri="{FF2B5EF4-FFF2-40B4-BE49-F238E27FC236}">
                <a16:creationId xmlns:a16="http://schemas.microsoft.com/office/drawing/2014/main" id="{F4480F14-66F7-4F64-8DE2-CA2719B55A42}"/>
              </a:ext>
            </a:extLst>
          </p:cNvPr>
          <p:cNvSpPr txBox="1"/>
          <p:nvPr/>
        </p:nvSpPr>
        <p:spPr>
          <a:xfrm>
            <a:off x="445770" y="1555738"/>
            <a:ext cx="7257447" cy="3693319"/>
          </a:xfrm>
          <a:prstGeom prst="rect">
            <a:avLst/>
          </a:prstGeom>
          <a:noFill/>
        </p:spPr>
        <p:txBody>
          <a:bodyPr wrap="square">
            <a:spAutoFit/>
          </a:bodyPr>
          <a:lstStyle/>
          <a:p>
            <a:pPr marL="285750" indent="-285750">
              <a:buFont typeface="Arial" panose="020B0604020202020204" pitchFamily="34" charset="0"/>
              <a:buChar char="•"/>
            </a:pPr>
            <a:r>
              <a:rPr lang="en-US" b="1" dirty="0"/>
              <a:t>ACWA Current WUE Working Groups</a:t>
            </a:r>
          </a:p>
          <a:p>
            <a:pPr marL="742950" lvl="1" indent="-285750">
              <a:buFont typeface="Arial" panose="020B0604020202020204" pitchFamily="34" charset="0"/>
              <a:buChar char="•"/>
            </a:pPr>
            <a:r>
              <a:rPr lang="en-US" dirty="0"/>
              <a:t>WUE Overarching – Chair: Elizabeth Lovsted</a:t>
            </a:r>
          </a:p>
          <a:p>
            <a:pPr marL="742950" lvl="1" indent="-285750">
              <a:buFont typeface="Arial" panose="020B0604020202020204" pitchFamily="34" charset="0"/>
              <a:buChar char="•"/>
            </a:pPr>
            <a:r>
              <a:rPr lang="en-US" dirty="0"/>
              <a:t>Water Loss Working Group – Chair: Amy Talbot</a:t>
            </a:r>
          </a:p>
          <a:p>
            <a:pPr marL="742950" lvl="1" indent="-285750">
              <a:buFont typeface="Arial" panose="020B0604020202020204" pitchFamily="34" charset="0"/>
              <a:buChar char="•"/>
            </a:pPr>
            <a:r>
              <a:rPr lang="en-US" dirty="0"/>
              <a:t>Indoor WUE Working Group – Chair: Amy McNulty  </a:t>
            </a:r>
          </a:p>
          <a:p>
            <a:pPr marL="742950" lvl="1" indent="-285750">
              <a:buFont typeface="Arial" panose="020B0604020202020204" pitchFamily="34" charset="0"/>
              <a:buChar char="•"/>
            </a:pPr>
            <a:r>
              <a:rPr lang="en-US" dirty="0"/>
              <a:t>Outdoor Working Group – Chair: Fiona Sanchez </a:t>
            </a:r>
          </a:p>
          <a:p>
            <a:pPr marL="742950" lvl="1" indent="-285750">
              <a:buFont typeface="Arial" panose="020B0604020202020204" pitchFamily="34" charset="0"/>
              <a:buChar char="•"/>
            </a:pPr>
            <a:r>
              <a:rPr lang="en-US" dirty="0"/>
              <a:t>CII BMPs Working Group – Chair: Ariel Flores</a:t>
            </a:r>
          </a:p>
          <a:p>
            <a:pPr marL="742950" lvl="1"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Looking to 2023…  </a:t>
            </a:r>
          </a:p>
          <a:p>
            <a:pPr marL="742950" lvl="1" indent="-285750">
              <a:buFont typeface="Arial" panose="020B0604020202020204" pitchFamily="34" charset="0"/>
              <a:buChar char="•"/>
            </a:pPr>
            <a:r>
              <a:rPr lang="en-US" dirty="0"/>
              <a:t>Variances</a:t>
            </a:r>
          </a:p>
          <a:p>
            <a:pPr marL="742950" lvl="1" indent="-285750">
              <a:buFont typeface="Arial" panose="020B0604020202020204" pitchFamily="34" charset="0"/>
              <a:buChar char="•"/>
            </a:pPr>
            <a:r>
              <a:rPr lang="en-US" dirty="0"/>
              <a:t>Bonuses</a:t>
            </a:r>
          </a:p>
          <a:p>
            <a:pPr marL="742950" lvl="1" indent="-285750">
              <a:buFont typeface="Arial" panose="020B0604020202020204" pitchFamily="34" charset="0"/>
              <a:buChar char="•"/>
            </a:pPr>
            <a:r>
              <a:rPr lang="en-US" dirty="0"/>
              <a:t>Guidelines and Methodologies </a:t>
            </a:r>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ACWA Conference Program: </a:t>
            </a:r>
            <a:r>
              <a:rPr lang="en-US" dirty="0">
                <a:hlinkClick r:id="rId3"/>
              </a:rPr>
              <a:t>Thursday, Dec. 1 @ 2:15</a:t>
            </a:r>
            <a:endParaRPr lang="en-US" dirty="0"/>
          </a:p>
        </p:txBody>
      </p:sp>
    </p:spTree>
    <p:extLst>
      <p:ext uri="{BB962C8B-B14F-4D97-AF65-F5344CB8AC3E}">
        <p14:creationId xmlns:p14="http://schemas.microsoft.com/office/powerpoint/2010/main" val="1723091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5D4FA98-235F-46EA-AC72-156C2777C8FE}"/>
              </a:ext>
            </a:extLst>
          </p:cNvPr>
          <p:cNvSpPr>
            <a:spLocks noGrp="1"/>
          </p:cNvSpPr>
          <p:nvPr>
            <p:ph type="sldNum" sz="quarter" idx="12"/>
          </p:nvPr>
        </p:nvSpPr>
        <p:spPr/>
        <p:txBody>
          <a:bodyPr/>
          <a:lstStyle/>
          <a:p>
            <a:pPr>
              <a:defRPr/>
            </a:pPr>
            <a:fld id="{04FA513C-3AFB-4F65-A3D1-1765416F4AE1}" type="slidenum">
              <a:rPr lang="en-US" smtClean="0"/>
              <a:pPr>
                <a:defRPr/>
              </a:pPr>
              <a:t>16</a:t>
            </a:fld>
            <a:endParaRPr lang="en-US"/>
          </a:p>
        </p:txBody>
      </p:sp>
      <p:sp>
        <p:nvSpPr>
          <p:cNvPr id="14" name="Text Placeholder 3">
            <a:extLst>
              <a:ext uri="{FF2B5EF4-FFF2-40B4-BE49-F238E27FC236}">
                <a16:creationId xmlns:a16="http://schemas.microsoft.com/office/drawing/2014/main" id="{061B04C1-CD3F-4AC2-84CD-125EBF287F75}"/>
              </a:ext>
            </a:extLst>
          </p:cNvPr>
          <p:cNvSpPr>
            <a:spLocks noGrp="1"/>
          </p:cNvSpPr>
          <p:nvPr>
            <p:ph type="body" sz="quarter" idx="13"/>
          </p:nvPr>
        </p:nvSpPr>
        <p:spPr>
          <a:xfrm>
            <a:off x="457200" y="1044943"/>
            <a:ext cx="8229600" cy="318385"/>
          </a:xfrm>
        </p:spPr>
        <p:txBody>
          <a:bodyPr/>
          <a:lstStyle/>
          <a:p>
            <a:r>
              <a:rPr lang="en-US" sz="1600" dirty="0"/>
              <a:t>Amy Talbot</a:t>
            </a:r>
          </a:p>
        </p:txBody>
      </p:sp>
      <p:sp>
        <p:nvSpPr>
          <p:cNvPr id="9" name="Title 1">
            <a:extLst>
              <a:ext uri="{FF2B5EF4-FFF2-40B4-BE49-F238E27FC236}">
                <a16:creationId xmlns:a16="http://schemas.microsoft.com/office/drawing/2014/main" id="{E4120515-650A-4FF2-A5FE-6598DBF7A54B}"/>
              </a:ext>
            </a:extLst>
          </p:cNvPr>
          <p:cNvSpPr>
            <a:spLocks noGrp="1"/>
          </p:cNvSpPr>
          <p:nvPr>
            <p:ph type="title"/>
          </p:nvPr>
        </p:nvSpPr>
        <p:spPr>
          <a:xfrm>
            <a:off x="457200" y="212651"/>
            <a:ext cx="8229600" cy="968743"/>
          </a:xfrm>
        </p:spPr>
        <p:txBody>
          <a:bodyPr anchor="b">
            <a:normAutofit/>
          </a:bodyPr>
          <a:lstStyle/>
          <a:p>
            <a:r>
              <a:rPr lang="en-US" sz="3200" dirty="0"/>
              <a:t>WUE Objective Update: CA-NV AWWA</a:t>
            </a:r>
          </a:p>
        </p:txBody>
      </p:sp>
      <p:sp>
        <p:nvSpPr>
          <p:cNvPr id="4" name="TextBox 3">
            <a:extLst>
              <a:ext uri="{FF2B5EF4-FFF2-40B4-BE49-F238E27FC236}">
                <a16:creationId xmlns:a16="http://schemas.microsoft.com/office/drawing/2014/main" id="{38973189-8B6E-E4FB-C462-D27F1EC588C6}"/>
              </a:ext>
            </a:extLst>
          </p:cNvPr>
          <p:cNvSpPr txBox="1"/>
          <p:nvPr/>
        </p:nvSpPr>
        <p:spPr>
          <a:xfrm>
            <a:off x="457200" y="1482712"/>
            <a:ext cx="5180203" cy="3877215"/>
          </a:xfrm>
          <a:prstGeom prst="rect">
            <a:avLst/>
          </a:prstGeom>
          <a:noFill/>
        </p:spPr>
        <p:txBody>
          <a:bodyPr wrap="square" lIns="91440" tIns="45720" rIns="91440" bIns="45720" anchor="t">
            <a:spAutoFit/>
          </a:bodyPr>
          <a:lstStyle/>
          <a:p>
            <a:pPr marR="0" lvl="0">
              <a:spcBef>
                <a:spcPts val="0"/>
              </a:spcBef>
              <a:spcAft>
                <a:spcPts val="0"/>
              </a:spcAft>
            </a:pPr>
            <a:r>
              <a:rPr lang="en-US" sz="1800" b="1" dirty="0">
                <a:effectLst/>
                <a:latin typeface="Calibri" panose="020F0502020204030204" pitchFamily="34" charset="0"/>
                <a:ea typeface="Times New Roman" panose="02020603050405020304" pitchFamily="18" charset="0"/>
              </a:rPr>
              <a:t>AWWA released the “Governmental Policies for Drinking Water Utility Water Loss Control – Survey Results of Water Loss Control Policies” Resource</a:t>
            </a:r>
            <a:endParaRPr lang="en-US" dirty="0">
              <a:latin typeface="Calibri" panose="020F0502020204030204" pitchFamily="34" charset="0"/>
              <a:ea typeface="Times New Roman" panose="02020603050405020304" pitchFamily="18" charset="0"/>
            </a:endParaRPr>
          </a:p>
          <a:p>
            <a:pPr marR="0" lvl="0">
              <a:spcBef>
                <a:spcPts val="0"/>
              </a:spcBef>
              <a:spcAft>
                <a:spcPts val="0"/>
              </a:spcAft>
            </a:pPr>
            <a:endParaRPr lang="en-US" sz="1200" dirty="0">
              <a:latin typeface="Calibri" panose="020F0502020204030204" pitchFamily="34" charset="0"/>
              <a:ea typeface="Times New Roman" panose="02020603050405020304" pitchFamily="18" charset="0"/>
            </a:endParaRPr>
          </a:p>
          <a:p>
            <a:pPr marR="0" lvl="0">
              <a:spcBef>
                <a:spcPts val="0"/>
              </a:spcBef>
              <a:spcAft>
                <a:spcPts val="0"/>
              </a:spcAft>
            </a:pPr>
            <a:r>
              <a:rPr lang="en-US" sz="1200" dirty="0">
                <a:effectLst/>
                <a:latin typeface="Calibri" panose="020F0502020204030204" pitchFamily="34" charset="0"/>
                <a:ea typeface="Times New Roman" panose="02020603050405020304" pitchFamily="18" charset="0"/>
              </a:rPr>
              <a:t>In 2021, AWWA’s Technical and Educational Council again funded a survey of North American government agencies (state, provincial, and regional) to document</a:t>
            </a:r>
          </a:p>
          <a:p>
            <a:pPr marL="628650" lvl="1" indent="-171450">
              <a:buFont typeface="Courier New"/>
              <a:buChar char="o"/>
            </a:pPr>
            <a:r>
              <a:rPr lang="en-US" sz="1200" dirty="0">
                <a:effectLst/>
                <a:latin typeface="Calibri"/>
                <a:ea typeface="Calibri" panose="020F0502020204030204" pitchFamily="34" charset="0"/>
                <a:cs typeface="Calibri"/>
              </a:rPr>
              <a:t>Policies that agencies are implementing in their jurisdictions and how they are measuring success, mostly regarding water audit methods and results, </a:t>
            </a:r>
            <a:r>
              <a:rPr lang="en-US" sz="1200" dirty="0">
                <a:latin typeface="Calibri"/>
                <a:ea typeface="Calibri" panose="020F0502020204030204" pitchFamily="34" charset="0"/>
                <a:cs typeface="Calibri"/>
              </a:rPr>
              <a:t>and</a:t>
            </a:r>
            <a:endParaRPr lang="en-US" dirty="0">
              <a:latin typeface="Calibri"/>
              <a:ea typeface="Calibri" panose="020F0502020204030204" pitchFamily="34" charset="0"/>
              <a:cs typeface="Calibri"/>
            </a:endParaRPr>
          </a:p>
          <a:p>
            <a:pPr marL="628650" lvl="1" indent="-171450">
              <a:buFont typeface="Courier New"/>
              <a:buChar char="o"/>
            </a:pPr>
            <a:r>
              <a:rPr lang="en-US" sz="1200" dirty="0">
                <a:latin typeface="Calibri"/>
                <a:ea typeface="Calibri" panose="020F0502020204030204" pitchFamily="34" charset="0"/>
                <a:cs typeface="Calibri"/>
              </a:rPr>
              <a:t>Information</a:t>
            </a:r>
            <a:r>
              <a:rPr lang="en-US" sz="1200" dirty="0">
                <a:effectLst/>
                <a:latin typeface="Calibri"/>
                <a:ea typeface="Calibri" panose="020F0502020204030204" pitchFamily="34" charset="0"/>
                <a:cs typeface="Calibri"/>
              </a:rPr>
              <a:t> that agencies can use to better assess the water loss control needs of utilities within their jurisdiction and develop, implement, and evaluate effectiveness of policies intended to help meet these needs.</a:t>
            </a:r>
            <a:br>
              <a:rPr lang="en-US" sz="1200" dirty="0">
                <a:effectLst/>
                <a:latin typeface="Calibri" panose="020F0502020204030204" pitchFamily="34" charset="0"/>
                <a:ea typeface="Calibri" panose="020F0502020204030204" pitchFamily="34" charset="0"/>
              </a:rPr>
            </a:br>
            <a:endParaRPr lang="en-US" sz="1800">
              <a:cs typeface="Calibri"/>
            </a:endParaRPr>
          </a:p>
          <a:p>
            <a:pPr>
              <a:lnSpc>
                <a:spcPct val="150000"/>
              </a:lnSpc>
            </a:pPr>
            <a:r>
              <a:rPr lang="en-US" sz="900" b="1" dirty="0"/>
              <a:t>Document link here:</a:t>
            </a:r>
          </a:p>
          <a:p>
            <a:pPr>
              <a:lnSpc>
                <a:spcPct val="150000"/>
              </a:lnSpc>
            </a:pPr>
            <a:r>
              <a:rPr lang="en-US" sz="1000" dirty="0">
                <a:hlinkClick r:id="rId3"/>
              </a:rPr>
              <a:t>https://www.awwa.org/Portals/0/AWWA/ETS/Resources/Technical%20Reports/35392%20Governmental%20Policies_FINAL.pdf?ver=2022-09-08-150806-283</a:t>
            </a:r>
            <a:r>
              <a:rPr lang="en-US" sz="1000" dirty="0"/>
              <a:t> </a:t>
            </a:r>
          </a:p>
        </p:txBody>
      </p:sp>
      <p:pic>
        <p:nvPicPr>
          <p:cNvPr id="5" name="Picture 4">
            <a:extLst>
              <a:ext uri="{FF2B5EF4-FFF2-40B4-BE49-F238E27FC236}">
                <a16:creationId xmlns:a16="http://schemas.microsoft.com/office/drawing/2014/main" id="{DC7BE430-DA9D-2F66-0817-12D7855BE9C5}"/>
              </a:ext>
            </a:extLst>
          </p:cNvPr>
          <p:cNvPicPr>
            <a:picLocks noChangeAspect="1"/>
          </p:cNvPicPr>
          <p:nvPr/>
        </p:nvPicPr>
        <p:blipFill>
          <a:blip r:embed="rId4"/>
          <a:stretch>
            <a:fillRect/>
          </a:stretch>
        </p:blipFill>
        <p:spPr>
          <a:xfrm>
            <a:off x="5974757" y="1484851"/>
            <a:ext cx="2712043" cy="3888297"/>
          </a:xfrm>
          <a:prstGeom prst="rect">
            <a:avLst/>
          </a:prstGeom>
        </p:spPr>
      </p:pic>
    </p:spTree>
    <p:extLst>
      <p:ext uri="{BB962C8B-B14F-4D97-AF65-F5344CB8AC3E}">
        <p14:creationId xmlns:p14="http://schemas.microsoft.com/office/powerpoint/2010/main" val="467786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D882AC-1BF3-42F5-8F01-208515F0DAB9}"/>
              </a:ext>
            </a:extLst>
          </p:cNvPr>
          <p:cNvSpPr>
            <a:spLocks noGrp="1"/>
          </p:cNvSpPr>
          <p:nvPr>
            <p:ph sz="half" idx="13"/>
          </p:nvPr>
        </p:nvSpPr>
        <p:spPr>
          <a:xfrm>
            <a:off x="0" y="973777"/>
            <a:ext cx="9001496" cy="4323120"/>
          </a:xfrm>
        </p:spPr>
        <p:txBody>
          <a:bodyPr>
            <a:normAutofit/>
          </a:bodyPr>
          <a:lstStyle/>
          <a:p>
            <a:pPr marL="0" indent="0" algn="ctr">
              <a:lnSpc>
                <a:spcPct val="90000"/>
              </a:lnSpc>
              <a:buNone/>
            </a:pPr>
            <a:r>
              <a:rPr lang="en-US" sz="4000" dirty="0">
                <a:solidFill>
                  <a:srgbClr val="053A88"/>
                </a:solidFill>
                <a:latin typeface="+mj-lt"/>
                <a:ea typeface="+mj-ea"/>
                <a:cs typeface="+mj-cs"/>
              </a:rPr>
              <a:t>Questions and Comments?</a:t>
            </a:r>
          </a:p>
          <a:p>
            <a:pPr marL="0" indent="0">
              <a:lnSpc>
                <a:spcPct val="90000"/>
              </a:lnSpc>
              <a:buNone/>
            </a:pPr>
            <a:endParaRPr lang="en-US" sz="3600" dirty="0">
              <a:solidFill>
                <a:srgbClr val="053A88"/>
              </a:solidFill>
              <a:latin typeface="+mj-lt"/>
              <a:ea typeface="+mj-ea"/>
              <a:cs typeface="+mj-cs"/>
            </a:endParaRPr>
          </a:p>
          <a:p>
            <a:pPr marL="0" indent="0" algn="ctr">
              <a:lnSpc>
                <a:spcPct val="90000"/>
              </a:lnSpc>
              <a:buNone/>
            </a:pPr>
            <a:r>
              <a:rPr lang="en-US" sz="2800" dirty="0">
                <a:solidFill>
                  <a:schemeClr val="accent1"/>
                </a:solidFill>
                <a:latin typeface="+mj-lt"/>
                <a:ea typeface="+mj-ea"/>
                <a:cs typeface="+mj-cs"/>
              </a:rPr>
              <a:t>Chelsea Haines, Regulatory Relations Manager </a:t>
            </a:r>
          </a:p>
          <a:p>
            <a:pPr marL="0" indent="0" algn="ctr">
              <a:lnSpc>
                <a:spcPct val="90000"/>
              </a:lnSpc>
              <a:buNone/>
            </a:pPr>
            <a:r>
              <a:rPr lang="en-US" sz="1600" dirty="0">
                <a:solidFill>
                  <a:srgbClr val="00B050"/>
                </a:solidFill>
                <a:hlinkClick r:id="rId2">
                  <a:extLst>
                    <a:ext uri="{A12FA001-AC4F-418D-AE19-62706E023703}">
                      <ahyp:hlinkClr xmlns:ahyp="http://schemas.microsoft.com/office/drawing/2018/hyperlinkcolor" val="tx"/>
                    </a:ext>
                  </a:extLst>
                </a:hlinkClick>
              </a:rPr>
              <a:t>Chelseah@acwa.com</a:t>
            </a:r>
            <a:r>
              <a:rPr lang="en-US" sz="1600" dirty="0">
                <a:solidFill>
                  <a:srgbClr val="00B050"/>
                </a:solidFill>
              </a:rPr>
              <a:t> </a:t>
            </a:r>
          </a:p>
          <a:p>
            <a:pPr marL="0" indent="0" algn="ctr">
              <a:lnSpc>
                <a:spcPct val="90000"/>
              </a:lnSpc>
              <a:buNone/>
            </a:pPr>
            <a:endParaRPr lang="en-US" dirty="0">
              <a:solidFill>
                <a:srgbClr val="00B050"/>
              </a:solidFill>
            </a:endParaRPr>
          </a:p>
          <a:p>
            <a:pPr marL="0" indent="0" algn="ctr">
              <a:lnSpc>
                <a:spcPct val="90000"/>
              </a:lnSpc>
              <a:buNone/>
            </a:pPr>
            <a:endParaRPr lang="en-US" dirty="0">
              <a:solidFill>
                <a:srgbClr val="00B050"/>
              </a:solidFill>
            </a:endParaRPr>
          </a:p>
          <a:p>
            <a:pPr marL="0" indent="0" algn="ctr">
              <a:lnSpc>
                <a:spcPct val="90000"/>
              </a:lnSpc>
              <a:buNone/>
            </a:pPr>
            <a:endParaRPr lang="en-US" dirty="0">
              <a:solidFill>
                <a:srgbClr val="00B050"/>
              </a:solidFill>
            </a:endParaRPr>
          </a:p>
        </p:txBody>
      </p:sp>
    </p:spTree>
    <p:extLst>
      <p:ext uri="{BB962C8B-B14F-4D97-AF65-F5344CB8AC3E}">
        <p14:creationId xmlns:p14="http://schemas.microsoft.com/office/powerpoint/2010/main" val="2553404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Agenda</a:t>
            </a:r>
          </a:p>
        </p:txBody>
      </p:sp>
      <p:sp>
        <p:nvSpPr>
          <p:cNvPr id="3" name="Content Placeholder 2"/>
          <p:cNvSpPr>
            <a:spLocks noGrp="1"/>
          </p:cNvSpPr>
          <p:nvPr>
            <p:ph idx="1"/>
          </p:nvPr>
        </p:nvSpPr>
        <p:spPr>
          <a:xfrm>
            <a:off x="292100" y="1497042"/>
            <a:ext cx="8229600" cy="4198907"/>
          </a:xfrm>
        </p:spPr>
        <p:txBody>
          <a:bodyPr vert="horz" lIns="91440" tIns="45720" rIns="91440" bIns="45720" rtlCol="0" anchor="t">
            <a:normAutofit/>
          </a:bodyPr>
          <a:lstStyle/>
          <a:p>
            <a:pPr marL="457200" indent="-457200">
              <a:lnSpc>
                <a:spcPct val="150000"/>
              </a:lnSpc>
              <a:spcBef>
                <a:spcPts val="0"/>
              </a:spcBef>
              <a:buFont typeface="+mj-lt"/>
              <a:buAutoNum type="alphaUcPeriod"/>
            </a:pPr>
            <a:r>
              <a:rPr lang="en-US" sz="1800" b="1" dirty="0"/>
              <a:t>Chair Welcome</a:t>
            </a:r>
            <a:r>
              <a:rPr lang="en-US" sz="1600" b="1" dirty="0"/>
              <a:t> </a:t>
            </a:r>
            <a:r>
              <a:rPr lang="en-US" sz="1200" dirty="0"/>
              <a:t>–</a:t>
            </a:r>
            <a:r>
              <a:rPr lang="en-US" sz="1200" b="1" dirty="0"/>
              <a:t> </a:t>
            </a:r>
            <a:r>
              <a:rPr lang="en-US" sz="1200" dirty="0">
                <a:solidFill>
                  <a:schemeClr val="accent1"/>
                </a:solidFill>
              </a:rPr>
              <a:t>Elizabeth Lovsted</a:t>
            </a:r>
          </a:p>
          <a:p>
            <a:pPr marL="457200" indent="-457200">
              <a:lnSpc>
                <a:spcPct val="150000"/>
              </a:lnSpc>
              <a:spcBef>
                <a:spcPts val="0"/>
              </a:spcBef>
              <a:buFont typeface="+mj-lt"/>
              <a:buAutoNum type="alphaUcPeriod"/>
            </a:pPr>
            <a:r>
              <a:rPr lang="en-US" sz="1800" b="1" dirty="0"/>
              <a:t>Drought Update </a:t>
            </a:r>
            <a:r>
              <a:rPr lang="en-US" sz="1200" dirty="0"/>
              <a:t>–</a:t>
            </a:r>
            <a:r>
              <a:rPr lang="en-US" sz="1200" b="1" dirty="0"/>
              <a:t> </a:t>
            </a:r>
            <a:r>
              <a:rPr lang="en-US" sz="1200" dirty="0">
                <a:solidFill>
                  <a:schemeClr val="accent1"/>
                </a:solidFill>
              </a:rPr>
              <a:t>Chelsea Haines</a:t>
            </a:r>
          </a:p>
          <a:p>
            <a:pPr marL="457200" indent="-457200">
              <a:lnSpc>
                <a:spcPct val="150000"/>
              </a:lnSpc>
              <a:spcBef>
                <a:spcPts val="0"/>
              </a:spcBef>
              <a:buFont typeface="+mj-lt"/>
              <a:buAutoNum type="alphaUcPeriod"/>
            </a:pPr>
            <a:r>
              <a:rPr lang="en-US" sz="1800" b="1" dirty="0"/>
              <a:t>Legislative Updates</a:t>
            </a:r>
            <a:r>
              <a:rPr lang="en-US" sz="1800" dirty="0"/>
              <a:t> </a:t>
            </a:r>
            <a:r>
              <a:rPr lang="en-US" sz="1200" dirty="0"/>
              <a:t>– </a:t>
            </a:r>
            <a:r>
              <a:rPr lang="en-US" sz="1200" dirty="0">
                <a:solidFill>
                  <a:schemeClr val="accent1"/>
                </a:solidFill>
              </a:rPr>
              <a:t>Julia Hall </a:t>
            </a:r>
          </a:p>
          <a:p>
            <a:pPr marL="857250" lvl="1" indent="-457200">
              <a:lnSpc>
                <a:spcPct val="150000"/>
              </a:lnSpc>
              <a:spcBef>
                <a:spcPts val="0"/>
              </a:spcBef>
              <a:buFont typeface="+mj-lt"/>
              <a:buAutoNum type="romanLcPeriod"/>
            </a:pPr>
            <a:r>
              <a:rPr lang="en-US" sz="1200" dirty="0"/>
              <a:t>Indoor WUE Objective </a:t>
            </a:r>
          </a:p>
          <a:p>
            <a:pPr marL="857250" lvl="1" indent="-457200">
              <a:lnSpc>
                <a:spcPct val="150000"/>
              </a:lnSpc>
              <a:spcBef>
                <a:spcPts val="0"/>
              </a:spcBef>
              <a:buFont typeface="+mj-lt"/>
              <a:buAutoNum type="romanLcPeriod"/>
            </a:pPr>
            <a:r>
              <a:rPr lang="en-US" sz="1200" dirty="0"/>
              <a:t>Turf Replacement Rebate Tax Exemption </a:t>
            </a:r>
          </a:p>
          <a:p>
            <a:pPr marL="457200" indent="-457200">
              <a:lnSpc>
                <a:spcPct val="150000"/>
              </a:lnSpc>
              <a:spcBef>
                <a:spcPts val="0"/>
              </a:spcBef>
              <a:buFont typeface="+mj-lt"/>
              <a:buAutoNum type="alphaUcPeriod"/>
            </a:pPr>
            <a:r>
              <a:rPr lang="en-US" sz="1800" b="1" dirty="0"/>
              <a:t>Water Use Objective Updates </a:t>
            </a:r>
          </a:p>
          <a:p>
            <a:pPr marL="857250" lvl="1" indent="-457200">
              <a:lnSpc>
                <a:spcPct val="150000"/>
              </a:lnSpc>
              <a:spcBef>
                <a:spcPts val="0"/>
              </a:spcBef>
              <a:buFont typeface="+mj-lt"/>
              <a:buAutoNum type="romanLcPeriod"/>
            </a:pPr>
            <a:r>
              <a:rPr lang="en-US" sz="1200" dirty="0"/>
              <a:t>Water Loss – </a:t>
            </a:r>
            <a:r>
              <a:rPr lang="en-US" sz="1200" dirty="0">
                <a:solidFill>
                  <a:schemeClr val="accent1"/>
                </a:solidFill>
              </a:rPr>
              <a:t>Amy Talbot</a:t>
            </a:r>
          </a:p>
          <a:p>
            <a:pPr marL="857250" lvl="1" indent="-457200">
              <a:lnSpc>
                <a:spcPct val="150000"/>
              </a:lnSpc>
              <a:spcBef>
                <a:spcPts val="0"/>
              </a:spcBef>
              <a:buFont typeface="+mj-lt"/>
              <a:buAutoNum type="romanLcPeriod"/>
            </a:pPr>
            <a:r>
              <a:rPr lang="en-US" sz="1200" dirty="0"/>
              <a:t>DWR Recommendation: Outdoor Standard – </a:t>
            </a:r>
            <a:r>
              <a:rPr lang="en-US" sz="1200" dirty="0">
                <a:solidFill>
                  <a:schemeClr val="accent1"/>
                </a:solidFill>
              </a:rPr>
              <a:t>Fiona Sanchez</a:t>
            </a:r>
          </a:p>
          <a:p>
            <a:pPr marL="857250" lvl="1" indent="-457200">
              <a:lnSpc>
                <a:spcPct val="150000"/>
              </a:lnSpc>
              <a:spcBef>
                <a:spcPts val="0"/>
              </a:spcBef>
              <a:buFont typeface="+mj-lt"/>
              <a:buAutoNum type="romanLcPeriod"/>
            </a:pPr>
            <a:r>
              <a:rPr lang="en-US" sz="1200" dirty="0"/>
              <a:t>DWR Recommendations: CII Performance Measures – </a:t>
            </a:r>
            <a:r>
              <a:rPr lang="en-US" sz="1200" dirty="0">
                <a:solidFill>
                  <a:schemeClr val="accent1"/>
                </a:solidFill>
              </a:rPr>
              <a:t>Elizabeth Lovsted</a:t>
            </a:r>
          </a:p>
          <a:p>
            <a:pPr marL="857250" lvl="1" indent="-457200">
              <a:lnSpc>
                <a:spcPct val="150000"/>
              </a:lnSpc>
              <a:spcBef>
                <a:spcPts val="0"/>
              </a:spcBef>
              <a:buFont typeface="+mj-lt"/>
              <a:buAutoNum type="romanLcPeriod"/>
            </a:pPr>
            <a:r>
              <a:rPr lang="en-US" sz="1200" dirty="0"/>
              <a:t>Variances – </a:t>
            </a:r>
            <a:r>
              <a:rPr lang="en-US" sz="1200" dirty="0">
                <a:solidFill>
                  <a:schemeClr val="accent1"/>
                </a:solidFill>
              </a:rPr>
              <a:t>Elizabeth Lovsted</a:t>
            </a:r>
          </a:p>
          <a:p>
            <a:pPr marL="457200" indent="-457200">
              <a:lnSpc>
                <a:spcPct val="150000"/>
              </a:lnSpc>
              <a:spcBef>
                <a:spcPts val="0"/>
              </a:spcBef>
              <a:buAutoNum type="alphaUcPeriod"/>
            </a:pPr>
            <a:r>
              <a:rPr lang="en-US" sz="1800" b="1" dirty="0"/>
              <a:t>ACWA Working Groups &amp; Next Steps </a:t>
            </a:r>
            <a:r>
              <a:rPr lang="en-US" sz="1800" b="1" dirty="0">
                <a:ea typeface="+mn-lt"/>
                <a:cs typeface="+mn-lt"/>
              </a:rPr>
              <a:t> </a:t>
            </a:r>
            <a:r>
              <a:rPr lang="en-US" sz="1200" dirty="0">
                <a:ea typeface="+mn-lt"/>
                <a:cs typeface="+mn-lt"/>
              </a:rPr>
              <a:t>–</a:t>
            </a:r>
            <a:r>
              <a:rPr lang="en-US" sz="1200" b="1" dirty="0">
                <a:ea typeface="+mn-lt"/>
                <a:cs typeface="+mn-lt"/>
              </a:rPr>
              <a:t> </a:t>
            </a:r>
            <a:r>
              <a:rPr lang="en-US" sz="1200" dirty="0">
                <a:solidFill>
                  <a:schemeClr val="accent1"/>
                </a:solidFill>
                <a:ea typeface="+mn-lt"/>
                <a:cs typeface="+mn-lt"/>
              </a:rPr>
              <a:t>Chelsea Haines</a:t>
            </a:r>
            <a:endParaRPr lang="en-US" sz="1200" b="1" dirty="0">
              <a:solidFill>
                <a:schemeClr val="accent1"/>
              </a:solidFill>
              <a:cs typeface="Calibri"/>
            </a:endParaRPr>
          </a:p>
          <a:p>
            <a:pPr marL="457200" indent="-457200">
              <a:lnSpc>
                <a:spcPct val="150000"/>
              </a:lnSpc>
              <a:spcBef>
                <a:spcPts val="0"/>
              </a:spcBef>
              <a:buAutoNum type="alphaUcPeriod"/>
            </a:pPr>
            <a:r>
              <a:rPr lang="en-US" sz="1800" b="1" dirty="0"/>
              <a:t>CA-NV AWWA</a:t>
            </a:r>
            <a:r>
              <a:rPr lang="en-US" sz="1800" b="1" dirty="0">
                <a:ea typeface="+mn-lt"/>
                <a:cs typeface="+mn-lt"/>
              </a:rPr>
              <a:t> </a:t>
            </a:r>
            <a:r>
              <a:rPr lang="en-US" sz="1200" dirty="0">
                <a:ea typeface="+mn-lt"/>
                <a:cs typeface="+mn-lt"/>
              </a:rPr>
              <a:t>– </a:t>
            </a:r>
            <a:r>
              <a:rPr lang="en-US" sz="1200" dirty="0">
                <a:solidFill>
                  <a:schemeClr val="accent1"/>
                </a:solidFill>
                <a:ea typeface="+mn-lt"/>
                <a:cs typeface="+mn-lt"/>
              </a:rPr>
              <a:t>Amy Talbot</a:t>
            </a:r>
          </a:p>
        </p:txBody>
      </p:sp>
      <p:sp>
        <p:nvSpPr>
          <p:cNvPr id="4" name="Text Placeholder 3"/>
          <p:cNvSpPr>
            <a:spLocks noGrp="1"/>
          </p:cNvSpPr>
          <p:nvPr>
            <p:ph type="body" sz="quarter" idx="13"/>
          </p:nvPr>
        </p:nvSpPr>
        <p:spPr/>
        <p:txBody>
          <a:bodyPr/>
          <a:lstStyle/>
          <a:p>
            <a:r>
              <a:rPr lang="en-US" sz="1600" dirty="0"/>
              <a:t>October 12, 2022 </a:t>
            </a:r>
            <a:r>
              <a:rPr lang="en-US" sz="1600" dirty="0">
                <a:sym typeface="Wingdings" panose="05000000000000000000" pitchFamily="2" charset="2"/>
              </a:rPr>
              <a:t> 10:00 AM – 12:00 PM</a:t>
            </a:r>
            <a:endParaRPr lang="en-US" sz="1600" dirty="0"/>
          </a:p>
        </p:txBody>
      </p:sp>
    </p:spTree>
    <p:extLst>
      <p:ext uri="{BB962C8B-B14F-4D97-AF65-F5344CB8AC3E}">
        <p14:creationId xmlns:p14="http://schemas.microsoft.com/office/powerpoint/2010/main" val="3993821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04137-8D93-466B-9051-173B1AF648FD}"/>
              </a:ext>
            </a:extLst>
          </p:cNvPr>
          <p:cNvSpPr>
            <a:spLocks noGrp="1"/>
          </p:cNvSpPr>
          <p:nvPr>
            <p:ph type="title"/>
          </p:nvPr>
        </p:nvSpPr>
        <p:spPr>
          <a:xfrm>
            <a:off x="457200" y="212651"/>
            <a:ext cx="8229600" cy="968743"/>
          </a:xfrm>
        </p:spPr>
        <p:txBody>
          <a:bodyPr anchor="b">
            <a:normAutofit/>
          </a:bodyPr>
          <a:lstStyle/>
          <a:p>
            <a:r>
              <a:rPr lang="en-US" dirty="0"/>
              <a:t>Drought Update: State’s Response	</a:t>
            </a:r>
          </a:p>
        </p:txBody>
      </p:sp>
      <p:sp>
        <p:nvSpPr>
          <p:cNvPr id="3" name="Content Placeholder 2">
            <a:extLst>
              <a:ext uri="{FF2B5EF4-FFF2-40B4-BE49-F238E27FC236}">
                <a16:creationId xmlns:a16="http://schemas.microsoft.com/office/drawing/2014/main" id="{42FAC01D-6CB4-41C8-B104-FC7BB404E9B5}"/>
              </a:ext>
            </a:extLst>
          </p:cNvPr>
          <p:cNvSpPr>
            <a:spLocks noGrp="1"/>
          </p:cNvSpPr>
          <p:nvPr>
            <p:ph sz="half" idx="1"/>
          </p:nvPr>
        </p:nvSpPr>
        <p:spPr>
          <a:xfrm>
            <a:off x="457199" y="1738134"/>
            <a:ext cx="8460769" cy="3934326"/>
          </a:xfrm>
        </p:spPr>
        <p:txBody>
          <a:bodyPr>
            <a:normAutofit lnSpcReduction="10000"/>
          </a:bodyPr>
          <a:lstStyle/>
          <a:p>
            <a:pPr>
              <a:lnSpc>
                <a:spcPct val="90000"/>
              </a:lnSpc>
            </a:pPr>
            <a:r>
              <a:rPr lang="en-US" sz="1800" b="1" dirty="0"/>
              <a:t>CA Water Supply Strategy – Aug 2022</a:t>
            </a:r>
          </a:p>
          <a:p>
            <a:pPr lvl="1">
              <a:lnSpc>
                <a:spcPct val="90000"/>
              </a:lnSpc>
              <a:buFont typeface="Courier New" panose="02070309020205020404" pitchFamily="49" charset="0"/>
              <a:buChar char="o"/>
            </a:pPr>
            <a:r>
              <a:rPr lang="en-US" sz="1500" dirty="0"/>
              <a:t>Goal 1: Develop New Water Supplies</a:t>
            </a:r>
          </a:p>
          <a:p>
            <a:pPr lvl="1">
              <a:lnSpc>
                <a:spcPct val="90000"/>
              </a:lnSpc>
              <a:buFont typeface="Courier New" panose="02070309020205020404" pitchFamily="49" charset="0"/>
              <a:buChar char="o"/>
            </a:pPr>
            <a:r>
              <a:rPr lang="en-US" sz="1500" dirty="0"/>
              <a:t>Goal 2: Expand Water Storage Capacity Above and Below Ground by 4 MAF</a:t>
            </a:r>
          </a:p>
          <a:p>
            <a:pPr lvl="1">
              <a:lnSpc>
                <a:spcPct val="90000"/>
              </a:lnSpc>
              <a:buFont typeface="Courier New" panose="02070309020205020404" pitchFamily="49" charset="0"/>
              <a:buChar char="o"/>
            </a:pPr>
            <a:r>
              <a:rPr lang="en-US" sz="1500" dirty="0">
                <a:highlight>
                  <a:srgbClr val="FFFF00"/>
                </a:highlight>
              </a:rPr>
              <a:t>Goal 3: Reduce Demand</a:t>
            </a:r>
          </a:p>
          <a:p>
            <a:pPr lvl="1">
              <a:lnSpc>
                <a:spcPct val="90000"/>
              </a:lnSpc>
              <a:buFont typeface="Courier New" panose="02070309020205020404" pitchFamily="49" charset="0"/>
              <a:buChar char="o"/>
            </a:pPr>
            <a:r>
              <a:rPr lang="en-US" sz="1500" dirty="0"/>
              <a:t>Goal  4: Improve Forecasting, Data, and Management, Including Water Rights Modernization</a:t>
            </a:r>
          </a:p>
          <a:p>
            <a:pPr marL="342900" lvl="1" indent="-342900">
              <a:lnSpc>
                <a:spcPct val="90000"/>
              </a:lnSpc>
            </a:pPr>
            <a:endParaRPr lang="en-US" sz="1500" dirty="0"/>
          </a:p>
          <a:p>
            <a:pPr marL="342900" lvl="1" indent="-342900">
              <a:lnSpc>
                <a:spcPct val="90000"/>
              </a:lnSpc>
            </a:pPr>
            <a:r>
              <a:rPr lang="en-US" sz="1800" b="1" dirty="0"/>
              <a:t>3.1 Build upon conservation achievements over the last two decades to reduce annual water demand in towns and cities by at least 500,000 </a:t>
            </a:r>
            <a:r>
              <a:rPr lang="en-US" sz="1800" b="1" dirty="0" err="1"/>
              <a:t>maf</a:t>
            </a:r>
            <a:r>
              <a:rPr lang="en-US" sz="1800" b="1" dirty="0"/>
              <a:t> by 2030.  </a:t>
            </a:r>
          </a:p>
          <a:p>
            <a:pPr marL="742950" lvl="2" indent="-342900">
              <a:lnSpc>
                <a:spcPct val="90000"/>
              </a:lnSpc>
              <a:buFont typeface="Courier New" panose="02070309020205020404" pitchFamily="49" charset="0"/>
              <a:buChar char="o"/>
            </a:pPr>
            <a:r>
              <a:rPr lang="en-US" sz="1500" dirty="0"/>
              <a:t>SWRCB to </a:t>
            </a:r>
            <a:r>
              <a:rPr lang="en-US" sz="1500" b="1" dirty="0"/>
              <a:t>develop short-term efficiency-based conservation targets for every urban retail water </a:t>
            </a:r>
            <a:r>
              <a:rPr lang="en-US" sz="1500" dirty="0"/>
              <a:t>suppliers based on their unique characteristics like climate zone, water demand, residential landscape area, and population. The Board will compare water suppliers’ actual use to their estimated efficient use target and assign them a percent reduction, with a higher target for suppliers’ whose actual use is further from their efficient use target. </a:t>
            </a:r>
          </a:p>
          <a:p>
            <a:pPr marL="742950" lvl="2" indent="-342900">
              <a:lnSpc>
                <a:spcPct val="90000"/>
              </a:lnSpc>
              <a:buFont typeface="Courier New" panose="02070309020205020404" pitchFamily="49" charset="0"/>
              <a:buChar char="o"/>
            </a:pPr>
            <a:r>
              <a:rPr lang="en-US" sz="1500" dirty="0"/>
              <a:t>The State Water Board will advance adoption of new long-term water use efficiency standards, per existing statute (2018). </a:t>
            </a:r>
          </a:p>
          <a:p>
            <a:pPr marL="742950" lvl="2" indent="-342900">
              <a:lnSpc>
                <a:spcPct val="90000"/>
              </a:lnSpc>
              <a:buFont typeface="Courier New" panose="02070309020205020404" pitchFamily="49" charset="0"/>
              <a:buChar char="o"/>
            </a:pPr>
            <a:r>
              <a:rPr lang="en-US" sz="1500" dirty="0"/>
              <a:t>Once DWR provides its formal recommendations, the State Water Board will begin the process for </a:t>
            </a:r>
            <a:r>
              <a:rPr lang="en-US" sz="1500" b="1" dirty="0"/>
              <a:t>enacting the regulation to ensure the rule will be in effect by January 1, 2024</a:t>
            </a:r>
            <a:r>
              <a:rPr lang="en-US" sz="1500" dirty="0"/>
              <a:t>.</a:t>
            </a:r>
          </a:p>
          <a:p>
            <a:pPr marL="342900" lvl="1" indent="-342900">
              <a:lnSpc>
                <a:spcPct val="90000"/>
              </a:lnSpc>
            </a:pPr>
            <a:endParaRPr lang="en-US" sz="1800" dirty="0"/>
          </a:p>
          <a:p>
            <a:pPr marL="342900" lvl="1" indent="-342900">
              <a:lnSpc>
                <a:spcPct val="90000"/>
              </a:lnSpc>
            </a:pPr>
            <a:endParaRPr lang="en-US" sz="1600" dirty="0"/>
          </a:p>
          <a:p>
            <a:pPr marL="400050" lvl="2" indent="0">
              <a:lnSpc>
                <a:spcPct val="90000"/>
              </a:lnSpc>
              <a:buNone/>
            </a:pPr>
            <a:endParaRPr lang="en-US" sz="1500" dirty="0"/>
          </a:p>
          <a:p>
            <a:pPr>
              <a:lnSpc>
                <a:spcPct val="90000"/>
              </a:lnSpc>
            </a:pPr>
            <a:endParaRPr lang="en-US" sz="1500" dirty="0"/>
          </a:p>
        </p:txBody>
      </p:sp>
      <p:sp>
        <p:nvSpPr>
          <p:cNvPr id="4" name="Text Placeholder 3">
            <a:extLst>
              <a:ext uri="{FF2B5EF4-FFF2-40B4-BE49-F238E27FC236}">
                <a16:creationId xmlns:a16="http://schemas.microsoft.com/office/drawing/2014/main" id="{76EF4F44-CA24-4F8C-847A-D2802532326F}"/>
              </a:ext>
            </a:extLst>
          </p:cNvPr>
          <p:cNvSpPr>
            <a:spLocks noGrp="1"/>
          </p:cNvSpPr>
          <p:nvPr>
            <p:ph type="body" sz="quarter" idx="13"/>
          </p:nvPr>
        </p:nvSpPr>
        <p:spPr>
          <a:xfrm>
            <a:off x="457200" y="1044943"/>
            <a:ext cx="8229600" cy="318385"/>
          </a:xfrm>
        </p:spPr>
        <p:txBody>
          <a:bodyPr anchor="t">
            <a:normAutofit/>
          </a:bodyPr>
          <a:lstStyle/>
          <a:p>
            <a:pPr>
              <a:lnSpc>
                <a:spcPct val="90000"/>
              </a:lnSpc>
              <a:spcAft>
                <a:spcPts val="600"/>
              </a:spcAft>
            </a:pPr>
            <a:r>
              <a:rPr lang="en-US" sz="1500"/>
              <a:t>Chelsea Haines</a:t>
            </a:r>
          </a:p>
        </p:txBody>
      </p:sp>
    </p:spTree>
    <p:extLst>
      <p:ext uri="{BB962C8B-B14F-4D97-AF65-F5344CB8AC3E}">
        <p14:creationId xmlns:p14="http://schemas.microsoft.com/office/powerpoint/2010/main" val="2932255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04137-8D93-466B-9051-173B1AF648FD}"/>
              </a:ext>
            </a:extLst>
          </p:cNvPr>
          <p:cNvSpPr>
            <a:spLocks noGrp="1"/>
          </p:cNvSpPr>
          <p:nvPr>
            <p:ph type="title"/>
          </p:nvPr>
        </p:nvSpPr>
        <p:spPr>
          <a:xfrm>
            <a:off x="457200" y="212651"/>
            <a:ext cx="8229600" cy="968743"/>
          </a:xfrm>
        </p:spPr>
        <p:txBody>
          <a:bodyPr anchor="b">
            <a:normAutofit/>
          </a:bodyPr>
          <a:lstStyle/>
          <a:p>
            <a:r>
              <a:rPr lang="en-US" dirty="0"/>
              <a:t>Legislative Updates</a:t>
            </a:r>
          </a:p>
        </p:txBody>
      </p:sp>
      <p:sp>
        <p:nvSpPr>
          <p:cNvPr id="3" name="Content Placeholder 2">
            <a:extLst>
              <a:ext uri="{FF2B5EF4-FFF2-40B4-BE49-F238E27FC236}">
                <a16:creationId xmlns:a16="http://schemas.microsoft.com/office/drawing/2014/main" id="{42FAC01D-6CB4-41C8-B104-FC7BB404E9B5}"/>
              </a:ext>
            </a:extLst>
          </p:cNvPr>
          <p:cNvSpPr>
            <a:spLocks noGrp="1"/>
          </p:cNvSpPr>
          <p:nvPr>
            <p:ph sz="half" idx="1"/>
          </p:nvPr>
        </p:nvSpPr>
        <p:spPr>
          <a:xfrm>
            <a:off x="457200" y="1738134"/>
            <a:ext cx="4452425" cy="3934326"/>
          </a:xfrm>
        </p:spPr>
        <p:txBody>
          <a:bodyPr>
            <a:normAutofit/>
          </a:bodyPr>
          <a:lstStyle/>
          <a:p>
            <a:pPr>
              <a:lnSpc>
                <a:spcPct val="90000"/>
              </a:lnSpc>
            </a:pPr>
            <a:r>
              <a:rPr lang="en-US" sz="1800" b="1" dirty="0"/>
              <a:t>AB 2142 (Gabriel, D-Encino) </a:t>
            </a:r>
            <a:r>
              <a:rPr lang="en-US" sz="1800" b="1" dirty="0">
                <a:effectLst/>
              </a:rPr>
              <a:t>Income Taxes: Exclusion: Turf Replacement Water Conservation Program</a:t>
            </a:r>
          </a:p>
          <a:p>
            <a:pPr marL="742950" lvl="2" indent="-342900">
              <a:lnSpc>
                <a:spcPct val="90000"/>
              </a:lnSpc>
              <a:buFont typeface="Courier New" panose="02070309020205020404" pitchFamily="49" charset="0"/>
              <a:buChar char="o"/>
            </a:pPr>
            <a:r>
              <a:rPr lang="en-US" sz="1500" dirty="0"/>
              <a:t>Taxable years 2022 through 2026</a:t>
            </a:r>
          </a:p>
          <a:p>
            <a:pPr marL="742950" lvl="2" indent="-342900">
              <a:lnSpc>
                <a:spcPct val="90000"/>
              </a:lnSpc>
              <a:buFont typeface="Courier New" panose="02070309020205020404" pitchFamily="49" charset="0"/>
              <a:buChar char="o"/>
            </a:pPr>
            <a:r>
              <a:rPr lang="en-US" sz="1500" dirty="0"/>
              <a:t>Gross income does not include any amount received a rebate, voucher or other financial incentive issued by a public water system, local government or state agency for participation in a turf replacement water conservation program </a:t>
            </a:r>
          </a:p>
          <a:p>
            <a:pPr marL="742950" lvl="2" indent="-342900">
              <a:lnSpc>
                <a:spcPct val="90000"/>
              </a:lnSpc>
              <a:buFont typeface="Courier New" panose="02070309020205020404" pitchFamily="49" charset="0"/>
              <a:buChar char="o"/>
            </a:pPr>
            <a:r>
              <a:rPr lang="en-US" sz="1500" dirty="0">
                <a:hlinkClick r:id="rId2"/>
              </a:rPr>
              <a:t>Legislative text</a:t>
            </a:r>
            <a:r>
              <a:rPr lang="en-US" sz="1500" dirty="0"/>
              <a:t> </a:t>
            </a:r>
          </a:p>
          <a:p>
            <a:pPr marL="742950" lvl="2" indent="-342900">
              <a:lnSpc>
                <a:spcPct val="90000"/>
              </a:lnSpc>
              <a:buFont typeface="Courier New" panose="02070309020205020404" pitchFamily="49" charset="0"/>
              <a:buChar char="o"/>
            </a:pPr>
            <a:endParaRPr lang="en-US" sz="1500" dirty="0"/>
          </a:p>
        </p:txBody>
      </p:sp>
      <p:sp>
        <p:nvSpPr>
          <p:cNvPr id="4" name="Text Placeholder 3">
            <a:extLst>
              <a:ext uri="{FF2B5EF4-FFF2-40B4-BE49-F238E27FC236}">
                <a16:creationId xmlns:a16="http://schemas.microsoft.com/office/drawing/2014/main" id="{76EF4F44-CA24-4F8C-847A-D2802532326F}"/>
              </a:ext>
            </a:extLst>
          </p:cNvPr>
          <p:cNvSpPr>
            <a:spLocks noGrp="1"/>
          </p:cNvSpPr>
          <p:nvPr>
            <p:ph type="body" sz="quarter" idx="13"/>
          </p:nvPr>
        </p:nvSpPr>
        <p:spPr>
          <a:xfrm>
            <a:off x="457200" y="1044943"/>
            <a:ext cx="8229600" cy="318385"/>
          </a:xfrm>
        </p:spPr>
        <p:txBody>
          <a:bodyPr anchor="t">
            <a:normAutofit/>
          </a:bodyPr>
          <a:lstStyle/>
          <a:p>
            <a:pPr>
              <a:lnSpc>
                <a:spcPct val="90000"/>
              </a:lnSpc>
              <a:spcAft>
                <a:spcPts val="600"/>
              </a:spcAft>
            </a:pPr>
            <a:r>
              <a:rPr lang="en-US" sz="1500" dirty="0"/>
              <a:t>Julia Hall</a:t>
            </a:r>
          </a:p>
        </p:txBody>
      </p:sp>
      <p:pic>
        <p:nvPicPr>
          <p:cNvPr id="1026" name="Picture 2" descr="ACWA">
            <a:extLst>
              <a:ext uri="{FF2B5EF4-FFF2-40B4-BE49-F238E27FC236}">
                <a16:creationId xmlns:a16="http://schemas.microsoft.com/office/drawing/2014/main" id="{3EC25673-E586-2488-197B-994ECC360C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0437" y="2554104"/>
            <a:ext cx="2044880" cy="6862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logo">
            <a:extLst>
              <a:ext uri="{FF2B5EF4-FFF2-40B4-BE49-F238E27FC236}">
                <a16:creationId xmlns:a16="http://schemas.microsoft.com/office/drawing/2014/main" id="{B22860F1-557E-C80C-064E-7C2EE2289D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0706" y="1791910"/>
            <a:ext cx="2955851" cy="56876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 close up of a logo&#10;&#10;Description automatically generated">
            <a:extLst>
              <a:ext uri="{FF2B5EF4-FFF2-40B4-BE49-F238E27FC236}">
                <a16:creationId xmlns:a16="http://schemas.microsoft.com/office/drawing/2014/main" id="{68A1982F-0CD6-7B4B-A950-D6D5C7928CAD}"/>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5793689" y="3317629"/>
            <a:ext cx="1969135" cy="775335"/>
          </a:xfrm>
          <a:prstGeom prst="rect">
            <a:avLst/>
          </a:prstGeom>
        </p:spPr>
      </p:pic>
    </p:spTree>
    <p:extLst>
      <p:ext uri="{BB962C8B-B14F-4D97-AF65-F5344CB8AC3E}">
        <p14:creationId xmlns:p14="http://schemas.microsoft.com/office/powerpoint/2010/main" val="1103641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04137-8D93-466B-9051-173B1AF648FD}"/>
              </a:ext>
            </a:extLst>
          </p:cNvPr>
          <p:cNvSpPr>
            <a:spLocks noGrp="1"/>
          </p:cNvSpPr>
          <p:nvPr>
            <p:ph type="title"/>
          </p:nvPr>
        </p:nvSpPr>
        <p:spPr>
          <a:xfrm>
            <a:off x="457200" y="212651"/>
            <a:ext cx="8229600" cy="968743"/>
          </a:xfrm>
        </p:spPr>
        <p:txBody>
          <a:bodyPr anchor="b">
            <a:normAutofit/>
          </a:bodyPr>
          <a:lstStyle/>
          <a:p>
            <a:r>
              <a:rPr lang="en-US" dirty="0"/>
              <a:t>Legislative Updates</a:t>
            </a:r>
          </a:p>
        </p:txBody>
      </p:sp>
      <p:sp>
        <p:nvSpPr>
          <p:cNvPr id="3" name="Content Placeholder 2">
            <a:extLst>
              <a:ext uri="{FF2B5EF4-FFF2-40B4-BE49-F238E27FC236}">
                <a16:creationId xmlns:a16="http://schemas.microsoft.com/office/drawing/2014/main" id="{42FAC01D-6CB4-41C8-B104-FC7BB404E9B5}"/>
              </a:ext>
            </a:extLst>
          </p:cNvPr>
          <p:cNvSpPr>
            <a:spLocks noGrp="1"/>
          </p:cNvSpPr>
          <p:nvPr>
            <p:ph sz="half" idx="1"/>
          </p:nvPr>
        </p:nvSpPr>
        <p:spPr>
          <a:xfrm>
            <a:off x="457199" y="1451055"/>
            <a:ext cx="7941213" cy="3934326"/>
          </a:xfrm>
        </p:spPr>
        <p:txBody>
          <a:bodyPr>
            <a:normAutofit/>
          </a:bodyPr>
          <a:lstStyle/>
          <a:p>
            <a:pPr marL="342900" lvl="1" indent="-342900">
              <a:lnSpc>
                <a:spcPct val="90000"/>
              </a:lnSpc>
              <a:buFont typeface="Arial" panose="020B0604020202020204" pitchFamily="34" charset="0"/>
              <a:buChar char="•"/>
            </a:pPr>
            <a:r>
              <a:rPr lang="en-US" sz="1800" b="1" dirty="0"/>
              <a:t>SB 1157 </a:t>
            </a:r>
            <a:r>
              <a:rPr lang="en-US" sz="1800" b="1" dirty="0">
                <a:effectLst/>
              </a:rPr>
              <a:t>(Hertzberg, D-Van Nuys) – Urban Water Use Objectives: Indoor Residential Water </a:t>
            </a:r>
          </a:p>
          <a:p>
            <a:pPr marL="742950" lvl="2" indent="-342900">
              <a:lnSpc>
                <a:spcPct val="90000"/>
              </a:lnSpc>
              <a:buFont typeface="Courier New" panose="02070309020205020404" pitchFamily="49" charset="0"/>
              <a:buChar char="o"/>
            </a:pPr>
            <a:r>
              <a:rPr lang="en-US" sz="1500" dirty="0"/>
              <a:t>2025 standard = 47 </a:t>
            </a:r>
            <a:r>
              <a:rPr lang="en-US" sz="1500" dirty="0" err="1"/>
              <a:t>gpcd</a:t>
            </a:r>
            <a:r>
              <a:rPr lang="en-US" sz="1500" dirty="0"/>
              <a:t>; 2030 standard = 42 </a:t>
            </a:r>
            <a:r>
              <a:rPr lang="en-US" sz="1500" dirty="0" err="1"/>
              <a:t>gpcd</a:t>
            </a:r>
            <a:endParaRPr lang="en-US" sz="1500" dirty="0"/>
          </a:p>
          <a:p>
            <a:pPr marL="742950" lvl="2" indent="-342900">
              <a:lnSpc>
                <a:spcPct val="90000"/>
              </a:lnSpc>
              <a:buFont typeface="Courier New" panose="02070309020205020404" pitchFamily="49" charset="0"/>
              <a:buChar char="o"/>
            </a:pPr>
            <a:r>
              <a:rPr lang="en-US" sz="1500" dirty="0"/>
              <a:t>DWR, in coordination with the SWRCB, to conduct necessary studies and investigation to assess and quantify the economic benefits and impacts of the 2030 indoor standard on water, wastewater and recycled water systems and shall include saturation end-use studies</a:t>
            </a:r>
          </a:p>
          <a:p>
            <a:pPr marL="1200150" lvl="3" indent="-342900">
              <a:lnSpc>
                <a:spcPct val="90000"/>
              </a:lnSpc>
              <a:buFont typeface="Wingdings" panose="05000000000000000000" pitchFamily="2" charset="2"/>
              <a:buChar char="§"/>
            </a:pPr>
            <a:r>
              <a:rPr lang="en-US" sz="1500" dirty="0"/>
              <a:t>DWR to summarize findings of studies and investigation to Legislature by Oct. 1, 2028</a:t>
            </a:r>
          </a:p>
          <a:p>
            <a:pPr marL="1200150" lvl="3" indent="-342900">
              <a:lnSpc>
                <a:spcPct val="90000"/>
              </a:lnSpc>
              <a:buFont typeface="Wingdings" panose="05000000000000000000" pitchFamily="2" charset="2"/>
              <a:buChar char="§"/>
            </a:pPr>
            <a:r>
              <a:rPr lang="en-US" sz="1500" dirty="0"/>
              <a:t>Based on studies and investigations, DWR may recommend an extended timeline for the 2030 standard or potential variances specific to the indoor standard, including: stranded assets, impacts on DACs, impacts to environmental flows, adverse impacts to wastewater or recycled water operations</a:t>
            </a:r>
          </a:p>
          <a:p>
            <a:pPr marL="742950" lvl="2" indent="-342900">
              <a:lnSpc>
                <a:spcPct val="90000"/>
              </a:lnSpc>
              <a:buFont typeface="Courier New" panose="02070309020205020404" pitchFamily="49" charset="0"/>
              <a:buChar char="o"/>
            </a:pPr>
            <a:r>
              <a:rPr lang="en-US" sz="1500" dirty="0">
                <a:hlinkClick r:id="rId2"/>
              </a:rPr>
              <a:t>Legislative Text Here</a:t>
            </a:r>
            <a:r>
              <a:rPr lang="en-US" sz="1500" dirty="0"/>
              <a:t> </a:t>
            </a:r>
          </a:p>
          <a:p>
            <a:pPr marL="742950" lvl="2" indent="-342900">
              <a:lnSpc>
                <a:spcPct val="90000"/>
              </a:lnSpc>
              <a:buFont typeface="Courier New" panose="02070309020205020404" pitchFamily="49" charset="0"/>
              <a:buChar char="o"/>
            </a:pPr>
            <a:r>
              <a:rPr lang="en-US" sz="1500" dirty="0">
                <a:hlinkClick r:id="rId3"/>
              </a:rPr>
              <a:t>Signing Message Here</a:t>
            </a:r>
            <a:endParaRPr lang="en-US" sz="1500" dirty="0"/>
          </a:p>
        </p:txBody>
      </p:sp>
      <p:sp>
        <p:nvSpPr>
          <p:cNvPr id="4" name="Text Placeholder 3">
            <a:extLst>
              <a:ext uri="{FF2B5EF4-FFF2-40B4-BE49-F238E27FC236}">
                <a16:creationId xmlns:a16="http://schemas.microsoft.com/office/drawing/2014/main" id="{76EF4F44-CA24-4F8C-847A-D2802532326F}"/>
              </a:ext>
            </a:extLst>
          </p:cNvPr>
          <p:cNvSpPr>
            <a:spLocks noGrp="1"/>
          </p:cNvSpPr>
          <p:nvPr>
            <p:ph type="body" sz="quarter" idx="13"/>
          </p:nvPr>
        </p:nvSpPr>
        <p:spPr>
          <a:xfrm>
            <a:off x="457200" y="1044943"/>
            <a:ext cx="8229600" cy="318385"/>
          </a:xfrm>
        </p:spPr>
        <p:txBody>
          <a:bodyPr anchor="t">
            <a:normAutofit/>
          </a:bodyPr>
          <a:lstStyle/>
          <a:p>
            <a:pPr>
              <a:lnSpc>
                <a:spcPct val="90000"/>
              </a:lnSpc>
              <a:spcAft>
                <a:spcPts val="600"/>
              </a:spcAft>
            </a:pPr>
            <a:r>
              <a:rPr lang="en-US" sz="1500" dirty="0"/>
              <a:t>Julia Hall</a:t>
            </a:r>
          </a:p>
        </p:txBody>
      </p:sp>
    </p:spTree>
    <p:extLst>
      <p:ext uri="{BB962C8B-B14F-4D97-AF65-F5344CB8AC3E}">
        <p14:creationId xmlns:p14="http://schemas.microsoft.com/office/powerpoint/2010/main" val="2764059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3717313B-FE88-4CF3-89CA-49B529AB9E6A}"/>
              </a:ext>
            </a:extLst>
          </p:cNvPr>
          <p:cNvSpPr>
            <a:spLocks noGrp="1"/>
          </p:cNvSpPr>
          <p:nvPr>
            <p:ph type="body" sz="quarter" idx="13"/>
          </p:nvPr>
        </p:nvSpPr>
        <p:spPr>
          <a:xfrm>
            <a:off x="495003" y="1054484"/>
            <a:ext cx="8229600" cy="318385"/>
          </a:xfrm>
        </p:spPr>
        <p:txBody>
          <a:bodyPr/>
          <a:lstStyle/>
          <a:p>
            <a:r>
              <a:rPr lang="en-US" sz="1600" dirty="0"/>
              <a:t>Elizabeth Lovsted</a:t>
            </a:r>
          </a:p>
        </p:txBody>
      </p:sp>
      <p:sp>
        <p:nvSpPr>
          <p:cNvPr id="6" name="Title 1">
            <a:extLst>
              <a:ext uri="{FF2B5EF4-FFF2-40B4-BE49-F238E27FC236}">
                <a16:creationId xmlns:a16="http://schemas.microsoft.com/office/drawing/2014/main" id="{E4120515-650A-4FF2-A5FE-6598DBF7A54B}"/>
              </a:ext>
            </a:extLst>
          </p:cNvPr>
          <p:cNvSpPr>
            <a:spLocks noGrp="1"/>
          </p:cNvSpPr>
          <p:nvPr>
            <p:ph type="title"/>
          </p:nvPr>
        </p:nvSpPr>
        <p:spPr>
          <a:xfrm>
            <a:off x="457200" y="212651"/>
            <a:ext cx="8229600" cy="968743"/>
          </a:xfrm>
        </p:spPr>
        <p:txBody>
          <a:bodyPr anchor="b">
            <a:normAutofit fontScale="90000"/>
          </a:bodyPr>
          <a:lstStyle/>
          <a:p>
            <a:r>
              <a:rPr lang="en-US" dirty="0"/>
              <a:t>WUE Objective Update: Schedule &amp; Status 	</a:t>
            </a:r>
          </a:p>
        </p:txBody>
      </p:sp>
      <p:graphicFrame>
        <p:nvGraphicFramePr>
          <p:cNvPr id="2" name="Table 2">
            <a:extLst>
              <a:ext uri="{FF2B5EF4-FFF2-40B4-BE49-F238E27FC236}">
                <a16:creationId xmlns:a16="http://schemas.microsoft.com/office/drawing/2014/main" id="{C076F2F5-E461-2D75-186E-A41CF53FA588}"/>
              </a:ext>
            </a:extLst>
          </p:cNvPr>
          <p:cNvGraphicFramePr>
            <a:graphicFrameLocks noGrp="1"/>
          </p:cNvGraphicFramePr>
          <p:nvPr>
            <p:extLst>
              <p:ext uri="{D42A27DB-BD31-4B8C-83A1-F6EECF244321}">
                <p14:modId xmlns:p14="http://schemas.microsoft.com/office/powerpoint/2010/main" val="1414489983"/>
              </p:ext>
            </p:extLst>
          </p:nvPr>
        </p:nvGraphicFramePr>
        <p:xfrm>
          <a:off x="393940" y="1638006"/>
          <a:ext cx="8042694" cy="3997960"/>
        </p:xfrm>
        <a:graphic>
          <a:graphicData uri="http://schemas.openxmlformats.org/drawingml/2006/table">
            <a:tbl>
              <a:tblPr firstRow="1" bandRow="1">
                <a:tableStyleId>{5C22544A-7EE6-4342-B048-85BDC9FD1C3A}</a:tableStyleId>
              </a:tblPr>
              <a:tblGrid>
                <a:gridCol w="4083792">
                  <a:extLst>
                    <a:ext uri="{9D8B030D-6E8A-4147-A177-3AD203B41FA5}">
                      <a16:colId xmlns:a16="http://schemas.microsoft.com/office/drawing/2014/main" val="2721106655"/>
                    </a:ext>
                  </a:extLst>
                </a:gridCol>
                <a:gridCol w="2139884">
                  <a:extLst>
                    <a:ext uri="{9D8B030D-6E8A-4147-A177-3AD203B41FA5}">
                      <a16:colId xmlns:a16="http://schemas.microsoft.com/office/drawing/2014/main" val="1193632444"/>
                    </a:ext>
                  </a:extLst>
                </a:gridCol>
                <a:gridCol w="1819018">
                  <a:extLst>
                    <a:ext uri="{9D8B030D-6E8A-4147-A177-3AD203B41FA5}">
                      <a16:colId xmlns:a16="http://schemas.microsoft.com/office/drawing/2014/main" val="4063898193"/>
                    </a:ext>
                  </a:extLst>
                </a:gridCol>
              </a:tblGrid>
              <a:tr h="370840">
                <a:tc>
                  <a:txBody>
                    <a:bodyPr/>
                    <a:lstStyle/>
                    <a:p>
                      <a:r>
                        <a:rPr lang="en-US" sz="1600" dirty="0"/>
                        <a:t>Components</a:t>
                      </a:r>
                    </a:p>
                  </a:txBody>
                  <a:tcPr/>
                </a:tc>
                <a:tc>
                  <a:txBody>
                    <a:bodyPr/>
                    <a:lstStyle/>
                    <a:p>
                      <a:r>
                        <a:rPr lang="en-US" sz="1600" dirty="0"/>
                        <a:t>Recs/ Draft Available </a:t>
                      </a:r>
                    </a:p>
                  </a:txBody>
                  <a:tcPr/>
                </a:tc>
                <a:tc>
                  <a:txBody>
                    <a:bodyPr/>
                    <a:lstStyle/>
                    <a:p>
                      <a:r>
                        <a:rPr lang="en-US" sz="1600" dirty="0"/>
                        <a:t>Final Approved</a:t>
                      </a:r>
                    </a:p>
                  </a:txBody>
                  <a:tcPr/>
                </a:tc>
                <a:extLst>
                  <a:ext uri="{0D108BD9-81ED-4DB2-BD59-A6C34878D82A}">
                    <a16:rowId xmlns:a16="http://schemas.microsoft.com/office/drawing/2014/main" val="2320800421"/>
                  </a:ext>
                </a:extLst>
              </a:tr>
              <a:tr h="370840">
                <a:tc>
                  <a:txBody>
                    <a:bodyPr/>
                    <a:lstStyle/>
                    <a:p>
                      <a:r>
                        <a:rPr lang="en-US" sz="1600" dirty="0"/>
                        <a:t>Indoor Residential WUE Standard</a:t>
                      </a:r>
                    </a:p>
                  </a:txBody>
                  <a:tcPr/>
                </a:tc>
                <a:tc>
                  <a:txBody>
                    <a:bodyPr/>
                    <a:lstStyle/>
                    <a:p>
                      <a:r>
                        <a:rPr lang="en-US" sz="1600" dirty="0">
                          <a:hlinkClick r:id="rId3"/>
                        </a:rPr>
                        <a:t>Yes</a:t>
                      </a:r>
                      <a:r>
                        <a:rPr lang="en-US" sz="1600" dirty="0"/>
                        <a:t> – 11/30/21 </a:t>
                      </a:r>
                    </a:p>
                  </a:txBody>
                  <a:tcPr/>
                </a:tc>
                <a:tc>
                  <a:txBody>
                    <a:bodyPr/>
                    <a:lstStyle/>
                    <a:p>
                      <a:r>
                        <a:rPr lang="en-US" sz="1600" dirty="0">
                          <a:hlinkClick r:id="rId4"/>
                        </a:rPr>
                        <a:t>Yes</a:t>
                      </a:r>
                      <a:r>
                        <a:rPr lang="en-US" sz="1600" dirty="0"/>
                        <a:t> – 9/28/22 </a:t>
                      </a:r>
                    </a:p>
                  </a:txBody>
                  <a:tcPr/>
                </a:tc>
                <a:extLst>
                  <a:ext uri="{0D108BD9-81ED-4DB2-BD59-A6C34878D82A}">
                    <a16:rowId xmlns:a16="http://schemas.microsoft.com/office/drawing/2014/main" val="3332209793"/>
                  </a:ext>
                </a:extLst>
              </a:tr>
              <a:tr h="370840">
                <a:tc>
                  <a:txBody>
                    <a:bodyPr/>
                    <a:lstStyle/>
                    <a:p>
                      <a:r>
                        <a:rPr lang="en-US" sz="1600" dirty="0"/>
                        <a:t>Water Loss Standard</a:t>
                      </a:r>
                    </a:p>
                  </a:txBody>
                  <a:tcPr/>
                </a:tc>
                <a:tc>
                  <a:txBody>
                    <a:bodyPr/>
                    <a:lstStyle/>
                    <a:p>
                      <a:r>
                        <a:rPr lang="en-US" sz="1600" dirty="0">
                          <a:hlinkClick r:id="rId5"/>
                        </a:rPr>
                        <a:t>Yes</a:t>
                      </a:r>
                      <a:r>
                        <a:rPr lang="en-US" sz="1600" dirty="0"/>
                        <a:t> – 9/2/22 </a:t>
                      </a:r>
                    </a:p>
                  </a:txBody>
                  <a:tcPr/>
                </a:tc>
                <a:tc>
                  <a:txBody>
                    <a:bodyPr/>
                    <a:lstStyle/>
                    <a:p>
                      <a:r>
                        <a:rPr lang="en-US" sz="1600" dirty="0"/>
                        <a:t>*10/18/22</a:t>
                      </a:r>
                    </a:p>
                  </a:txBody>
                  <a:tcPr/>
                </a:tc>
                <a:extLst>
                  <a:ext uri="{0D108BD9-81ED-4DB2-BD59-A6C34878D82A}">
                    <a16:rowId xmlns:a16="http://schemas.microsoft.com/office/drawing/2014/main" val="177658020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Outdoor Residential WUE Standard (ORWUS)</a:t>
                      </a:r>
                    </a:p>
                  </a:txBody>
                  <a:tcPr/>
                </a:tc>
                <a:tc>
                  <a:txBody>
                    <a:bodyPr/>
                    <a:lstStyle/>
                    <a:p>
                      <a:r>
                        <a:rPr lang="en-US" sz="1600" dirty="0">
                          <a:hlinkClick r:id="rId6"/>
                        </a:rPr>
                        <a:t>Yes</a:t>
                      </a:r>
                      <a:r>
                        <a:rPr lang="en-US" sz="1600" dirty="0"/>
                        <a:t> – 9/29/22</a:t>
                      </a:r>
                    </a:p>
                  </a:txBody>
                  <a:tcPr/>
                </a:tc>
                <a:tc>
                  <a:txBody>
                    <a:bodyPr/>
                    <a:lstStyle/>
                    <a:p>
                      <a:endParaRPr lang="en-US" sz="1600" dirty="0"/>
                    </a:p>
                  </a:txBody>
                  <a:tcPr/>
                </a:tc>
                <a:extLst>
                  <a:ext uri="{0D108BD9-81ED-4DB2-BD59-A6C34878D82A}">
                    <a16:rowId xmlns:a16="http://schemas.microsoft.com/office/drawing/2014/main" val="1976672506"/>
                  </a:ext>
                </a:extLst>
              </a:tr>
              <a:tr h="37678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WUE Standards for CII Outdoor Irrigation of Landscape Area with Dedicated Irrigation meters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hlinkClick r:id="rId6"/>
                        </a:rPr>
                        <a:t>Yes</a:t>
                      </a:r>
                      <a:r>
                        <a:rPr lang="en-US" sz="1600" dirty="0"/>
                        <a:t> – 9/29/22</a:t>
                      </a:r>
                    </a:p>
                    <a:p>
                      <a:endParaRPr lang="en-US" sz="1600" dirty="0"/>
                    </a:p>
                  </a:txBody>
                  <a:tcPr/>
                </a:tc>
                <a:tc>
                  <a:txBody>
                    <a:bodyPr/>
                    <a:lstStyle/>
                    <a:p>
                      <a:endParaRPr lang="en-US" sz="1600" dirty="0"/>
                    </a:p>
                  </a:txBody>
                  <a:tcPr/>
                </a:tc>
                <a:extLst>
                  <a:ext uri="{0D108BD9-81ED-4DB2-BD59-A6C34878D82A}">
                    <a16:rowId xmlns:a16="http://schemas.microsoft.com/office/drawing/2014/main" val="1443009911"/>
                  </a:ext>
                </a:extLst>
              </a:tr>
              <a:tr h="370840">
                <a:tc>
                  <a:txBody>
                    <a:bodyPr/>
                    <a:lstStyle/>
                    <a:p>
                      <a:r>
                        <a:rPr lang="en-US" sz="1600" dirty="0"/>
                        <a:t>Variances for Unique Uses of Water</a:t>
                      </a:r>
                    </a:p>
                  </a:txBody>
                  <a:tcPr/>
                </a:tc>
                <a:tc>
                  <a:txBody>
                    <a:bodyPr/>
                    <a:lstStyle/>
                    <a:p>
                      <a:r>
                        <a:rPr lang="en-US" sz="1600" dirty="0"/>
                        <a:t>No</a:t>
                      </a:r>
                    </a:p>
                  </a:txBody>
                  <a:tcPr/>
                </a:tc>
                <a:tc>
                  <a:txBody>
                    <a:bodyPr/>
                    <a:lstStyle/>
                    <a:p>
                      <a:endParaRPr lang="en-US" sz="1600" dirty="0"/>
                    </a:p>
                  </a:txBody>
                  <a:tcPr/>
                </a:tc>
                <a:extLst>
                  <a:ext uri="{0D108BD9-81ED-4DB2-BD59-A6C34878D82A}">
                    <a16:rowId xmlns:a16="http://schemas.microsoft.com/office/drawing/2014/main" val="2314203385"/>
                  </a:ext>
                </a:extLst>
              </a:tr>
              <a:tr h="370840">
                <a:tc>
                  <a:txBody>
                    <a:bodyPr/>
                    <a:lstStyle/>
                    <a:p>
                      <a:r>
                        <a:rPr lang="en-US" sz="1600" dirty="0"/>
                        <a:t>CII Water Use Performance Measures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hlinkClick r:id="rId6"/>
                        </a:rPr>
                        <a:t>Yes</a:t>
                      </a:r>
                      <a:r>
                        <a:rPr lang="en-US" sz="1600" dirty="0"/>
                        <a:t> – 9/29/22</a:t>
                      </a:r>
                    </a:p>
                  </a:txBody>
                  <a:tcPr/>
                </a:tc>
                <a:tc>
                  <a:txBody>
                    <a:bodyPr/>
                    <a:lstStyle/>
                    <a:p>
                      <a:endParaRPr lang="en-US" sz="1600" dirty="0"/>
                    </a:p>
                  </a:txBody>
                  <a:tcPr/>
                </a:tc>
                <a:extLst>
                  <a:ext uri="{0D108BD9-81ED-4DB2-BD59-A6C34878D82A}">
                    <a16:rowId xmlns:a16="http://schemas.microsoft.com/office/drawing/2014/main" val="3453836589"/>
                  </a:ext>
                </a:extLst>
              </a:tr>
              <a:tr h="370840">
                <a:tc>
                  <a:txBody>
                    <a:bodyPr/>
                    <a:lstStyle/>
                    <a:p>
                      <a:r>
                        <a:rPr lang="en-US" sz="1600" dirty="0"/>
                        <a:t>Guidelines and Methodologies for Calculating Urban Water Use Objectives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No</a:t>
                      </a:r>
                    </a:p>
                  </a:txBody>
                  <a:tcPr/>
                </a:tc>
                <a:tc>
                  <a:txBody>
                    <a:bodyPr/>
                    <a:lstStyle/>
                    <a:p>
                      <a:endParaRPr lang="en-US" sz="1600" dirty="0"/>
                    </a:p>
                  </a:txBody>
                  <a:tcPr/>
                </a:tc>
                <a:extLst>
                  <a:ext uri="{0D108BD9-81ED-4DB2-BD59-A6C34878D82A}">
                    <a16:rowId xmlns:a16="http://schemas.microsoft.com/office/drawing/2014/main" val="1850498034"/>
                  </a:ext>
                </a:extLst>
              </a:tr>
              <a:tr h="370840">
                <a:tc>
                  <a:txBody>
                    <a:bodyPr/>
                    <a:lstStyle/>
                    <a:p>
                      <a:r>
                        <a:rPr lang="en-US" sz="1600" dirty="0"/>
                        <a:t>UWMP and WSCP Guidelines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t>Yes </a:t>
                      </a:r>
                    </a:p>
                  </a:txBody>
                  <a:tcPr/>
                </a:tc>
                <a:tc>
                  <a:txBody>
                    <a:bodyPr/>
                    <a:lstStyle/>
                    <a:p>
                      <a:r>
                        <a:rPr lang="en-US" sz="1600" dirty="0">
                          <a:hlinkClick r:id="rId7"/>
                        </a:rPr>
                        <a:t>Yes</a:t>
                      </a:r>
                      <a:r>
                        <a:rPr lang="en-US" sz="1600" dirty="0"/>
                        <a:t> – 3/21 </a:t>
                      </a:r>
                    </a:p>
                  </a:txBody>
                  <a:tcPr/>
                </a:tc>
                <a:extLst>
                  <a:ext uri="{0D108BD9-81ED-4DB2-BD59-A6C34878D82A}">
                    <a16:rowId xmlns:a16="http://schemas.microsoft.com/office/drawing/2014/main" val="767829560"/>
                  </a:ext>
                </a:extLst>
              </a:tr>
            </a:tbl>
          </a:graphicData>
        </a:graphic>
      </p:graphicFrame>
    </p:spTree>
    <p:extLst>
      <p:ext uri="{BB962C8B-B14F-4D97-AF65-F5344CB8AC3E}">
        <p14:creationId xmlns:p14="http://schemas.microsoft.com/office/powerpoint/2010/main" val="1295548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BA392-F9C5-4FBF-B995-DE3D63E0BB9F}"/>
              </a:ext>
            </a:extLst>
          </p:cNvPr>
          <p:cNvSpPr>
            <a:spLocks noGrp="1"/>
          </p:cNvSpPr>
          <p:nvPr>
            <p:ph type="title"/>
          </p:nvPr>
        </p:nvSpPr>
        <p:spPr/>
        <p:txBody>
          <a:bodyPr>
            <a:normAutofit fontScale="90000"/>
          </a:bodyPr>
          <a:lstStyle/>
          <a:p>
            <a:r>
              <a:rPr lang="en-US" dirty="0"/>
              <a:t>WUE Objective Update:</a:t>
            </a:r>
            <a:br>
              <a:rPr lang="en-US" dirty="0"/>
            </a:br>
            <a:r>
              <a:rPr lang="en-US" dirty="0"/>
              <a:t>DWR Recommended Outdoor Standards</a:t>
            </a:r>
          </a:p>
        </p:txBody>
      </p:sp>
      <p:sp>
        <p:nvSpPr>
          <p:cNvPr id="4" name="Text Placeholder 3">
            <a:extLst>
              <a:ext uri="{FF2B5EF4-FFF2-40B4-BE49-F238E27FC236}">
                <a16:creationId xmlns:a16="http://schemas.microsoft.com/office/drawing/2014/main" id="{1F5F3E76-3CE2-4AC9-B771-299DDA72DF5B}"/>
              </a:ext>
            </a:extLst>
          </p:cNvPr>
          <p:cNvSpPr>
            <a:spLocks noGrp="1"/>
          </p:cNvSpPr>
          <p:nvPr>
            <p:ph type="body" sz="quarter" idx="13"/>
          </p:nvPr>
        </p:nvSpPr>
        <p:spPr>
          <a:xfrm>
            <a:off x="457199" y="1044943"/>
            <a:ext cx="8229601" cy="318385"/>
          </a:xfrm>
        </p:spPr>
        <p:txBody>
          <a:bodyPr/>
          <a:lstStyle/>
          <a:p>
            <a:r>
              <a:rPr lang="en-US" sz="1600" dirty="0"/>
              <a:t>Fiona Sanchez</a:t>
            </a:r>
          </a:p>
        </p:txBody>
      </p:sp>
      <p:graphicFrame>
        <p:nvGraphicFramePr>
          <p:cNvPr id="5" name="Table 5">
            <a:extLst>
              <a:ext uri="{FF2B5EF4-FFF2-40B4-BE49-F238E27FC236}">
                <a16:creationId xmlns:a16="http://schemas.microsoft.com/office/drawing/2014/main" id="{705F7A23-E5A0-4163-90BE-B81E628EFD56}"/>
              </a:ext>
            </a:extLst>
          </p:cNvPr>
          <p:cNvGraphicFramePr>
            <a:graphicFrameLocks noGrp="1"/>
          </p:cNvGraphicFramePr>
          <p:nvPr/>
        </p:nvGraphicFramePr>
        <p:xfrm>
          <a:off x="522514" y="1495232"/>
          <a:ext cx="8462458" cy="3749040"/>
        </p:xfrm>
        <a:graphic>
          <a:graphicData uri="http://schemas.openxmlformats.org/drawingml/2006/table">
            <a:tbl>
              <a:tblPr firstRow="1" bandRow="1">
                <a:tableStyleId>{5C22544A-7EE6-4342-B048-85BDC9FD1C3A}</a:tableStyleId>
              </a:tblPr>
              <a:tblGrid>
                <a:gridCol w="3379082">
                  <a:extLst>
                    <a:ext uri="{9D8B030D-6E8A-4147-A177-3AD203B41FA5}">
                      <a16:colId xmlns:a16="http://schemas.microsoft.com/office/drawing/2014/main" val="2536465514"/>
                    </a:ext>
                  </a:extLst>
                </a:gridCol>
                <a:gridCol w="2592635">
                  <a:extLst>
                    <a:ext uri="{9D8B030D-6E8A-4147-A177-3AD203B41FA5}">
                      <a16:colId xmlns:a16="http://schemas.microsoft.com/office/drawing/2014/main" val="3050695502"/>
                    </a:ext>
                  </a:extLst>
                </a:gridCol>
                <a:gridCol w="2490741">
                  <a:extLst>
                    <a:ext uri="{9D8B030D-6E8A-4147-A177-3AD203B41FA5}">
                      <a16:colId xmlns:a16="http://schemas.microsoft.com/office/drawing/2014/main" val="2979893747"/>
                    </a:ext>
                  </a:extLst>
                </a:gridCol>
              </a:tblGrid>
              <a:tr h="370840">
                <a:tc>
                  <a:txBody>
                    <a:bodyPr/>
                    <a:lstStyle/>
                    <a:p>
                      <a:r>
                        <a:rPr lang="en-US" sz="1400" dirty="0"/>
                        <a:t>Irrigated Area and Water Source</a:t>
                      </a:r>
                    </a:p>
                  </a:txBody>
                  <a:tcPr/>
                </a:tc>
                <a:tc>
                  <a:txBody>
                    <a:bodyPr/>
                    <a:lstStyle/>
                    <a:p>
                      <a:pPr algn="ctr"/>
                      <a:r>
                        <a:rPr lang="en-US" sz="1400" dirty="0"/>
                        <a:t>Residential</a:t>
                      </a:r>
                      <a:br>
                        <a:rPr lang="en-US" sz="1400" dirty="0"/>
                      </a:br>
                      <a:endParaRPr lang="en-US" sz="1400" dirty="0"/>
                    </a:p>
                  </a:txBody>
                  <a:tcPr/>
                </a:tc>
                <a:tc>
                  <a:txBody>
                    <a:bodyPr/>
                    <a:lstStyle/>
                    <a:p>
                      <a:pPr algn="ctr"/>
                      <a:r>
                        <a:rPr lang="en-US" sz="1400" dirty="0"/>
                        <a:t>Dedicated Irrigation Meter (DIM)</a:t>
                      </a:r>
                    </a:p>
                  </a:txBody>
                  <a:tcPr/>
                </a:tc>
                <a:extLst>
                  <a:ext uri="{0D108BD9-81ED-4DB2-BD59-A6C34878D82A}">
                    <a16:rowId xmlns:a16="http://schemas.microsoft.com/office/drawing/2014/main" val="57032181"/>
                  </a:ext>
                </a:extLst>
              </a:tr>
              <a:tr h="370840">
                <a:tc>
                  <a:txBody>
                    <a:bodyPr/>
                    <a:lstStyle/>
                    <a:p>
                      <a:r>
                        <a:rPr lang="en-US" sz="1400" dirty="0"/>
                        <a:t>Irrigated (II) – potable</a:t>
                      </a:r>
                    </a:p>
                  </a:txBody>
                  <a:tcPr/>
                </a:tc>
                <a:tc>
                  <a:txBody>
                    <a:bodyPr/>
                    <a:lstStyle/>
                    <a:p>
                      <a:pPr algn="ctr"/>
                      <a:r>
                        <a:rPr lang="en-US" sz="1400" dirty="0"/>
                        <a:t>2023-2030:   0.8</a:t>
                      </a:r>
                      <a:br>
                        <a:rPr lang="en-US" sz="1400" dirty="0"/>
                      </a:br>
                      <a:r>
                        <a:rPr lang="en-US" sz="1400" dirty="0"/>
                        <a:t>2030 on:       0.63</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t>2023-2030:  0.8</a:t>
                      </a:r>
                      <a:br>
                        <a:rPr lang="en-US" sz="1400" dirty="0"/>
                      </a:br>
                      <a:r>
                        <a:rPr lang="en-US" sz="1400" dirty="0"/>
                        <a:t>2030 on:      0.63</a:t>
                      </a:r>
                    </a:p>
                  </a:txBody>
                  <a:tcPr/>
                </a:tc>
                <a:extLst>
                  <a:ext uri="{0D108BD9-81ED-4DB2-BD59-A6C34878D82A}">
                    <a16:rowId xmlns:a16="http://schemas.microsoft.com/office/drawing/2014/main" val="3380131262"/>
                  </a:ext>
                </a:extLst>
              </a:tr>
              <a:tr h="370840">
                <a:tc>
                  <a:txBody>
                    <a:bodyPr/>
                    <a:lstStyle/>
                    <a:p>
                      <a:r>
                        <a:rPr lang="en-US" sz="1400" dirty="0"/>
                        <a:t>Irrigable, not currently Irrigated (INI)</a:t>
                      </a:r>
                    </a:p>
                    <a:p>
                      <a:pPr marL="285750" indent="-285750">
                        <a:buFont typeface="Arial" panose="020B0604020202020204" pitchFamily="34" charset="0"/>
                        <a:buChar char="•"/>
                      </a:pPr>
                      <a:r>
                        <a:rPr lang="en-US" sz="1400" dirty="0"/>
                        <a:t>May be adjusted based on future studies</a:t>
                      </a:r>
                    </a:p>
                  </a:txBody>
                  <a:tcPr/>
                </a:tc>
                <a:tc>
                  <a:txBody>
                    <a:bodyPr/>
                    <a:lstStyle/>
                    <a:p>
                      <a:pPr algn="ctr"/>
                      <a:r>
                        <a:rPr lang="en-US" sz="1400" dirty="0"/>
                        <a:t>20% of INI</a:t>
                      </a:r>
                      <a:br>
                        <a:rPr lang="en-US" sz="1400" dirty="0"/>
                      </a:br>
                      <a:r>
                        <a:rPr lang="en-US" sz="1400" dirty="0"/>
                        <a:t>2023-2030:   0.8</a:t>
                      </a:r>
                      <a:br>
                        <a:rPr lang="en-US" sz="1400" dirty="0"/>
                      </a:br>
                      <a:r>
                        <a:rPr lang="en-US" sz="1400" dirty="0"/>
                        <a:t>   2030 On:      0.63</a:t>
                      </a:r>
                    </a:p>
                  </a:txBody>
                  <a:tcPr/>
                </a:tc>
                <a:tc>
                  <a:txBody>
                    <a:bodyPr/>
                    <a:lstStyle/>
                    <a:p>
                      <a:pPr algn="ctr"/>
                      <a:br>
                        <a:rPr lang="en-US" sz="1400" dirty="0"/>
                      </a:br>
                      <a:r>
                        <a:rPr lang="en-US" sz="1400" dirty="0"/>
                        <a:t>No INI component</a:t>
                      </a:r>
                    </a:p>
                  </a:txBody>
                  <a:tcPr/>
                </a:tc>
                <a:extLst>
                  <a:ext uri="{0D108BD9-81ED-4DB2-BD59-A6C34878D82A}">
                    <a16:rowId xmlns:a16="http://schemas.microsoft.com/office/drawing/2014/main" val="467736542"/>
                  </a:ext>
                </a:extLst>
              </a:tr>
              <a:tr h="370840">
                <a:tc>
                  <a:txBody>
                    <a:bodyPr/>
                    <a:lstStyle/>
                    <a:p>
                      <a:r>
                        <a:rPr lang="en-US" sz="1400" dirty="0"/>
                        <a:t>Special Landscape Areas</a:t>
                      </a:r>
                    </a:p>
                    <a:p>
                      <a:pPr marL="285750" indent="-285750">
                        <a:buFont typeface="Arial" panose="020B0604020202020204" pitchFamily="34" charset="0"/>
                        <a:buChar char="•"/>
                      </a:pPr>
                      <a:r>
                        <a:rPr lang="en-US" sz="1400" dirty="0"/>
                        <a:t>Sports fields, functional turf</a:t>
                      </a:r>
                    </a:p>
                    <a:p>
                      <a:pPr marL="285750" indent="-285750">
                        <a:buFont typeface="Arial" panose="020B0604020202020204" pitchFamily="34" charset="0"/>
                        <a:buChar char="•"/>
                      </a:pPr>
                      <a:r>
                        <a:rPr lang="en-US" sz="1400" dirty="0"/>
                        <a:t>Irrigated with Recycled Water</a:t>
                      </a:r>
                    </a:p>
                  </a:txBody>
                  <a:tcPr/>
                </a:tc>
                <a:tc>
                  <a:txBody>
                    <a:bodyPr/>
                    <a:lstStyle/>
                    <a:p>
                      <a:pPr algn="ctr"/>
                      <a:r>
                        <a:rPr lang="en-US" sz="1400" dirty="0"/>
                        <a:t>2023-2030:   0.8</a:t>
                      </a:r>
                      <a:br>
                        <a:rPr lang="en-US" sz="1400" dirty="0"/>
                      </a:br>
                      <a:r>
                        <a:rPr lang="en-US" sz="1400" dirty="0"/>
                        <a:t>   2030 On:      0.63</a:t>
                      </a:r>
                    </a:p>
                  </a:txBody>
                  <a:tcPr/>
                </a:tc>
                <a:tc>
                  <a:txBody>
                    <a:bodyPr/>
                    <a:lstStyle/>
                    <a:p>
                      <a:pPr algn="ctr"/>
                      <a:r>
                        <a:rPr lang="en-US" sz="1400" dirty="0"/>
                        <a:t>1.0</a:t>
                      </a:r>
                    </a:p>
                  </a:txBody>
                  <a:tcPr/>
                </a:tc>
                <a:extLst>
                  <a:ext uri="{0D108BD9-81ED-4DB2-BD59-A6C34878D82A}">
                    <a16:rowId xmlns:a16="http://schemas.microsoft.com/office/drawing/2014/main" val="1144259483"/>
                  </a:ext>
                </a:extLst>
              </a:tr>
              <a:tr h="370840">
                <a:tc>
                  <a:txBody>
                    <a:bodyPr/>
                    <a:lstStyle/>
                    <a:p>
                      <a:r>
                        <a:rPr lang="en-US" sz="1400" dirty="0"/>
                        <a:t>New Construction and Rehabilitated Landscapes (post Jan 1, 2020)</a:t>
                      </a:r>
                    </a:p>
                  </a:txBody>
                  <a:tcPr/>
                </a:tc>
                <a:tc>
                  <a:txBody>
                    <a:bodyPr/>
                    <a:lstStyle/>
                    <a:p>
                      <a:pPr algn="ctr"/>
                      <a:r>
                        <a:rPr lang="en-US" sz="1400" dirty="0"/>
                        <a:t>0.55</a:t>
                      </a:r>
                    </a:p>
                  </a:txBody>
                  <a:tcPr/>
                </a:tc>
                <a:tc>
                  <a:txBody>
                    <a:bodyPr/>
                    <a:lstStyle/>
                    <a:p>
                      <a:pPr algn="ctr"/>
                      <a:r>
                        <a:rPr lang="en-US" sz="1400" dirty="0"/>
                        <a:t>0.45</a:t>
                      </a:r>
                    </a:p>
                  </a:txBody>
                  <a:tcPr/>
                </a:tc>
                <a:extLst>
                  <a:ext uri="{0D108BD9-81ED-4DB2-BD59-A6C34878D82A}">
                    <a16:rowId xmlns:a16="http://schemas.microsoft.com/office/drawing/2014/main" val="2402972463"/>
                  </a:ext>
                </a:extLst>
              </a:tr>
              <a:tr h="370840">
                <a:tc>
                  <a:txBody>
                    <a:bodyPr/>
                    <a:lstStyle/>
                    <a:p>
                      <a:r>
                        <a:rPr lang="en-US" sz="1400" dirty="0"/>
                        <a:t>Landscape Area Measurement</a:t>
                      </a:r>
                    </a:p>
                  </a:txBody>
                  <a:tcPr/>
                </a:tc>
                <a:tc>
                  <a:txBody>
                    <a:bodyPr/>
                    <a:lstStyle/>
                    <a:p>
                      <a:pPr algn="ctr"/>
                      <a:r>
                        <a:rPr lang="en-US" sz="1400" dirty="0"/>
                        <a:t>Provided by DWR</a:t>
                      </a:r>
                      <a:br>
                        <a:rPr lang="en-US" sz="1400" dirty="0"/>
                      </a:br>
                      <a:r>
                        <a:rPr lang="en-US" sz="1400" dirty="0"/>
                        <a:t>May be adjusted with water supplier data</a:t>
                      </a:r>
                    </a:p>
                  </a:txBody>
                  <a:tcPr/>
                </a:tc>
                <a:tc>
                  <a:txBody>
                    <a:bodyPr/>
                    <a:lstStyle/>
                    <a:p>
                      <a:pPr algn="ctr"/>
                      <a:r>
                        <a:rPr lang="en-US" sz="1400" dirty="0"/>
                        <a:t>Suppliers to identify and complete measurements within 5 years after adoption</a:t>
                      </a:r>
                    </a:p>
                  </a:txBody>
                  <a:tcPr/>
                </a:tc>
                <a:extLst>
                  <a:ext uri="{0D108BD9-81ED-4DB2-BD59-A6C34878D82A}">
                    <a16:rowId xmlns:a16="http://schemas.microsoft.com/office/drawing/2014/main" val="2011437902"/>
                  </a:ext>
                </a:extLst>
              </a:tr>
            </a:tbl>
          </a:graphicData>
        </a:graphic>
      </p:graphicFrame>
    </p:spTree>
    <p:extLst>
      <p:ext uri="{BB962C8B-B14F-4D97-AF65-F5344CB8AC3E}">
        <p14:creationId xmlns:p14="http://schemas.microsoft.com/office/powerpoint/2010/main" val="4168101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3717313B-FE88-4CF3-89CA-49B529AB9E6A}"/>
              </a:ext>
            </a:extLst>
          </p:cNvPr>
          <p:cNvSpPr>
            <a:spLocks noGrp="1"/>
          </p:cNvSpPr>
          <p:nvPr>
            <p:ph type="body" sz="quarter" idx="13"/>
          </p:nvPr>
        </p:nvSpPr>
        <p:spPr>
          <a:xfrm>
            <a:off x="495003" y="1054484"/>
            <a:ext cx="8229600" cy="318385"/>
          </a:xfrm>
        </p:spPr>
        <p:txBody>
          <a:bodyPr/>
          <a:lstStyle/>
          <a:p>
            <a:r>
              <a:rPr lang="en-US" sz="1600" dirty="0"/>
              <a:t>Fiona </a:t>
            </a:r>
            <a:r>
              <a:rPr lang="en-US" sz="1400" dirty="0"/>
              <a:t>Sanchez</a:t>
            </a:r>
            <a:endParaRPr lang="en-US" sz="1600" dirty="0"/>
          </a:p>
        </p:txBody>
      </p:sp>
      <p:sp>
        <p:nvSpPr>
          <p:cNvPr id="8" name="TextBox 7">
            <a:extLst>
              <a:ext uri="{FF2B5EF4-FFF2-40B4-BE49-F238E27FC236}">
                <a16:creationId xmlns:a16="http://schemas.microsoft.com/office/drawing/2014/main" id="{F4480F14-66F7-4F64-8DE2-CA2719B55A42}"/>
              </a:ext>
            </a:extLst>
          </p:cNvPr>
          <p:cNvSpPr txBox="1"/>
          <p:nvPr/>
        </p:nvSpPr>
        <p:spPr>
          <a:xfrm>
            <a:off x="457200" y="1662270"/>
            <a:ext cx="8357191" cy="4616648"/>
          </a:xfrm>
          <a:prstGeom prst="rect">
            <a:avLst/>
          </a:prstGeom>
          <a:noFill/>
        </p:spPr>
        <p:txBody>
          <a:bodyPr wrap="square" lIns="91440" tIns="45720" rIns="91440" bIns="45720" anchor="t">
            <a:spAutoFit/>
          </a:bodyPr>
          <a:lstStyle/>
          <a:p>
            <a:pPr marL="285750" indent="-285750">
              <a:buFont typeface="Courier New" panose="02070309020205020404" pitchFamily="49" charset="0"/>
              <a:buChar char="o"/>
            </a:pPr>
            <a:r>
              <a:rPr lang="en-US" dirty="0"/>
              <a:t>Additional SLAs for CII Dedicated Irrigation Meters</a:t>
            </a:r>
            <a:endParaRPr lang="en-US" dirty="0">
              <a:cs typeface="Calibri"/>
            </a:endParaRPr>
          </a:p>
          <a:p>
            <a:pPr marL="742950" lvl="1" indent="-285750">
              <a:buFont typeface="Wingdings" panose="05000000000000000000" pitchFamily="2" charset="2"/>
              <a:buChar char="§"/>
            </a:pPr>
            <a:r>
              <a:rPr lang="en-US" sz="1500" dirty="0"/>
              <a:t>Bioengineered slopes</a:t>
            </a:r>
          </a:p>
          <a:p>
            <a:pPr marL="742950" lvl="1" indent="-285750">
              <a:buFont typeface="Wingdings" panose="05000000000000000000" pitchFamily="2" charset="2"/>
              <a:buChar char="§"/>
            </a:pPr>
            <a:r>
              <a:rPr lang="en-US" sz="1500" dirty="0"/>
              <a:t>Public swimming pools</a:t>
            </a:r>
          </a:p>
          <a:p>
            <a:pPr marL="742950" lvl="1" indent="-285750">
              <a:buFont typeface="Wingdings" panose="05000000000000000000" pitchFamily="2" charset="2"/>
              <a:buChar char="§"/>
            </a:pPr>
            <a:r>
              <a:rPr lang="en-US" sz="1500" dirty="0"/>
              <a:t>Supplemental water for ponds or lakes, including sustaining wildlife, recreation or other public benefits</a:t>
            </a:r>
            <a:endParaRPr lang="en-US" sz="1500" dirty="0">
              <a:cs typeface="Calibri"/>
            </a:endParaRPr>
          </a:p>
          <a:p>
            <a:pPr marL="742950" lvl="1" indent="-285750">
              <a:buFont typeface="Wingdings" panose="05000000000000000000" pitchFamily="2" charset="2"/>
              <a:buChar char="§"/>
            </a:pPr>
            <a:endParaRPr lang="en-US" sz="1500" dirty="0">
              <a:cs typeface="Calibri"/>
            </a:endParaRPr>
          </a:p>
          <a:p>
            <a:pPr marL="285750" indent="-285750">
              <a:buFont typeface="Courier New" panose="02070309020205020404" pitchFamily="49" charset="0"/>
              <a:buChar char="o"/>
            </a:pPr>
            <a:r>
              <a:rPr lang="en-US" dirty="0"/>
              <a:t>Exempt Landscapes: exempt landscapes in Gov. Code 65598 and 2015 MWELO</a:t>
            </a:r>
            <a:endParaRPr lang="en-US" dirty="0">
              <a:cs typeface="Calibri"/>
            </a:endParaRPr>
          </a:p>
          <a:p>
            <a:pPr marL="742950" lvl="1" indent="-285750">
              <a:buFont typeface="Wingdings" panose="05000000000000000000" pitchFamily="2" charset="2"/>
              <a:buChar char="§"/>
            </a:pPr>
            <a:r>
              <a:rPr lang="en-US" sz="1500" dirty="0"/>
              <a:t>Cemeteries</a:t>
            </a:r>
          </a:p>
          <a:p>
            <a:pPr marL="742950" lvl="1" indent="-285750">
              <a:buFont typeface="Wingdings" panose="05000000000000000000" pitchFamily="2" charset="2"/>
              <a:buChar char="§"/>
            </a:pPr>
            <a:r>
              <a:rPr lang="en-US" sz="1500" dirty="0"/>
              <a:t>Registered historical sites</a:t>
            </a:r>
          </a:p>
          <a:p>
            <a:pPr marL="742950" lvl="1" indent="-285750">
              <a:buFont typeface="Wingdings" panose="05000000000000000000" pitchFamily="2" charset="2"/>
              <a:buChar char="§"/>
            </a:pPr>
            <a:r>
              <a:rPr lang="en-US" sz="1500" dirty="0"/>
              <a:t>Ecological restoration projects that do not require permanent irrigation</a:t>
            </a:r>
          </a:p>
          <a:p>
            <a:pPr marL="742950" lvl="1" indent="-285750">
              <a:buFont typeface="Wingdings" panose="05000000000000000000" pitchFamily="2" charset="2"/>
              <a:buChar char="§"/>
            </a:pPr>
            <a:r>
              <a:rPr lang="en-US" sz="1500" dirty="0"/>
              <a:t>Botanical gardens and arboretums open to the public</a:t>
            </a:r>
          </a:p>
          <a:p>
            <a:pPr marL="742950" lvl="1" indent="-285750">
              <a:buFont typeface="Wingdings" panose="05000000000000000000" pitchFamily="2" charset="2"/>
              <a:buChar char="§"/>
            </a:pPr>
            <a:endParaRPr lang="en-US" sz="1500" dirty="0"/>
          </a:p>
          <a:p>
            <a:pPr marL="285750" indent="-285750">
              <a:buFont typeface="Courier New" panose="02070309020205020404" pitchFamily="49" charset="0"/>
              <a:buChar char="o"/>
            </a:pPr>
            <a:r>
              <a:rPr lang="en-US" dirty="0"/>
              <a:t>Effective Precipitation</a:t>
            </a:r>
            <a:endParaRPr lang="en-US" dirty="0">
              <a:cs typeface="Calibri"/>
            </a:endParaRPr>
          </a:p>
          <a:p>
            <a:pPr marL="742950" lvl="1" indent="-285750">
              <a:buFont typeface="Wingdings" panose="05000000000000000000" pitchFamily="2" charset="2"/>
              <a:buChar char="§"/>
            </a:pPr>
            <a:r>
              <a:rPr lang="en-US" sz="1500" dirty="0"/>
              <a:t>Would reduce outdoor budget by up to 25%</a:t>
            </a:r>
          </a:p>
          <a:p>
            <a:pPr marL="742950" lvl="1" indent="-285750">
              <a:buFont typeface="Wingdings" panose="05000000000000000000" pitchFamily="2" charset="2"/>
              <a:buChar char="§"/>
            </a:pPr>
            <a:r>
              <a:rPr lang="en-US" sz="1500" dirty="0"/>
              <a:t>Not addressed in recommendations to State Board, but previously incorporated into DWR’s proposed calculation formula</a:t>
            </a:r>
          </a:p>
          <a:p>
            <a:pPr marL="742950" lvl="1" indent="-285750">
              <a:buFont typeface="Courier New" panose="02070309020205020404" pitchFamily="49" charset="0"/>
              <a:buChar char="o"/>
            </a:pPr>
            <a:endParaRPr lang="en-US" sz="1500" dirty="0"/>
          </a:p>
          <a:p>
            <a:pPr marL="1200150" lvl="2" indent="-285750">
              <a:buFont typeface="Courier New" panose="02070309020205020404" pitchFamily="49" charset="0"/>
              <a:buChar char="o"/>
            </a:pPr>
            <a:endParaRPr lang="en-US" sz="1500" dirty="0"/>
          </a:p>
          <a:p>
            <a:pPr marL="1200150" lvl="2" indent="-285750">
              <a:buFont typeface="Courier New" panose="02070309020205020404" pitchFamily="49" charset="0"/>
              <a:buChar char="o"/>
            </a:pPr>
            <a:endParaRPr lang="en-US" sz="1500" dirty="0"/>
          </a:p>
        </p:txBody>
      </p:sp>
      <p:sp>
        <p:nvSpPr>
          <p:cNvPr id="6" name="Title 1">
            <a:extLst>
              <a:ext uri="{FF2B5EF4-FFF2-40B4-BE49-F238E27FC236}">
                <a16:creationId xmlns:a16="http://schemas.microsoft.com/office/drawing/2014/main" id="{E4120515-650A-4FF2-A5FE-6598DBF7A54B}"/>
              </a:ext>
            </a:extLst>
          </p:cNvPr>
          <p:cNvSpPr>
            <a:spLocks noGrp="1"/>
          </p:cNvSpPr>
          <p:nvPr>
            <p:ph type="title"/>
          </p:nvPr>
        </p:nvSpPr>
        <p:spPr>
          <a:xfrm>
            <a:off x="457200" y="212651"/>
            <a:ext cx="8229600" cy="968743"/>
          </a:xfrm>
        </p:spPr>
        <p:txBody>
          <a:bodyPr anchor="b">
            <a:normAutofit/>
          </a:bodyPr>
          <a:lstStyle/>
          <a:p>
            <a:r>
              <a:rPr lang="en-US" dirty="0"/>
              <a:t>WUE Objective Update: Outdoor Standards</a:t>
            </a:r>
          </a:p>
        </p:txBody>
      </p:sp>
    </p:spTree>
    <p:extLst>
      <p:ext uri="{BB962C8B-B14F-4D97-AF65-F5344CB8AC3E}">
        <p14:creationId xmlns:p14="http://schemas.microsoft.com/office/powerpoint/2010/main" val="822795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3717313B-FE88-4CF3-89CA-49B529AB9E6A}"/>
              </a:ext>
            </a:extLst>
          </p:cNvPr>
          <p:cNvSpPr>
            <a:spLocks noGrp="1"/>
          </p:cNvSpPr>
          <p:nvPr>
            <p:ph type="body" sz="quarter" idx="13"/>
          </p:nvPr>
        </p:nvSpPr>
        <p:spPr>
          <a:xfrm>
            <a:off x="495003" y="1054484"/>
            <a:ext cx="8229600" cy="318385"/>
          </a:xfrm>
        </p:spPr>
        <p:txBody>
          <a:bodyPr/>
          <a:lstStyle/>
          <a:p>
            <a:r>
              <a:rPr lang="en-US" sz="1600"/>
              <a:t>Elizabeth Lovsted</a:t>
            </a:r>
            <a:endParaRPr lang="en-US" sz="1600" dirty="0"/>
          </a:p>
        </p:txBody>
      </p:sp>
      <p:sp>
        <p:nvSpPr>
          <p:cNvPr id="8" name="TextBox 7">
            <a:extLst>
              <a:ext uri="{FF2B5EF4-FFF2-40B4-BE49-F238E27FC236}">
                <a16:creationId xmlns:a16="http://schemas.microsoft.com/office/drawing/2014/main" id="{F4480F14-66F7-4F64-8DE2-CA2719B55A42}"/>
              </a:ext>
            </a:extLst>
          </p:cNvPr>
          <p:cNvSpPr txBox="1"/>
          <p:nvPr/>
        </p:nvSpPr>
        <p:spPr>
          <a:xfrm>
            <a:off x="457200" y="1662270"/>
            <a:ext cx="5181599" cy="3877985"/>
          </a:xfrm>
          <a:prstGeom prst="rect">
            <a:avLst/>
          </a:prstGeom>
          <a:noFill/>
        </p:spPr>
        <p:txBody>
          <a:bodyPr wrap="square">
            <a:spAutoFit/>
          </a:bodyPr>
          <a:lstStyle/>
          <a:p>
            <a:pPr marL="285750" indent="-285750">
              <a:buFont typeface="Arial" panose="020B0604020202020204" pitchFamily="34" charset="0"/>
              <a:buChar char="•"/>
            </a:pPr>
            <a:r>
              <a:rPr lang="en-US" b="1" dirty="0"/>
              <a:t>Recommendations on Variances for Unique Water Uses</a:t>
            </a:r>
            <a:endParaRPr lang="en-US" sz="1600" b="1" dirty="0"/>
          </a:p>
          <a:p>
            <a:pPr marL="742950" lvl="1" indent="-285750">
              <a:buFont typeface="Courier New" panose="02070309020205020404" pitchFamily="49" charset="0"/>
              <a:buChar char="o"/>
            </a:pPr>
            <a:r>
              <a:rPr lang="en-US" sz="1500" dirty="0"/>
              <a:t>The details containing the threshold of significance used will be provided in the full recommendation reports. </a:t>
            </a:r>
          </a:p>
          <a:p>
            <a:pPr marL="742950" lvl="1" indent="-285750">
              <a:buFont typeface="Courier New" panose="02070309020205020404" pitchFamily="49" charset="0"/>
              <a:buChar char="o"/>
            </a:pPr>
            <a:r>
              <a:rPr lang="en-US" sz="1500" dirty="0"/>
              <a:t>Sufficient evidence supports the establishment of the eight variances identified in the 2018 Legislation </a:t>
            </a:r>
          </a:p>
          <a:p>
            <a:pPr marL="1200150" lvl="2" indent="-285750">
              <a:buFont typeface="Wingdings" panose="05000000000000000000" pitchFamily="2" charset="2"/>
              <a:buChar char="§"/>
            </a:pPr>
            <a:r>
              <a:rPr lang="en-US" sz="1500" dirty="0"/>
              <a:t>2 should be refined: dust control limited to horse corals; irrigate vegetation for fire protection modified and expanded to during major emergencies</a:t>
            </a:r>
          </a:p>
          <a:p>
            <a:pPr marL="742950" lvl="1" indent="-285750">
              <a:buFont typeface="Courier New" panose="02070309020205020404" pitchFamily="49" charset="0"/>
              <a:buChar char="o"/>
            </a:pPr>
            <a:r>
              <a:rPr lang="en-US" sz="1500" dirty="0"/>
              <a:t>Add variance for significant use of water for home use medical devices – consider further</a:t>
            </a:r>
          </a:p>
          <a:p>
            <a:pPr marL="1200150" lvl="2" indent="-285750">
              <a:buFont typeface="Courier New" panose="02070309020205020404" pitchFamily="49" charset="0"/>
              <a:buChar char="o"/>
            </a:pPr>
            <a:endParaRPr lang="en-US" sz="1500" dirty="0"/>
          </a:p>
          <a:p>
            <a:pPr marL="1200150" lvl="2" indent="-285750">
              <a:buFont typeface="Courier New" panose="02070309020205020404" pitchFamily="49" charset="0"/>
              <a:buChar char="o"/>
            </a:pPr>
            <a:endParaRPr lang="en-US" sz="1500" dirty="0"/>
          </a:p>
          <a:p>
            <a:pPr marL="1200150" lvl="2" indent="-285750">
              <a:buFont typeface="Courier New" panose="02070309020205020404" pitchFamily="49" charset="0"/>
              <a:buChar char="o"/>
            </a:pPr>
            <a:endParaRPr lang="en-US" sz="1500" dirty="0"/>
          </a:p>
        </p:txBody>
      </p:sp>
      <p:sp>
        <p:nvSpPr>
          <p:cNvPr id="6" name="Title 1">
            <a:extLst>
              <a:ext uri="{FF2B5EF4-FFF2-40B4-BE49-F238E27FC236}">
                <a16:creationId xmlns:a16="http://schemas.microsoft.com/office/drawing/2014/main" id="{E4120515-650A-4FF2-A5FE-6598DBF7A54B}"/>
              </a:ext>
            </a:extLst>
          </p:cNvPr>
          <p:cNvSpPr>
            <a:spLocks noGrp="1"/>
          </p:cNvSpPr>
          <p:nvPr>
            <p:ph type="title"/>
          </p:nvPr>
        </p:nvSpPr>
        <p:spPr>
          <a:xfrm>
            <a:off x="457200" y="212651"/>
            <a:ext cx="8229600" cy="968743"/>
          </a:xfrm>
        </p:spPr>
        <p:txBody>
          <a:bodyPr anchor="b">
            <a:normAutofit/>
          </a:bodyPr>
          <a:lstStyle/>
          <a:p>
            <a:r>
              <a:rPr lang="en-US"/>
              <a:t>WUE Objective Update: Variances </a:t>
            </a:r>
            <a:endParaRPr lang="en-US" dirty="0"/>
          </a:p>
        </p:txBody>
      </p:sp>
      <p:sp>
        <p:nvSpPr>
          <p:cNvPr id="4" name="Rectangle 3">
            <a:extLst>
              <a:ext uri="{FF2B5EF4-FFF2-40B4-BE49-F238E27FC236}">
                <a16:creationId xmlns:a16="http://schemas.microsoft.com/office/drawing/2014/main" id="{D56E50EC-1A7D-417C-8324-9F76FB24F720}"/>
              </a:ext>
            </a:extLst>
          </p:cNvPr>
          <p:cNvSpPr/>
          <p:nvPr/>
        </p:nvSpPr>
        <p:spPr>
          <a:xfrm>
            <a:off x="6639222" y="1813401"/>
            <a:ext cx="2009775" cy="451485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noFill/>
            </a:endParaRPr>
          </a:p>
        </p:txBody>
      </p:sp>
      <p:pic>
        <p:nvPicPr>
          <p:cNvPr id="3" name="Picture 2">
            <a:extLst>
              <a:ext uri="{FF2B5EF4-FFF2-40B4-BE49-F238E27FC236}">
                <a16:creationId xmlns:a16="http://schemas.microsoft.com/office/drawing/2014/main" id="{F8029EDF-DB73-C0FC-0EC4-3BC63AAB1474}"/>
              </a:ext>
            </a:extLst>
          </p:cNvPr>
          <p:cNvPicPr>
            <a:picLocks noChangeAspect="1"/>
          </p:cNvPicPr>
          <p:nvPr/>
        </p:nvPicPr>
        <p:blipFill>
          <a:blip r:embed="rId3"/>
          <a:stretch>
            <a:fillRect/>
          </a:stretch>
        </p:blipFill>
        <p:spPr>
          <a:xfrm>
            <a:off x="6391275" y="2023227"/>
            <a:ext cx="2019300" cy="4514850"/>
          </a:xfrm>
          <a:prstGeom prst="rect">
            <a:avLst/>
          </a:prstGeom>
          <a:ln>
            <a:solidFill>
              <a:schemeClr val="accent1"/>
            </a:solidFill>
          </a:ln>
        </p:spPr>
      </p:pic>
    </p:spTree>
    <p:extLst>
      <p:ext uri="{BB962C8B-B14F-4D97-AF65-F5344CB8AC3E}">
        <p14:creationId xmlns:p14="http://schemas.microsoft.com/office/powerpoint/2010/main" val="1012241568"/>
      </p:ext>
    </p:extLst>
  </p:cSld>
  <p:clrMapOvr>
    <a:masterClrMapping/>
  </p:clrMapOvr>
</p:sld>
</file>

<file path=ppt/theme/theme1.xml><?xml version="1.0" encoding="utf-8"?>
<a:theme xmlns:a="http://schemas.openxmlformats.org/drawingml/2006/main" name="ACWA PPT Template 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8154AFE88F46A4F958C74BCAEC3E0FC" ma:contentTypeVersion="13" ma:contentTypeDescription="Create a new document." ma:contentTypeScope="" ma:versionID="5309ff924ce1a79b87df58d2493c1a92">
  <xsd:schema xmlns:xsd="http://www.w3.org/2001/XMLSchema" xmlns:xs="http://www.w3.org/2001/XMLSchema" xmlns:p="http://schemas.microsoft.com/office/2006/metadata/properties" xmlns:ns2="30f22c2f-962e-461d-9a5d-fdf468467c73" xmlns:ns3="b5c12858-e65c-4828-aac7-6535b9823010" targetNamespace="http://schemas.microsoft.com/office/2006/metadata/properties" ma:root="true" ma:fieldsID="4c3149901a189c82ec629ad62b723049" ns2:_="" ns3:_="">
    <xsd:import namespace="30f22c2f-962e-461d-9a5d-fdf468467c73"/>
    <xsd:import namespace="b5c12858-e65c-4828-aac7-6535b9823010"/>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f22c2f-962e-461d-9a5d-fdf468467c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38427c3-99e6-472b-83d3-e397a640e609"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5c12858-e65c-4828-aac7-6535b9823010"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92144db6-208f-4236-8e7a-d66479daf72c}" ma:internalName="TaxCatchAll" ma:showField="CatchAllData" ma:web="b5c12858-e65c-4828-aac7-6535b9823010">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0f22c2f-962e-461d-9a5d-fdf468467c73">
      <Terms xmlns="http://schemas.microsoft.com/office/infopath/2007/PartnerControls"/>
    </lcf76f155ced4ddcb4097134ff3c332f>
    <TaxCatchAll xmlns="b5c12858-e65c-4828-aac7-6535b9823010" xsi:nil="true"/>
    <SharedWithUsers xmlns="b5c12858-e65c-4828-aac7-6535b9823010">
      <UserInfo>
        <DisplayName>Chelsea Haines</DisplayName>
        <AccountId>14</AccountId>
        <AccountType/>
      </UserInfo>
    </SharedWithUsers>
  </documentManagement>
</p:properties>
</file>

<file path=customXml/itemProps1.xml><?xml version="1.0" encoding="utf-8"?>
<ds:datastoreItem xmlns:ds="http://schemas.openxmlformats.org/officeDocument/2006/customXml" ds:itemID="{2FC0A15B-F484-4A19-B7B3-177C254EACFE}">
  <ds:schemaRefs>
    <ds:schemaRef ds:uri="http://schemas.microsoft.com/sharepoint/v3/contenttype/forms"/>
  </ds:schemaRefs>
</ds:datastoreItem>
</file>

<file path=customXml/itemProps2.xml><?xml version="1.0" encoding="utf-8"?>
<ds:datastoreItem xmlns:ds="http://schemas.openxmlformats.org/officeDocument/2006/customXml" ds:itemID="{715D528C-F4DB-403A-A390-479F48EEBF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f22c2f-962e-461d-9a5d-fdf468467c73"/>
    <ds:schemaRef ds:uri="b5c12858-e65c-4828-aac7-6535b98230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7740C2-7CE6-4B3B-8FBC-E0C4C4BC8AF3}">
  <ds:schemaRefs>
    <ds:schemaRef ds:uri="30f22c2f-962e-461d-9a5d-fdf468467c73"/>
    <ds:schemaRef ds:uri="http://purl.org/dc/elements/1.1/"/>
    <ds:schemaRef ds:uri="b5c12858-e65c-4828-aac7-6535b9823010"/>
    <ds:schemaRef ds:uri="http://purl.org/dc/term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9153</TotalTime>
  <Words>1849</Words>
  <Application>Microsoft Office PowerPoint</Application>
  <PresentationFormat>On-screen Show (4:3)</PresentationFormat>
  <Paragraphs>226</Paragraphs>
  <Slides>17</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Courier New</vt:lpstr>
      <vt:lpstr>Trebuchet MS</vt:lpstr>
      <vt:lpstr>Wingdings</vt:lpstr>
      <vt:lpstr>ACWA PPT Template 2016</vt:lpstr>
      <vt:lpstr>Water Use Efficiency Work Group</vt:lpstr>
      <vt:lpstr>Meeting Agenda</vt:lpstr>
      <vt:lpstr>Drought Update: State’s Response </vt:lpstr>
      <vt:lpstr>Legislative Updates</vt:lpstr>
      <vt:lpstr>Legislative Updates</vt:lpstr>
      <vt:lpstr>WUE Objective Update: Schedule &amp; Status  </vt:lpstr>
      <vt:lpstr>WUE Objective Update: DWR Recommended Outdoor Standards</vt:lpstr>
      <vt:lpstr>WUE Objective Update: Outdoor Standards</vt:lpstr>
      <vt:lpstr>WUE Objective Update: Variances </vt:lpstr>
      <vt:lpstr>WUE Objective Update: CII Performance Measures  </vt:lpstr>
      <vt:lpstr>WUE Objective Update: CII Performance Measures  (cont.)</vt:lpstr>
      <vt:lpstr>WUE Objective Update: Bonus &amp; Guidelines</vt:lpstr>
      <vt:lpstr>WUE Objective Update: Water loss </vt:lpstr>
      <vt:lpstr>WUE Objective Update: Water loss </vt:lpstr>
      <vt:lpstr>ACWA Next Steps </vt:lpstr>
      <vt:lpstr>WUE Objective Update: CA-NV AWWA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Use Efficiency Work Group</dc:title>
  <dc:creator>Chelsea Haines</dc:creator>
  <cp:lastModifiedBy>Chelsea Haines</cp:lastModifiedBy>
  <cp:revision>210</cp:revision>
  <dcterms:created xsi:type="dcterms:W3CDTF">2020-08-17T16:57:19Z</dcterms:created>
  <dcterms:modified xsi:type="dcterms:W3CDTF">2022-10-12T16:56:47Z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0x010100F8154AFE88F46A4F958C74BCAEC3E0FC</vt:lpwstr>
  </property>
  <property fmtid="{D5CDD505-2E9C-101B-9397-08002B2CF9AE}" pid="3" name="MediaServiceImageTags">
    <vt:lpwstr/>
  </property>
</Properties>
</file>