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8" r:id="rId5"/>
    <p:sldId id="260" r:id="rId6"/>
    <p:sldId id="482" r:id="rId7"/>
    <p:sldId id="494" r:id="rId8"/>
    <p:sldId id="322" r:id="rId9"/>
    <p:sldId id="481" r:id="rId10"/>
    <p:sldId id="493" r:id="rId11"/>
    <p:sldId id="483" r:id="rId12"/>
    <p:sldId id="484" r:id="rId13"/>
    <p:sldId id="485" r:id="rId14"/>
    <p:sldId id="464" r:id="rId15"/>
    <p:sldId id="487" r:id="rId16"/>
    <p:sldId id="489" r:id="rId17"/>
    <p:sldId id="490" r:id="rId18"/>
    <p:sldId id="474" r:id="rId19"/>
    <p:sldId id="465" r:id="rId20"/>
    <p:sldId id="449" r:id="rId21"/>
    <p:sldId id="466" r:id="rId22"/>
    <p:sldId id="488" r:id="rId23"/>
    <p:sldId id="471" r:id="rId24"/>
    <p:sldId id="492" r:id="rId25"/>
    <p:sldId id="491" r:id="rId26"/>
    <p:sldId id="496" r:id="rId27"/>
    <p:sldId id="472" r:id="rId28"/>
    <p:sldId id="497" r:id="rId29"/>
    <p:sldId id="495" r:id="rId30"/>
    <p:sldId id="440" r:id="rId31"/>
    <p:sldId id="395"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and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88"/>
    <a:srgbClr val="3BB6B3"/>
    <a:srgbClr val="FF66FF"/>
    <a:srgbClr val="FF9900"/>
    <a:srgbClr val="FFFFFF"/>
    <a:srgbClr val="F8E81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BDE14-7B0C-4B2C-B7B4-872EEF2DA49D}" v="36" dt="2021-10-20T02:39:55.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2" autoAdjust="0"/>
    <p:restoredTop sz="86604" autoAdjust="0"/>
  </p:normalViewPr>
  <p:slideViewPr>
    <p:cSldViewPr snapToGrid="0" snapToObjects="1">
      <p:cViewPr varScale="1">
        <p:scale>
          <a:sx n="71" d="100"/>
          <a:sy n="71" d="100"/>
        </p:scale>
        <p:origin x="72" y="72"/>
      </p:cViewPr>
      <p:guideLst>
        <p:guide orient="horz" pos="2160"/>
        <p:guide pos="2880"/>
      </p:guideLst>
    </p:cSldViewPr>
  </p:slideViewPr>
  <p:notesTextViewPr>
    <p:cViewPr>
      <p:scale>
        <a:sx n="3" d="2"/>
        <a:sy n="3" d="2"/>
      </p:scale>
      <p:origin x="0" y="0"/>
    </p:cViewPr>
  </p:notesTextViewPr>
  <p:sorterViewPr>
    <p:cViewPr>
      <p:scale>
        <a:sx n="150" d="100"/>
        <a:sy n="150" d="100"/>
      </p:scale>
      <p:origin x="0" y="-15504"/>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Haines" userId="c2f0f729b6d7e03f" providerId="LiveId" clId="{E59BDE14-7B0C-4B2C-B7B4-872EEF2DA49D}"/>
    <pc:docChg chg="undo custSel addSld delSld modSld">
      <pc:chgData name="Chelsea Haines" userId="c2f0f729b6d7e03f" providerId="LiveId" clId="{E59BDE14-7B0C-4B2C-B7B4-872EEF2DA49D}" dt="2021-10-20T02:43:05.532" v="1958" actId="2696"/>
      <pc:docMkLst>
        <pc:docMk/>
      </pc:docMkLst>
      <pc:sldChg chg="modSp mod">
        <pc:chgData name="Chelsea Haines" userId="c2f0f729b6d7e03f" providerId="LiveId" clId="{E59BDE14-7B0C-4B2C-B7B4-872EEF2DA49D}" dt="2021-10-20T02:39:19.565" v="1884" actId="20577"/>
        <pc:sldMkLst>
          <pc:docMk/>
          <pc:sldMk cId="3993821373" sldId="260"/>
        </pc:sldMkLst>
        <pc:spChg chg="mod">
          <ac:chgData name="Chelsea Haines" userId="c2f0f729b6d7e03f" providerId="LiveId" clId="{E59BDE14-7B0C-4B2C-B7B4-872EEF2DA49D}" dt="2021-10-20T02:39:19.565" v="1884" actId="20577"/>
          <ac:spMkLst>
            <pc:docMk/>
            <pc:sldMk cId="3993821373" sldId="260"/>
            <ac:spMk id="3" creationId="{00000000-0000-0000-0000-000000000000}"/>
          </ac:spMkLst>
        </pc:spChg>
      </pc:sldChg>
      <pc:sldChg chg="delSp modSp mod">
        <pc:chgData name="Chelsea Haines" userId="c2f0f729b6d7e03f" providerId="LiveId" clId="{E59BDE14-7B0C-4B2C-B7B4-872EEF2DA49D}" dt="2021-10-20T02:30:27.466" v="1094" actId="14100"/>
        <pc:sldMkLst>
          <pc:docMk/>
          <pc:sldMk cId="2716919897" sldId="471"/>
        </pc:sldMkLst>
        <pc:spChg chg="mod">
          <ac:chgData name="Chelsea Haines" userId="c2f0f729b6d7e03f" providerId="LiveId" clId="{E59BDE14-7B0C-4B2C-B7B4-872EEF2DA49D}" dt="2021-10-20T02:30:27.466" v="1094" actId="14100"/>
          <ac:spMkLst>
            <pc:docMk/>
            <pc:sldMk cId="2716919897" sldId="471"/>
            <ac:spMk id="3" creationId="{1CAEC172-DE7F-42A0-AF4A-E807953321B3}"/>
          </ac:spMkLst>
        </pc:spChg>
        <pc:spChg chg="del">
          <ac:chgData name="Chelsea Haines" userId="c2f0f729b6d7e03f" providerId="LiveId" clId="{E59BDE14-7B0C-4B2C-B7B4-872EEF2DA49D}" dt="2021-10-20T02:30:14.408" v="1088" actId="478"/>
          <ac:spMkLst>
            <pc:docMk/>
            <pc:sldMk cId="2716919897" sldId="471"/>
            <ac:spMk id="14" creationId="{E901863B-0BB3-4690-BCA2-E2B50A8ADFB0}"/>
          </ac:spMkLst>
        </pc:spChg>
      </pc:sldChg>
      <pc:sldChg chg="modSp mod">
        <pc:chgData name="Chelsea Haines" userId="c2f0f729b6d7e03f" providerId="LiveId" clId="{E59BDE14-7B0C-4B2C-B7B4-872EEF2DA49D}" dt="2021-10-20T02:34:26.662" v="1199" actId="20577"/>
        <pc:sldMkLst>
          <pc:docMk/>
          <pc:sldMk cId="1755531819" sldId="472"/>
        </pc:sldMkLst>
        <pc:spChg chg="mod">
          <ac:chgData name="Chelsea Haines" userId="c2f0f729b6d7e03f" providerId="LiveId" clId="{E59BDE14-7B0C-4B2C-B7B4-872EEF2DA49D}" dt="2021-10-20T02:34:26.662" v="1199" actId="20577"/>
          <ac:spMkLst>
            <pc:docMk/>
            <pc:sldMk cId="1755531819" sldId="472"/>
            <ac:spMk id="3" creationId="{1CAEC172-DE7F-42A0-AF4A-E807953321B3}"/>
          </ac:spMkLst>
        </pc:spChg>
      </pc:sldChg>
      <pc:sldChg chg="modSp mod">
        <pc:chgData name="Chelsea Haines" userId="c2f0f729b6d7e03f" providerId="LiveId" clId="{E59BDE14-7B0C-4B2C-B7B4-872EEF2DA49D}" dt="2021-10-19T21:15:05.339" v="100" actId="20577"/>
        <pc:sldMkLst>
          <pc:docMk/>
          <pc:sldMk cId="4283718236" sldId="481"/>
        </pc:sldMkLst>
        <pc:spChg chg="mod">
          <ac:chgData name="Chelsea Haines" userId="c2f0f729b6d7e03f" providerId="LiveId" clId="{E59BDE14-7B0C-4B2C-B7B4-872EEF2DA49D}" dt="2021-10-19T21:15:05.339" v="100" actId="20577"/>
          <ac:spMkLst>
            <pc:docMk/>
            <pc:sldMk cId="4283718236" sldId="481"/>
            <ac:spMk id="8" creationId="{4B7C84F2-50EF-4AE2-902D-AB772C43EDD0}"/>
          </ac:spMkLst>
        </pc:spChg>
      </pc:sldChg>
      <pc:sldChg chg="modSp mod">
        <pc:chgData name="Chelsea Haines" userId="c2f0f729b6d7e03f" providerId="LiveId" clId="{E59BDE14-7B0C-4B2C-B7B4-872EEF2DA49D}" dt="2021-10-20T01:49:08.564" v="1080" actId="255"/>
        <pc:sldMkLst>
          <pc:docMk/>
          <pc:sldMk cId="2932255513" sldId="482"/>
        </pc:sldMkLst>
        <pc:spChg chg="mod">
          <ac:chgData name="Chelsea Haines" userId="c2f0f729b6d7e03f" providerId="LiveId" clId="{E59BDE14-7B0C-4B2C-B7B4-872EEF2DA49D}" dt="2021-10-20T01:49:08.564" v="1080" actId="255"/>
          <ac:spMkLst>
            <pc:docMk/>
            <pc:sldMk cId="2932255513" sldId="482"/>
            <ac:spMk id="3" creationId="{42FAC01D-6CB4-41C8-B104-FC7BB404E9B5}"/>
          </ac:spMkLst>
        </pc:spChg>
      </pc:sldChg>
      <pc:sldChg chg="addSp delSp modSp mod modClrScheme chgLayout">
        <pc:chgData name="Chelsea Haines" userId="c2f0f729b6d7e03f" providerId="LiveId" clId="{E59BDE14-7B0C-4B2C-B7B4-872EEF2DA49D}" dt="2021-10-19T21:12:30.960" v="61" actId="1076"/>
        <pc:sldMkLst>
          <pc:docMk/>
          <pc:sldMk cId="3608348524" sldId="483"/>
        </pc:sldMkLst>
        <pc:spChg chg="mod">
          <ac:chgData name="Chelsea Haines" userId="c2f0f729b6d7e03f" providerId="LiveId" clId="{E59BDE14-7B0C-4B2C-B7B4-872EEF2DA49D}" dt="2021-10-19T21:08:28.859" v="10" actId="26606"/>
          <ac:spMkLst>
            <pc:docMk/>
            <pc:sldMk cId="3608348524" sldId="483"/>
            <ac:spMk id="3" creationId="{961C9490-CBEE-40B4-B3A2-4B04A2DD67D9}"/>
          </ac:spMkLst>
        </pc:spChg>
        <pc:spChg chg="mod ord">
          <ac:chgData name="Chelsea Haines" userId="c2f0f729b6d7e03f" providerId="LiveId" clId="{E59BDE14-7B0C-4B2C-B7B4-872EEF2DA49D}" dt="2021-10-19T21:12:00.028" v="46" actId="26606"/>
          <ac:spMkLst>
            <pc:docMk/>
            <pc:sldMk cId="3608348524" sldId="483"/>
            <ac:spMk id="4" creationId="{6979FE14-1523-41C2-8142-E5DF8E4F8543}"/>
          </ac:spMkLst>
        </pc:spChg>
        <pc:spChg chg="mod">
          <ac:chgData name="Chelsea Haines" userId="c2f0f729b6d7e03f" providerId="LiveId" clId="{E59BDE14-7B0C-4B2C-B7B4-872EEF2DA49D}" dt="2021-10-19T21:12:26.382" v="58" actId="1076"/>
          <ac:spMkLst>
            <pc:docMk/>
            <pc:sldMk cId="3608348524" sldId="483"/>
            <ac:spMk id="6" creationId="{E406F1AE-4A79-419D-85B0-598377464CD4}"/>
          </ac:spMkLst>
        </pc:spChg>
        <pc:picChg chg="add del mod ord">
          <ac:chgData name="Chelsea Haines" userId="c2f0f729b6d7e03f" providerId="LiveId" clId="{E59BDE14-7B0C-4B2C-B7B4-872EEF2DA49D}" dt="2021-10-19T21:09:24.633" v="16" actId="478"/>
          <ac:picMkLst>
            <pc:docMk/>
            <pc:sldMk cId="3608348524" sldId="483"/>
            <ac:picMk id="1026" creationId="{119226FF-0077-4F05-BEF3-04432243BA37}"/>
          </ac:picMkLst>
        </pc:picChg>
        <pc:picChg chg="add del mod ord">
          <ac:chgData name="Chelsea Haines" userId="c2f0f729b6d7e03f" providerId="LiveId" clId="{E59BDE14-7B0C-4B2C-B7B4-872EEF2DA49D}" dt="2021-10-19T21:10:11.880" v="22" actId="478"/>
          <ac:picMkLst>
            <pc:docMk/>
            <pc:sldMk cId="3608348524" sldId="483"/>
            <ac:picMk id="1028" creationId="{95B00626-F4E0-407D-ACCA-D0BA896095AB}"/>
          </ac:picMkLst>
        </pc:picChg>
        <pc:picChg chg="add del mod ord">
          <ac:chgData name="Chelsea Haines" userId="c2f0f729b6d7e03f" providerId="LiveId" clId="{E59BDE14-7B0C-4B2C-B7B4-872EEF2DA49D}" dt="2021-10-19T21:11:31.393" v="36" actId="478"/>
          <ac:picMkLst>
            <pc:docMk/>
            <pc:sldMk cId="3608348524" sldId="483"/>
            <ac:picMk id="1030" creationId="{7D0E6119-9B31-4FB0-A249-40366BAB5BE3}"/>
          </ac:picMkLst>
        </pc:picChg>
        <pc:picChg chg="add mod ord">
          <ac:chgData name="Chelsea Haines" userId="c2f0f729b6d7e03f" providerId="LiveId" clId="{E59BDE14-7B0C-4B2C-B7B4-872EEF2DA49D}" dt="2021-10-19T21:12:30.960" v="61" actId="1076"/>
          <ac:picMkLst>
            <pc:docMk/>
            <pc:sldMk cId="3608348524" sldId="483"/>
            <ac:picMk id="1032" creationId="{8932FA34-0E75-4516-9291-769E78839AFF}"/>
          </ac:picMkLst>
        </pc:picChg>
      </pc:sldChg>
      <pc:sldChg chg="modSp mod">
        <pc:chgData name="Chelsea Haines" userId="c2f0f729b6d7e03f" providerId="LiveId" clId="{E59BDE14-7B0C-4B2C-B7B4-872EEF2DA49D}" dt="2021-10-20T02:32:23.544" v="1111" actId="1076"/>
        <pc:sldMkLst>
          <pc:docMk/>
          <pc:sldMk cId="1967478934" sldId="491"/>
        </pc:sldMkLst>
        <pc:spChg chg="mod">
          <ac:chgData name="Chelsea Haines" userId="c2f0f729b6d7e03f" providerId="LiveId" clId="{E59BDE14-7B0C-4B2C-B7B4-872EEF2DA49D}" dt="2021-10-20T02:32:23.544" v="1111" actId="1076"/>
          <ac:spMkLst>
            <pc:docMk/>
            <pc:sldMk cId="1967478934" sldId="491"/>
            <ac:spMk id="3" creationId="{1CAEC172-DE7F-42A0-AF4A-E807953321B3}"/>
          </ac:spMkLst>
        </pc:spChg>
        <pc:picChg chg="mod">
          <ac:chgData name="Chelsea Haines" userId="c2f0f729b6d7e03f" providerId="LiveId" clId="{E59BDE14-7B0C-4B2C-B7B4-872EEF2DA49D}" dt="2021-10-20T02:32:20.584" v="1110" actId="14100"/>
          <ac:picMkLst>
            <pc:docMk/>
            <pc:sldMk cId="1967478934" sldId="491"/>
            <ac:picMk id="7" creationId="{551E1421-92A7-4CC4-81B9-830CB299097C}"/>
          </ac:picMkLst>
        </pc:picChg>
      </pc:sldChg>
      <pc:sldChg chg="modSp mod">
        <pc:chgData name="Chelsea Haines" userId="c2f0f729b6d7e03f" providerId="LiveId" clId="{E59BDE14-7B0C-4B2C-B7B4-872EEF2DA49D}" dt="2021-10-19T21:15:13.787" v="103" actId="113"/>
        <pc:sldMkLst>
          <pc:docMk/>
          <pc:sldMk cId="3087860301" sldId="493"/>
        </pc:sldMkLst>
        <pc:spChg chg="mod">
          <ac:chgData name="Chelsea Haines" userId="c2f0f729b6d7e03f" providerId="LiveId" clId="{E59BDE14-7B0C-4B2C-B7B4-872EEF2DA49D}" dt="2021-10-19T21:15:13.787" v="103" actId="113"/>
          <ac:spMkLst>
            <pc:docMk/>
            <pc:sldMk cId="3087860301" sldId="493"/>
            <ac:spMk id="8" creationId="{4B7C84F2-50EF-4AE2-902D-AB772C43EDD0}"/>
          </ac:spMkLst>
        </pc:spChg>
      </pc:sldChg>
      <pc:sldChg chg="delSp modSp add mod">
        <pc:chgData name="Chelsea Haines" userId="c2f0f729b6d7e03f" providerId="LiveId" clId="{E59BDE14-7B0C-4B2C-B7B4-872EEF2DA49D}" dt="2021-10-20T02:28:54.802" v="1083" actId="13926"/>
        <pc:sldMkLst>
          <pc:docMk/>
          <pc:sldMk cId="1284297415" sldId="494"/>
        </pc:sldMkLst>
        <pc:spChg chg="mod">
          <ac:chgData name="Chelsea Haines" userId="c2f0f729b6d7e03f" providerId="LiveId" clId="{E59BDE14-7B0C-4B2C-B7B4-872EEF2DA49D}" dt="2021-10-20T02:28:54.802" v="1083" actId="13926"/>
          <ac:spMkLst>
            <pc:docMk/>
            <pc:sldMk cId="1284297415" sldId="494"/>
            <ac:spMk id="3" creationId="{42FAC01D-6CB4-41C8-B104-FC7BB404E9B5}"/>
          </ac:spMkLst>
        </pc:spChg>
        <pc:picChg chg="del">
          <ac:chgData name="Chelsea Haines" userId="c2f0f729b6d7e03f" providerId="LiveId" clId="{E59BDE14-7B0C-4B2C-B7B4-872EEF2DA49D}" dt="2021-10-20T01:05:34.045" v="841" actId="478"/>
          <ac:picMkLst>
            <pc:docMk/>
            <pc:sldMk cId="1284297415" sldId="494"/>
            <ac:picMk id="8" creationId="{B0D7D37D-65DF-4122-9812-11F368D470C3}"/>
          </ac:picMkLst>
        </pc:picChg>
      </pc:sldChg>
      <pc:sldChg chg="addSp delSp modSp mod">
        <pc:chgData name="Chelsea Haines" userId="c2f0f729b6d7e03f" providerId="LiveId" clId="{E59BDE14-7B0C-4B2C-B7B4-872EEF2DA49D}" dt="2021-10-20T02:38:19.132" v="1847" actId="20577"/>
        <pc:sldMkLst>
          <pc:docMk/>
          <pc:sldMk cId="1528720981" sldId="495"/>
        </pc:sldMkLst>
        <pc:spChg chg="add del mod">
          <ac:chgData name="Chelsea Haines" userId="c2f0f729b6d7e03f" providerId="LiveId" clId="{E59BDE14-7B0C-4B2C-B7B4-872EEF2DA49D}" dt="2021-10-20T02:36:41.069" v="1438" actId="478"/>
          <ac:spMkLst>
            <pc:docMk/>
            <pc:sldMk cId="1528720981" sldId="495"/>
            <ac:spMk id="3" creationId="{E7589353-436D-4959-A3F8-60B4E3F4575D}"/>
          </ac:spMkLst>
        </pc:spChg>
        <pc:spChg chg="del">
          <ac:chgData name="Chelsea Haines" userId="c2f0f729b6d7e03f" providerId="LiveId" clId="{E59BDE14-7B0C-4B2C-B7B4-872EEF2DA49D}" dt="2021-10-20T02:36:38.720" v="1436" actId="478"/>
          <ac:spMkLst>
            <pc:docMk/>
            <pc:sldMk cId="1528720981" sldId="495"/>
            <ac:spMk id="5" creationId="{81BEAD7A-DE03-4321-8245-7FC8C6109625}"/>
          </ac:spMkLst>
        </pc:spChg>
        <pc:spChg chg="del">
          <ac:chgData name="Chelsea Haines" userId="c2f0f729b6d7e03f" providerId="LiveId" clId="{E59BDE14-7B0C-4B2C-B7B4-872EEF2DA49D}" dt="2021-10-20T02:36:49.666" v="1441" actId="478"/>
          <ac:spMkLst>
            <pc:docMk/>
            <pc:sldMk cId="1528720981" sldId="495"/>
            <ac:spMk id="6" creationId="{A49204D3-9AEC-46C9-A78D-08410CAB048A}"/>
          </ac:spMkLst>
        </pc:spChg>
        <pc:spChg chg="add mod">
          <ac:chgData name="Chelsea Haines" userId="c2f0f729b6d7e03f" providerId="LiveId" clId="{E59BDE14-7B0C-4B2C-B7B4-872EEF2DA49D}" dt="2021-10-20T02:36:38.928" v="1437"/>
          <ac:spMkLst>
            <pc:docMk/>
            <pc:sldMk cId="1528720981" sldId="495"/>
            <ac:spMk id="8" creationId="{1D52E4D2-6C4C-4632-B183-7092F7FB8BCD}"/>
          </ac:spMkLst>
        </pc:spChg>
        <pc:spChg chg="add del mod">
          <ac:chgData name="Chelsea Haines" userId="c2f0f729b6d7e03f" providerId="LiveId" clId="{E59BDE14-7B0C-4B2C-B7B4-872EEF2DA49D}" dt="2021-10-20T02:36:46.986" v="1440"/>
          <ac:spMkLst>
            <pc:docMk/>
            <pc:sldMk cId="1528720981" sldId="495"/>
            <ac:spMk id="9" creationId="{5E756B22-B0EE-4B5F-B0F3-E63FFA0DF5BC}"/>
          </ac:spMkLst>
        </pc:spChg>
        <pc:spChg chg="add del mod">
          <ac:chgData name="Chelsea Haines" userId="c2f0f729b6d7e03f" providerId="LiveId" clId="{E59BDE14-7B0C-4B2C-B7B4-872EEF2DA49D}" dt="2021-10-20T02:37:02.711" v="1456" actId="478"/>
          <ac:spMkLst>
            <pc:docMk/>
            <pc:sldMk cId="1528720981" sldId="495"/>
            <ac:spMk id="10" creationId="{2A784333-56CF-4B7F-9F55-B2416F71F7B0}"/>
          </ac:spMkLst>
        </pc:spChg>
        <pc:spChg chg="add del mod">
          <ac:chgData name="Chelsea Haines" userId="c2f0f729b6d7e03f" providerId="LiveId" clId="{E59BDE14-7B0C-4B2C-B7B4-872EEF2DA49D}" dt="2021-10-20T02:36:59.775" v="1455" actId="478"/>
          <ac:spMkLst>
            <pc:docMk/>
            <pc:sldMk cId="1528720981" sldId="495"/>
            <ac:spMk id="11" creationId="{846FDA68-7DCC-4AC4-8BB1-249F94B3A5ED}"/>
          </ac:spMkLst>
        </pc:spChg>
        <pc:spChg chg="add mod">
          <ac:chgData name="Chelsea Haines" userId="c2f0f729b6d7e03f" providerId="LiveId" clId="{E59BDE14-7B0C-4B2C-B7B4-872EEF2DA49D}" dt="2021-10-20T02:38:19.132" v="1847" actId="20577"/>
          <ac:spMkLst>
            <pc:docMk/>
            <pc:sldMk cId="1528720981" sldId="495"/>
            <ac:spMk id="12" creationId="{C216C669-7F34-4A27-A1C4-59BAD8B6E1AC}"/>
          </ac:spMkLst>
        </pc:spChg>
      </pc:sldChg>
      <pc:sldChg chg="new del">
        <pc:chgData name="Chelsea Haines" userId="c2f0f729b6d7e03f" providerId="LiveId" clId="{E59BDE14-7B0C-4B2C-B7B4-872EEF2DA49D}" dt="2021-10-20T02:31:44.316" v="1102" actId="2696"/>
        <pc:sldMkLst>
          <pc:docMk/>
          <pc:sldMk cId="3778172009" sldId="495"/>
        </pc:sldMkLst>
      </pc:sldChg>
      <pc:sldChg chg="add">
        <pc:chgData name="Chelsea Haines" userId="c2f0f729b6d7e03f" providerId="LiveId" clId="{E59BDE14-7B0C-4B2C-B7B4-872EEF2DA49D}" dt="2021-10-20T02:31:41.579" v="1101"/>
        <pc:sldMkLst>
          <pc:docMk/>
          <pc:sldMk cId="3754083286" sldId="496"/>
        </pc:sldMkLst>
      </pc:sldChg>
      <pc:sldChg chg="addSp delSp modSp add mod">
        <pc:chgData name="Chelsea Haines" userId="c2f0f729b6d7e03f" providerId="LiveId" clId="{E59BDE14-7B0C-4B2C-B7B4-872EEF2DA49D}" dt="2021-10-20T02:36:14.055" v="1435" actId="313"/>
        <pc:sldMkLst>
          <pc:docMk/>
          <pc:sldMk cId="4265689241" sldId="497"/>
        </pc:sldMkLst>
        <pc:spChg chg="del">
          <ac:chgData name="Chelsea Haines" userId="c2f0f729b6d7e03f" providerId="LiveId" clId="{E59BDE14-7B0C-4B2C-B7B4-872EEF2DA49D}" dt="2021-10-20T02:34:58.759" v="1201" actId="478"/>
          <ac:spMkLst>
            <pc:docMk/>
            <pc:sldMk cId="4265689241" sldId="497"/>
            <ac:spMk id="5" creationId="{9C0E88F2-8195-4343-AFF8-CA779524D988}"/>
          </ac:spMkLst>
        </pc:spChg>
        <pc:spChg chg="del mod">
          <ac:chgData name="Chelsea Haines" userId="c2f0f729b6d7e03f" providerId="LiveId" clId="{E59BDE14-7B0C-4B2C-B7B4-872EEF2DA49D}" dt="2021-10-20T02:35:59.047" v="1432" actId="478"/>
          <ac:spMkLst>
            <pc:docMk/>
            <pc:sldMk cId="4265689241" sldId="497"/>
            <ac:spMk id="6" creationId="{6AC4A01F-BEDD-4525-ABB4-5A72073B646F}"/>
          </ac:spMkLst>
        </pc:spChg>
        <pc:spChg chg="add mod">
          <ac:chgData name="Chelsea Haines" userId="c2f0f729b6d7e03f" providerId="LiveId" clId="{E59BDE14-7B0C-4B2C-B7B4-872EEF2DA49D}" dt="2021-10-20T02:34:58.994" v="1202"/>
          <ac:spMkLst>
            <pc:docMk/>
            <pc:sldMk cId="4265689241" sldId="497"/>
            <ac:spMk id="8" creationId="{4ED4F3E2-989C-487C-9E73-C24B792A5D45}"/>
          </ac:spMkLst>
        </pc:spChg>
        <pc:spChg chg="add del mod">
          <ac:chgData name="Chelsea Haines" userId="c2f0f729b6d7e03f" providerId="LiveId" clId="{E59BDE14-7B0C-4B2C-B7B4-872EEF2DA49D}" dt="2021-10-20T02:35:11.332" v="1207"/>
          <ac:spMkLst>
            <pc:docMk/>
            <pc:sldMk cId="4265689241" sldId="497"/>
            <ac:spMk id="9" creationId="{EC43019D-FCD9-424E-85F1-0ED1271033F6}"/>
          </ac:spMkLst>
        </pc:spChg>
        <pc:spChg chg="add mod">
          <ac:chgData name="Chelsea Haines" userId="c2f0f729b6d7e03f" providerId="LiveId" clId="{E59BDE14-7B0C-4B2C-B7B4-872EEF2DA49D}" dt="2021-10-20T02:36:14.055" v="1435" actId="313"/>
          <ac:spMkLst>
            <pc:docMk/>
            <pc:sldMk cId="4265689241" sldId="497"/>
            <ac:spMk id="10" creationId="{7479A861-4C09-4605-BEBD-1F9947F5A535}"/>
          </ac:spMkLst>
        </pc:spChg>
        <pc:picChg chg="mod">
          <ac:chgData name="Chelsea Haines" userId="c2f0f729b6d7e03f" providerId="LiveId" clId="{E59BDE14-7B0C-4B2C-B7B4-872EEF2DA49D}" dt="2021-10-20T02:36:01.640" v="1433" actId="1076"/>
          <ac:picMkLst>
            <pc:docMk/>
            <pc:sldMk cId="4265689241" sldId="497"/>
            <ac:picMk id="7" creationId="{1636E3E9-4C32-4BF5-BDB4-738BEB611AC1}"/>
          </ac:picMkLst>
        </pc:picChg>
      </pc:sldChg>
      <pc:sldChg chg="addSp delSp modSp add del mod">
        <pc:chgData name="Chelsea Haines" userId="c2f0f729b6d7e03f" providerId="LiveId" clId="{E59BDE14-7B0C-4B2C-B7B4-872EEF2DA49D}" dt="2021-10-20T02:43:05.532" v="1958" actId="2696"/>
        <pc:sldMkLst>
          <pc:docMk/>
          <pc:sldMk cId="1738286692" sldId="498"/>
        </pc:sldMkLst>
        <pc:spChg chg="mod">
          <ac:chgData name="Chelsea Haines" userId="c2f0f729b6d7e03f" providerId="LiveId" clId="{E59BDE14-7B0C-4B2C-B7B4-872EEF2DA49D}" dt="2021-10-20T02:39:44.099" v="1921" actId="313"/>
          <ac:spMkLst>
            <pc:docMk/>
            <pc:sldMk cId="1738286692" sldId="498"/>
            <ac:spMk id="2" creationId="{D0287C14-F33C-4DB7-AEA5-D54A8091A1C4}"/>
          </ac:spMkLst>
        </pc:spChg>
        <pc:spChg chg="del">
          <ac:chgData name="Chelsea Haines" userId="c2f0f729b6d7e03f" providerId="LiveId" clId="{E59BDE14-7B0C-4B2C-B7B4-872EEF2DA49D}" dt="2021-10-20T02:39:49.429" v="1940" actId="478"/>
          <ac:spMkLst>
            <pc:docMk/>
            <pc:sldMk cId="1738286692" sldId="498"/>
            <ac:spMk id="3" creationId="{B94F85B9-FC56-4745-983C-63732D6DCAEB}"/>
          </ac:spMkLst>
        </pc:spChg>
        <pc:spChg chg="mod">
          <ac:chgData name="Chelsea Haines" userId="c2f0f729b6d7e03f" providerId="LiveId" clId="{E59BDE14-7B0C-4B2C-B7B4-872EEF2DA49D}" dt="2021-10-20T02:39:47.428" v="1939" actId="20577"/>
          <ac:spMkLst>
            <pc:docMk/>
            <pc:sldMk cId="1738286692" sldId="498"/>
            <ac:spMk id="4" creationId="{3A427B09-659D-468C-A29C-A9E019790D3C}"/>
          </ac:spMkLst>
        </pc:spChg>
        <pc:spChg chg="add del mod">
          <ac:chgData name="Chelsea Haines" userId="c2f0f729b6d7e03f" providerId="LiveId" clId="{E59BDE14-7B0C-4B2C-B7B4-872EEF2DA49D}" dt="2021-10-20T02:39:55.071" v="1941" actId="478"/>
          <ac:spMkLst>
            <pc:docMk/>
            <pc:sldMk cId="1738286692" sldId="498"/>
            <ac:spMk id="7" creationId="{C3231A43-E19F-47BE-BCC7-DA23EF1A3FA7}"/>
          </ac:spMkLst>
        </pc:spChg>
        <pc:spChg chg="add mod">
          <ac:chgData name="Chelsea Haines" userId="c2f0f729b6d7e03f" providerId="LiveId" clId="{E59BDE14-7B0C-4B2C-B7B4-872EEF2DA49D}" dt="2021-10-20T02:39:57.790" v="1957" actId="5793"/>
          <ac:spMkLst>
            <pc:docMk/>
            <pc:sldMk cId="1738286692" sldId="498"/>
            <ac:spMk id="8" creationId="{1416A87E-6571-411D-98A2-B026DD9BFBD3}"/>
          </ac:spMkLst>
        </pc:spChg>
        <pc:picChg chg="del">
          <ac:chgData name="Chelsea Haines" userId="c2f0f729b6d7e03f" providerId="LiveId" clId="{E59BDE14-7B0C-4B2C-B7B4-872EEF2DA49D}" dt="2021-10-20T02:39:42.229" v="1920" actId="478"/>
          <ac:picMkLst>
            <pc:docMk/>
            <pc:sldMk cId="1738286692" sldId="498"/>
            <ac:picMk id="6" creationId="{A953E74E-8593-4C2A-817A-E51CDE690F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4CEECCB0-2930-4129-82B9-4BEE5FA79933}" type="datetimeFigureOut">
              <a:rPr lang="en-US" smtClean="0"/>
              <a:t>10/19/2021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3E145DB2-6590-473A-BA60-549DFD3738D5}" type="slidenum">
              <a:rPr lang="en-US" smtClean="0"/>
              <a:t>‹#›</a:t>
            </a:fld>
            <a:endParaRPr lang="en-US" dirty="0"/>
          </a:p>
        </p:txBody>
      </p:sp>
    </p:spTree>
    <p:extLst>
      <p:ext uri="{BB962C8B-B14F-4D97-AF65-F5344CB8AC3E}">
        <p14:creationId xmlns:p14="http://schemas.microsoft.com/office/powerpoint/2010/main" val="3323836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DDB01B81-6D0D-499C-BFFA-72DA61BD58D9}" type="datetimeFigureOut">
              <a:rPr lang="en-US" smtClean="0"/>
              <a:t>10/19/2021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91E5EFF9-0DAD-4AE0-9191-77201DA71325}" type="slidenum">
              <a:rPr lang="en-US" smtClean="0"/>
              <a:t>‹#›</a:t>
            </a:fld>
            <a:endParaRPr lang="en-US" dirty="0"/>
          </a:p>
        </p:txBody>
      </p:sp>
    </p:spTree>
    <p:extLst>
      <p:ext uri="{BB962C8B-B14F-4D97-AF65-F5344CB8AC3E}">
        <p14:creationId xmlns:p14="http://schemas.microsoft.com/office/powerpoint/2010/main" val="80041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9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5</a:t>
            </a:fld>
            <a:endParaRPr lang="en-US"/>
          </a:p>
        </p:txBody>
      </p:sp>
    </p:spTree>
    <p:extLst>
      <p:ext uri="{BB962C8B-B14F-4D97-AF65-F5344CB8AC3E}">
        <p14:creationId xmlns:p14="http://schemas.microsoft.com/office/powerpoint/2010/main" val="364520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6</a:t>
            </a:fld>
            <a:endParaRPr lang="en-US"/>
          </a:p>
        </p:txBody>
      </p:sp>
    </p:spTree>
    <p:extLst>
      <p:ext uri="{BB962C8B-B14F-4D97-AF65-F5344CB8AC3E}">
        <p14:creationId xmlns:p14="http://schemas.microsoft.com/office/powerpoint/2010/main" val="175717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7</a:t>
            </a:fld>
            <a:endParaRPr lang="en-US"/>
          </a:p>
        </p:txBody>
      </p:sp>
    </p:spTree>
    <p:extLst>
      <p:ext uri="{BB962C8B-B14F-4D97-AF65-F5344CB8AC3E}">
        <p14:creationId xmlns:p14="http://schemas.microsoft.com/office/powerpoint/2010/main" val="288909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0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10609.4 (b) (1) The department, in coordination with the board, shall conduct necessary studies and investigations and may jointly recommend to the Legislature a standard for indoor residential water use that more appropriately reflects best practices for indoor residential water use than the standard described in subdivision (a). A report on the results of the studies and investigations shall be made to the chairpersons of the relevant policy committees of each house of the Legislature by January 1, 2021, and </a:t>
            </a:r>
            <a:r>
              <a:rPr lang="en-US" sz="1800" dirty="0">
                <a:solidFill>
                  <a:srgbClr val="333333"/>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shall include information necessary to support the recommended standard, if there is one. The studies and investigations shall also include an analysis of the benefits and impacts of how the changing standard for indoor residential water use will impact water and wastewater management, including potable water usage, wastewater, recycling and reuse systems, infrastructure, operations, and supplies.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dirty="0"/>
          </a:p>
          <a:p>
            <a:pPr marL="0" marR="0" lvl="0" indent="0">
              <a:spcBef>
                <a:spcPts val="0"/>
              </a:spcBef>
              <a:spcAft>
                <a:spcPts val="0"/>
              </a:spcAft>
              <a:buFont typeface="Symbol" panose="05050102010706020507" pitchFamily="18" charset="2"/>
              <a:buNone/>
            </a:pPr>
            <a:endParaRPr lang="en-US" dirty="0"/>
          </a:p>
          <a:p>
            <a:pPr marL="0" marR="0" lvl="0" indent="0">
              <a:spcBef>
                <a:spcPts val="0"/>
              </a:spcBef>
              <a:spcAft>
                <a:spcPts val="0"/>
              </a:spcAft>
              <a:buFont typeface="Symbol" panose="05050102010706020507" pitchFamily="18" charset="2"/>
              <a:buNone/>
            </a:pPr>
            <a:r>
              <a:rPr lang="en-US" dirty="0"/>
              <a:t>DWR identified 9 Adverse Impacts with the Changed Standard: (1) </a:t>
            </a:r>
            <a:r>
              <a:rPr lang="en-US" sz="1800" dirty="0">
                <a:solidFill>
                  <a:srgbClr val="1F497D"/>
                </a:solidFill>
                <a:effectLst/>
                <a:latin typeface="Calibri" panose="020F0502020204030204" pitchFamily="34" charset="0"/>
                <a:ea typeface="Calibri" panose="020F0502020204030204" pitchFamily="34" charset="0"/>
              </a:rPr>
              <a:t>Deterioration of water quality, (2) Stranded assets and stagnation in storage facilities, (3) Reductions in revenue from reduced water sales, (4) Increased sewer gas production, (5) Accelerated rate of corrosion in sewer pipes and manholes (6) Increased occurrence of sewer blockages and overflows, (7) Degradation of wastewater influent quality, (8) Reductions in recycled water quantity, (9) Deterioration of recycled water quality</a:t>
            </a:r>
          </a:p>
          <a:p>
            <a:endParaRPr lang="en-US" dirty="0"/>
          </a:p>
          <a:p>
            <a:endParaRPr lang="en-US" dirty="0"/>
          </a:p>
        </p:txBody>
      </p:sp>
    </p:spTree>
    <p:extLst>
      <p:ext uri="{BB962C8B-B14F-4D97-AF65-F5344CB8AC3E}">
        <p14:creationId xmlns:p14="http://schemas.microsoft.com/office/powerpoint/2010/main" val="288261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869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065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titlepg.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2507"/>
            <a:ext cx="9144000" cy="4147450"/>
          </a:xfrm>
          <a:prstGeom prst="rect">
            <a:avLst/>
          </a:prstGeom>
        </p:spPr>
      </p:pic>
      <p:sp>
        <p:nvSpPr>
          <p:cNvPr id="2" name="Title 1"/>
          <p:cNvSpPr>
            <a:spLocks noGrp="1"/>
          </p:cNvSpPr>
          <p:nvPr>
            <p:ph type="ctrTitle"/>
          </p:nvPr>
        </p:nvSpPr>
        <p:spPr>
          <a:xfrm>
            <a:off x="685800" y="1887839"/>
            <a:ext cx="7772400" cy="1263970"/>
          </a:xfrm>
        </p:spPr>
        <p:txBody>
          <a:bodyPr anchor="b"/>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151810"/>
            <a:ext cx="7772400" cy="492051"/>
          </a:xfrm>
        </p:spPr>
        <p:txBody>
          <a:bodyPr anchor="t"/>
          <a:lstStyle>
            <a:lvl1pPr marL="0" indent="0" algn="l">
              <a:buNone/>
              <a:defRPr>
                <a:solidFill>
                  <a:srgbClr val="3BB6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 y="440860"/>
            <a:ext cx="2133334" cy="715641"/>
          </a:xfrm>
          <a:prstGeom prst="rect">
            <a:avLst/>
          </a:prstGeom>
        </p:spPr>
      </p:pic>
      <p:sp>
        <p:nvSpPr>
          <p:cNvPr id="9" name="TextBox 8"/>
          <p:cNvSpPr txBox="1"/>
          <p:nvPr userDrawn="1"/>
        </p:nvSpPr>
        <p:spPr>
          <a:xfrm>
            <a:off x="6988164" y="372928"/>
            <a:ext cx="1470036" cy="923330"/>
          </a:xfrm>
          <a:prstGeom prst="rect">
            <a:avLst/>
          </a:prstGeom>
          <a:noFill/>
        </p:spPr>
        <p:txBody>
          <a:bodyPr wrap="square" rtlCol="0">
            <a:spAutoFit/>
          </a:bodyPr>
          <a:lstStyle/>
          <a:p>
            <a:pPr algn="r"/>
            <a:r>
              <a:rPr lang="en-US" b="1" i="1" dirty="0">
                <a:solidFill>
                  <a:srgbClr val="3BB6B3"/>
                </a:solidFill>
              </a:rPr>
              <a:t>Bringing Water Together</a:t>
            </a:r>
          </a:p>
        </p:txBody>
      </p:sp>
      <p:sp>
        <p:nvSpPr>
          <p:cNvPr id="11" name="Text Placeholder 10"/>
          <p:cNvSpPr>
            <a:spLocks noGrp="1"/>
          </p:cNvSpPr>
          <p:nvPr>
            <p:ph type="body" sz="quarter" idx="13" hasCustomPrompt="1"/>
          </p:nvPr>
        </p:nvSpPr>
        <p:spPr>
          <a:xfrm>
            <a:off x="685799" y="5744336"/>
            <a:ext cx="3532104" cy="802907"/>
          </a:xfrm>
        </p:spPr>
        <p:txBody>
          <a:bodyPr anchor="b">
            <a:normAutofit/>
          </a:bodyPr>
          <a:lstStyle>
            <a:lvl1pPr marL="0" indent="0">
              <a:buNone/>
              <a:defRPr sz="1800" baseline="0">
                <a:solidFill>
                  <a:srgbClr val="053A88"/>
                </a:solidFill>
              </a:defRPr>
            </a:lvl1pPr>
          </a:lstStyle>
          <a:p>
            <a:pPr lvl="0"/>
            <a:r>
              <a:rPr lang="en-US" dirty="0"/>
              <a:t>Click to edit presenter name and presenter title</a:t>
            </a:r>
          </a:p>
        </p:txBody>
      </p:sp>
      <p:sp>
        <p:nvSpPr>
          <p:cNvPr id="12" name="TextBox 11"/>
          <p:cNvSpPr txBox="1"/>
          <p:nvPr userDrawn="1"/>
        </p:nvSpPr>
        <p:spPr>
          <a:xfrm>
            <a:off x="6336725" y="6178337"/>
            <a:ext cx="2121475" cy="368906"/>
          </a:xfrm>
          <a:prstGeom prst="rect">
            <a:avLst/>
          </a:prstGeom>
          <a:noFill/>
        </p:spPr>
        <p:txBody>
          <a:bodyPr wrap="square" rtlCol="0" anchor="b">
            <a:spAutoFit/>
          </a:bodyPr>
          <a:lstStyle/>
          <a:p>
            <a:pPr algn="r"/>
            <a:r>
              <a:rPr lang="en-US" b="0" i="0" dirty="0">
                <a:solidFill>
                  <a:srgbClr val="053A88"/>
                </a:solidFill>
              </a:rPr>
              <a:t>www.acwa.com</a:t>
            </a:r>
          </a:p>
        </p:txBody>
      </p:sp>
      <p:sp>
        <p:nvSpPr>
          <p:cNvPr id="10" name="Text Placeholder 9"/>
          <p:cNvSpPr>
            <a:spLocks noGrp="1"/>
          </p:cNvSpPr>
          <p:nvPr>
            <p:ph type="body" sz="quarter" idx="15" hasCustomPrompt="1"/>
          </p:nvPr>
        </p:nvSpPr>
        <p:spPr>
          <a:xfrm>
            <a:off x="685800" y="3869940"/>
            <a:ext cx="7772400" cy="358775"/>
          </a:xfrm>
        </p:spPr>
        <p:txBody>
          <a:bodyPr>
            <a:noAutofit/>
          </a:bodyPr>
          <a:lstStyle>
            <a:lvl1pPr marL="0" indent="0">
              <a:buNone/>
              <a:defRPr sz="1900">
                <a:solidFill>
                  <a:srgbClr val="FFFFFF"/>
                </a:solidFill>
              </a:defRPr>
            </a:lvl1pPr>
          </a:lstStyle>
          <a:p>
            <a:pPr lvl="0"/>
            <a:r>
              <a:rPr lang="en-US" dirty="0"/>
              <a:t>Date</a:t>
            </a:r>
          </a:p>
        </p:txBody>
      </p:sp>
    </p:spTree>
    <p:extLst>
      <p:ext uri="{BB962C8B-B14F-4D97-AF65-F5344CB8AC3E}">
        <p14:creationId xmlns:p14="http://schemas.microsoft.com/office/powerpoint/2010/main" val="1532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hasCustomPrompt="1"/>
          </p:nvPr>
        </p:nvSpPr>
        <p:spPr>
          <a:xfrm>
            <a:off x="457200" y="262825"/>
            <a:ext cx="8229600" cy="889036"/>
          </a:xfrm>
        </p:spPr>
        <p:txBody>
          <a:bodyPr anchor="b">
            <a:normAutofit/>
          </a:bodyPr>
          <a:lstStyle>
            <a:lvl1pPr algn="l">
              <a:defRPr sz="3600"/>
            </a:lvl1pPr>
          </a:lstStyle>
          <a:p>
            <a:r>
              <a:rPr lang="en-US" dirty="0"/>
              <a:t>Contact Us</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Feel free to connect with us.</a:t>
            </a:r>
          </a:p>
        </p:txBody>
      </p:sp>
      <p:pic>
        <p:nvPicPr>
          <p:cNvPr id="12" name="Picture 11" descr="contact icons.png"/>
          <p:cNvPicPr>
            <a:picLocks noChangeAspect="1"/>
          </p:cNvPicPr>
          <p:nvPr userDrawn="1"/>
        </p:nvPicPr>
        <p:blipFill rotWithShape="1">
          <a:blip r:embed="rId2">
            <a:extLst>
              <a:ext uri="{28A0092B-C50C-407E-A947-70E740481C1C}">
                <a14:useLocalDpi xmlns:a14="http://schemas.microsoft.com/office/drawing/2010/main" val="0"/>
              </a:ext>
            </a:extLst>
          </a:blip>
          <a:srcRect l="28876" t="26874" r="62016" b="32988"/>
          <a:stretch/>
        </p:blipFill>
        <p:spPr>
          <a:xfrm>
            <a:off x="2918046" y="2374569"/>
            <a:ext cx="832883" cy="2752652"/>
          </a:xfrm>
          <a:prstGeom prst="rect">
            <a:avLst/>
          </a:prstGeom>
        </p:spPr>
      </p:pic>
      <p:sp>
        <p:nvSpPr>
          <p:cNvPr id="13" name="TextBox 12"/>
          <p:cNvSpPr txBox="1"/>
          <p:nvPr userDrawn="1"/>
        </p:nvSpPr>
        <p:spPr>
          <a:xfrm>
            <a:off x="3579627" y="4111220"/>
            <a:ext cx="2823535" cy="369332"/>
          </a:xfrm>
          <a:prstGeom prst="rect">
            <a:avLst/>
          </a:prstGeom>
          <a:noFill/>
        </p:spPr>
        <p:txBody>
          <a:bodyPr wrap="square" rtlCol="0">
            <a:spAutoFit/>
          </a:bodyPr>
          <a:lstStyle/>
          <a:p>
            <a:r>
              <a:rPr lang="en-US" dirty="0">
                <a:solidFill>
                  <a:srgbClr val="053A88"/>
                </a:solidFill>
              </a:rPr>
              <a:t>facebook.com/acwawater</a:t>
            </a:r>
          </a:p>
        </p:txBody>
      </p:sp>
      <p:sp>
        <p:nvSpPr>
          <p:cNvPr id="14" name="TextBox 13"/>
          <p:cNvSpPr txBox="1"/>
          <p:nvPr userDrawn="1"/>
        </p:nvSpPr>
        <p:spPr>
          <a:xfrm>
            <a:off x="3579627" y="4601499"/>
            <a:ext cx="2823535" cy="369332"/>
          </a:xfrm>
          <a:prstGeom prst="rect">
            <a:avLst/>
          </a:prstGeom>
          <a:noFill/>
        </p:spPr>
        <p:txBody>
          <a:bodyPr wrap="square" rtlCol="0">
            <a:spAutoFit/>
          </a:bodyPr>
          <a:lstStyle/>
          <a:p>
            <a:r>
              <a:rPr lang="en-US" dirty="0">
                <a:solidFill>
                  <a:srgbClr val="053A88"/>
                </a:solidFill>
              </a:rPr>
              <a:t>twitter.com/acwawater</a:t>
            </a:r>
          </a:p>
        </p:txBody>
      </p:sp>
      <p:sp>
        <p:nvSpPr>
          <p:cNvPr id="15" name="TextBox 14"/>
          <p:cNvSpPr txBox="1"/>
          <p:nvPr userDrawn="1"/>
        </p:nvSpPr>
        <p:spPr>
          <a:xfrm>
            <a:off x="3579627" y="3107034"/>
            <a:ext cx="2823535" cy="369332"/>
          </a:xfrm>
          <a:prstGeom prst="rect">
            <a:avLst/>
          </a:prstGeom>
          <a:noFill/>
        </p:spPr>
        <p:txBody>
          <a:bodyPr wrap="square" rtlCol="0">
            <a:spAutoFit/>
          </a:bodyPr>
          <a:lstStyle/>
          <a:p>
            <a:r>
              <a:rPr lang="en-US" dirty="0">
                <a:solidFill>
                  <a:srgbClr val="053A88"/>
                </a:solidFill>
              </a:rPr>
              <a:t>www.acwa.com</a:t>
            </a:r>
          </a:p>
        </p:txBody>
      </p:sp>
      <p:sp>
        <p:nvSpPr>
          <p:cNvPr id="18" name="Text Placeholder 17"/>
          <p:cNvSpPr>
            <a:spLocks noGrp="1"/>
          </p:cNvSpPr>
          <p:nvPr>
            <p:ph type="body" sz="quarter" idx="14" hasCustomPrompt="1"/>
          </p:nvPr>
        </p:nvSpPr>
        <p:spPr>
          <a:xfrm>
            <a:off x="3036888" y="1979281"/>
            <a:ext cx="3430587" cy="395288"/>
          </a:xfrm>
        </p:spPr>
        <p:txBody>
          <a:bodyPr>
            <a:noAutofit/>
          </a:bodyPr>
          <a:lstStyle>
            <a:lvl1pPr marL="0" indent="0">
              <a:buNone/>
              <a:defRPr sz="2000" b="1">
                <a:solidFill>
                  <a:srgbClr val="053A88"/>
                </a:solidFill>
              </a:defRPr>
            </a:lvl1pPr>
          </a:lstStyle>
          <a:p>
            <a:pPr lvl="0"/>
            <a:r>
              <a:rPr lang="en-US" dirty="0"/>
              <a:t>Presenter Name Goes Here</a:t>
            </a:r>
          </a:p>
        </p:txBody>
      </p:sp>
      <p:sp>
        <p:nvSpPr>
          <p:cNvPr id="19" name="Text Placeholder 17"/>
          <p:cNvSpPr>
            <a:spLocks noGrp="1"/>
          </p:cNvSpPr>
          <p:nvPr>
            <p:ph type="body" sz="quarter" idx="15" hasCustomPrompt="1"/>
          </p:nvPr>
        </p:nvSpPr>
        <p:spPr>
          <a:xfrm>
            <a:off x="3579627" y="3621420"/>
            <a:ext cx="3430587" cy="395288"/>
          </a:xfrm>
        </p:spPr>
        <p:txBody>
          <a:bodyPr>
            <a:noAutofit/>
          </a:bodyPr>
          <a:lstStyle>
            <a:lvl1pPr marL="0" indent="0">
              <a:buNone/>
              <a:defRPr sz="1800" b="0">
                <a:solidFill>
                  <a:srgbClr val="053A88"/>
                </a:solidFill>
              </a:defRPr>
            </a:lvl1pPr>
          </a:lstStyle>
          <a:p>
            <a:pPr lvl="0"/>
            <a:r>
              <a:rPr lang="en-US" dirty="0" err="1"/>
              <a:t>acwabox@acwa.com</a:t>
            </a:r>
            <a:endParaRPr lang="en-US" dirty="0"/>
          </a:p>
        </p:txBody>
      </p:sp>
      <p:sp>
        <p:nvSpPr>
          <p:cNvPr id="20" name="Text Placeholder 17"/>
          <p:cNvSpPr>
            <a:spLocks noGrp="1"/>
          </p:cNvSpPr>
          <p:nvPr>
            <p:ph type="body" sz="quarter" idx="16" hasCustomPrompt="1"/>
          </p:nvPr>
        </p:nvSpPr>
        <p:spPr>
          <a:xfrm>
            <a:off x="3579627" y="2624023"/>
            <a:ext cx="3430587" cy="395288"/>
          </a:xfrm>
        </p:spPr>
        <p:txBody>
          <a:bodyPr>
            <a:noAutofit/>
          </a:bodyPr>
          <a:lstStyle>
            <a:lvl1pPr marL="0" indent="0">
              <a:buNone/>
              <a:defRPr sz="1800" b="0">
                <a:solidFill>
                  <a:srgbClr val="053A88"/>
                </a:solidFill>
              </a:defRPr>
            </a:lvl1pPr>
          </a:lstStyle>
          <a:p>
            <a:pPr lvl="0"/>
            <a:r>
              <a:rPr lang="en-US" dirty="0"/>
              <a:t>(916) 441-4545</a:t>
            </a:r>
          </a:p>
        </p:txBody>
      </p:sp>
      <p:pic>
        <p:nvPicPr>
          <p:cNvPr id="21" name="Picture 20" descr="foote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2" name="Picture 21" descr="ACWA Logo secondary white.png"/>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2569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5"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12"/>
            <a:ext cx="8507412" cy="547769"/>
          </a:xfrm>
        </p:spPr>
        <p:txBody>
          <a:bodyPr>
            <a:normAutofit/>
          </a:bodyPr>
          <a:lstStyle>
            <a:lvl1pPr algn="l">
              <a:defRPr sz="2400">
                <a:effectLst/>
                <a:latin typeface="Trebuchet MS" panose="020B0603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1"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2128"/>
      </p:ext>
    </p:extLst>
  </p:cSld>
  <p:clrMapOvr>
    <a:masterClrMapping/>
  </p:clrMapOvr>
  <p:extLst>
    <p:ext uri="{DCECCB84-F9BA-43D5-87BE-67443E8EF086}">
      <p15:sldGuideLst xmlns:p15="http://schemas.microsoft.com/office/powerpoint/2012/main">
        <p15:guide id="1" orient="horz" pos="216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t="77531"/>
          <a:stretch/>
        </p:blipFill>
        <p:spPr>
          <a:xfrm>
            <a:off x="0" y="5324232"/>
            <a:ext cx="9144000" cy="1540943"/>
          </a:xfrm>
          <a:prstGeom prst="rect">
            <a:avLst/>
          </a:prstGeom>
        </p:spPr>
      </p:pic>
      <p:sp>
        <p:nvSpPr>
          <p:cNvPr id="2" name="Title 1"/>
          <p:cNvSpPr>
            <a:spLocks noGrp="1"/>
          </p:cNvSpPr>
          <p:nvPr>
            <p:ph type="title"/>
          </p:nvPr>
        </p:nvSpPr>
        <p:spPr>
          <a:xfrm>
            <a:off x="457200" y="262825"/>
            <a:ext cx="8229600" cy="88903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677581"/>
            <a:ext cx="8229600" cy="3697768"/>
          </a:xfrm>
        </p:spPr>
        <p:txBody>
          <a:bodyPr/>
          <a:lstStyle>
            <a:lvl1pPr>
              <a:defRPr sz="2400"/>
            </a:lvl1pPr>
            <a:lvl2pPr marL="742950" indent="-285750">
              <a:buFont typeface="Arial"/>
              <a:buChar char="•"/>
              <a:defRPr sz="2100"/>
            </a:lvl2pPr>
            <a:lvl3pPr>
              <a:defRPr sz="210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A48AA2D-3466-4A47-B2FD-1E742DB70AAC}" type="slidenum">
              <a:rPr lang="en-US" smtClean="0"/>
              <a:t>‹#›</a:t>
            </a:fld>
            <a:endParaRPr lang="en-US" dirty="0"/>
          </a:p>
        </p:txBody>
      </p:sp>
      <p:pic>
        <p:nvPicPr>
          <p:cNvPr id="8" name="Picture 7" descr="ACWA Logo secondary white.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57200" y="6284390"/>
            <a:ext cx="987980" cy="331424"/>
          </a:xfrm>
          <a:prstGeom prst="rect">
            <a:avLst/>
          </a:prstGeom>
        </p:spPr>
      </p:pic>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Tree>
    <p:extLst>
      <p:ext uri="{BB962C8B-B14F-4D97-AF65-F5344CB8AC3E}">
        <p14:creationId xmlns:p14="http://schemas.microsoft.com/office/powerpoint/2010/main" val="180107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ection slid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60428"/>
            <a:ext cx="9144000" cy="2997572"/>
          </a:xfrm>
          <a:prstGeom prst="rect">
            <a:avLst/>
          </a:prstGeom>
        </p:spPr>
      </p:pic>
      <p:sp>
        <p:nvSpPr>
          <p:cNvPr id="2" name="Title 1"/>
          <p:cNvSpPr>
            <a:spLocks noGrp="1"/>
          </p:cNvSpPr>
          <p:nvPr>
            <p:ph type="title"/>
          </p:nvPr>
        </p:nvSpPr>
        <p:spPr>
          <a:xfrm>
            <a:off x="722313" y="2587551"/>
            <a:ext cx="7772400" cy="1092495"/>
          </a:xfrm>
        </p:spPr>
        <p:txBody>
          <a:bodyPr anchor="t">
            <a:normAutofit/>
          </a:bodyPr>
          <a:lstStyle>
            <a:lvl1pPr algn="ctr">
              <a:defRPr sz="2800" b="0" cap="none">
                <a:solidFill>
                  <a:srgbClr val="3BB6B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376326"/>
            <a:ext cx="7772400" cy="1211225"/>
          </a:xfrm>
        </p:spPr>
        <p:txBody>
          <a:bodyPr anchor="b">
            <a:normAutofit/>
          </a:bodyPr>
          <a:lstStyle>
            <a:lvl1pPr marL="0" indent="0" algn="ctr">
              <a:buNone/>
              <a:defRPr sz="3600" b="1">
                <a:solidFill>
                  <a:srgbClr val="053A8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6791" y="440861"/>
            <a:ext cx="1382233" cy="463679"/>
          </a:xfrm>
          <a:prstGeom prst="rect">
            <a:avLst/>
          </a:prstGeom>
        </p:spPr>
      </p:pic>
    </p:spTree>
    <p:extLst>
      <p:ext uri="{BB962C8B-B14F-4D97-AF65-F5344CB8AC3E}">
        <p14:creationId xmlns:p14="http://schemas.microsoft.com/office/powerpoint/2010/main" val="11813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696696"/>
          </a:xfrm>
        </p:spPr>
        <p:txBody>
          <a:bodyPr/>
          <a:lstStyle>
            <a:lvl1pPr>
              <a:defRPr sz="2400"/>
            </a:lvl1pPr>
            <a:lvl2pPr>
              <a:defRPr sz="21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4" name="Content Placeholder 13"/>
          <p:cNvSpPr>
            <a:spLocks noGrp="1"/>
          </p:cNvSpPr>
          <p:nvPr>
            <p:ph sz="quarter" idx="14" hasCustomPrompt="1"/>
          </p:nvPr>
        </p:nvSpPr>
        <p:spPr>
          <a:xfrm>
            <a:off x="5186363" y="1600200"/>
            <a:ext cx="3500437" cy="3697288"/>
          </a:xfrm>
        </p:spPr>
        <p:txBody>
          <a:bodyPr/>
          <a:lstStyle>
            <a:lvl1pPr marL="0" indent="0">
              <a:buNone/>
              <a:defRPr/>
            </a:lvl1pPr>
          </a:lstStyle>
          <a:p>
            <a:pPr lvl="0"/>
            <a:r>
              <a:rPr lang="en-US" dirty="0"/>
              <a:t>Image, graph, chart or videos</a:t>
            </a:r>
          </a:p>
        </p:txBody>
      </p:sp>
      <p:pic>
        <p:nvPicPr>
          <p:cNvPr id="9" name="Picture 8"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2" name="Picture 11"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7569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1"/>
            <a:ext cx="5107172" cy="968743"/>
          </a:xfrm>
        </p:spPr>
        <p:txBody>
          <a:bodyPr/>
          <a:lstStyle>
            <a:lvl1pPr>
              <a:lnSpc>
                <a:spcPts val="3600"/>
              </a:lnSpc>
              <a:defRPr/>
            </a:lvl1pPr>
          </a:lstStyle>
          <a:p>
            <a:r>
              <a:rPr lang="en-US"/>
              <a:t>Click to edit Master title style</a:t>
            </a:r>
            <a:endParaRPr lang="en-US" dirty="0"/>
          </a:p>
        </p:txBody>
      </p:sp>
      <p:sp>
        <p:nvSpPr>
          <p:cNvPr id="9" name="Slide Number Placeholder 8"/>
          <p:cNvSpPr>
            <a:spLocks noGrp="1"/>
          </p:cNvSpPr>
          <p:nvPr>
            <p:ph type="sldNum" sz="quarter" idx="12"/>
          </p:nvPr>
        </p:nvSpPr>
        <p:spPr/>
        <p:txBody>
          <a:bodyPr/>
          <a:lstStyle/>
          <a:p>
            <a:fld id="{9A48AA2D-3466-4A47-B2FD-1E742DB70AAC}" type="slidenum">
              <a:rPr lang="en-US" smtClean="0"/>
              <a:t>‹#›</a:t>
            </a:fld>
            <a:endParaRPr lang="en-US" dirty="0"/>
          </a:p>
        </p:txBody>
      </p:sp>
      <p:sp>
        <p:nvSpPr>
          <p:cNvPr id="12" name="Content Placeholder 2"/>
          <p:cNvSpPr>
            <a:spLocks noGrp="1"/>
          </p:cNvSpPr>
          <p:nvPr>
            <p:ph sz="half" idx="13"/>
          </p:nvPr>
        </p:nvSpPr>
        <p:spPr>
          <a:xfrm>
            <a:off x="457200" y="1600201"/>
            <a:ext cx="5107172" cy="3696696"/>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4" hasCustomPrompt="1"/>
          </p:nvPr>
        </p:nvSpPr>
        <p:spPr>
          <a:xfrm>
            <a:off x="457200" y="1044943"/>
            <a:ext cx="5107172"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5" name="Picture Placeholder 14"/>
          <p:cNvSpPr>
            <a:spLocks noGrp="1"/>
          </p:cNvSpPr>
          <p:nvPr>
            <p:ph type="pic" sz="quarter" idx="15"/>
          </p:nvPr>
        </p:nvSpPr>
        <p:spPr>
          <a:xfrm>
            <a:off x="6054725" y="211505"/>
            <a:ext cx="2632075" cy="1666875"/>
          </a:xfrm>
        </p:spPr>
        <p:txBody>
          <a:bodyPr/>
          <a:lstStyle/>
          <a:p>
            <a:r>
              <a:rPr lang="en-US" dirty="0"/>
              <a:t>Click icon to add picture</a:t>
            </a:r>
          </a:p>
        </p:txBody>
      </p:sp>
      <p:sp>
        <p:nvSpPr>
          <p:cNvPr id="17" name="Picture Placeholder 14"/>
          <p:cNvSpPr>
            <a:spLocks noGrp="1"/>
          </p:cNvSpPr>
          <p:nvPr>
            <p:ph type="pic" sz="quarter" idx="17"/>
          </p:nvPr>
        </p:nvSpPr>
        <p:spPr>
          <a:xfrm>
            <a:off x="6054725" y="3833627"/>
            <a:ext cx="2632075" cy="1666875"/>
          </a:xfrm>
        </p:spPr>
        <p:txBody>
          <a:bodyPr/>
          <a:lstStyle/>
          <a:p>
            <a:r>
              <a:rPr lang="en-US" dirty="0"/>
              <a:t>Click icon to add picture</a:t>
            </a:r>
          </a:p>
        </p:txBody>
      </p:sp>
      <p:sp>
        <p:nvSpPr>
          <p:cNvPr id="14" name="Picture Placeholder 14"/>
          <p:cNvSpPr>
            <a:spLocks noGrp="1"/>
          </p:cNvSpPr>
          <p:nvPr>
            <p:ph type="pic" sz="quarter" idx="18"/>
          </p:nvPr>
        </p:nvSpPr>
        <p:spPr>
          <a:xfrm>
            <a:off x="6054725" y="2025791"/>
            <a:ext cx="2632075" cy="1666875"/>
          </a:xfrm>
        </p:spPr>
        <p:txBody>
          <a:bodyPr/>
          <a:lstStyle/>
          <a:p>
            <a:r>
              <a:rPr lang="en-US" dirty="0"/>
              <a:t>Click icon to add picture</a:t>
            </a:r>
          </a:p>
        </p:txBody>
      </p:sp>
      <p:pic>
        <p:nvPicPr>
          <p:cNvPr id="11" name="Picture 10"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8" name="Picture 17"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637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825624"/>
            <a:ext cx="9144000" cy="4234933"/>
          </a:xfrm>
        </p:spPr>
        <p:txBody>
          <a:bodyPr/>
          <a:lstStyle>
            <a:lvl1pPr marL="0" indent="0" algn="ctr">
              <a:buNone/>
              <a:defRPr/>
            </a:lvl1pPr>
          </a:lstStyle>
          <a:p>
            <a:r>
              <a:rPr lang="en-US" dirty="0"/>
              <a:t>Add image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A48AA2D-3466-4A47-B2FD-1E742DB70AAC}" type="slidenum">
              <a:rPr lang="en-US" smtClean="0"/>
              <a:t>‹#›</a:t>
            </a:fld>
            <a:endParaRPr lang="en-US" dirty="0"/>
          </a:p>
        </p:txBody>
      </p:sp>
      <p:sp>
        <p:nvSpPr>
          <p:cNvPr id="6"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pic>
        <p:nvPicPr>
          <p:cNvPr id="8" name="Picture 7"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0" name="Picture 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4640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8AA2D-3466-4A47-B2FD-1E742DB70AAC}" type="slidenum">
              <a:rPr lang="en-US" smtClean="0"/>
              <a:t>‹#›</a:t>
            </a:fld>
            <a:endParaRPr lang="en-US" dirty="0"/>
          </a:p>
        </p:txBody>
      </p:sp>
      <p:sp>
        <p:nvSpPr>
          <p:cNvPr id="8" name="Picture Placeholder 7"/>
          <p:cNvSpPr>
            <a:spLocks noGrp="1"/>
          </p:cNvSpPr>
          <p:nvPr>
            <p:ph type="pic" sz="quarter" idx="13" hasCustomPrompt="1"/>
          </p:nvPr>
        </p:nvSpPr>
        <p:spPr>
          <a:xfrm>
            <a:off x="0" y="0"/>
            <a:ext cx="9144000" cy="2038350"/>
          </a:xfrm>
        </p:spPr>
        <p:txBody>
          <a:bodyPr/>
          <a:lstStyle>
            <a:lvl1pPr marL="0" indent="0" algn="ctr">
              <a:buNone/>
              <a:defRPr baseline="0"/>
            </a:lvl1pPr>
          </a:lstStyle>
          <a:p>
            <a:r>
              <a:rPr lang="en-US" dirty="0"/>
              <a:t>Add image</a:t>
            </a:r>
          </a:p>
        </p:txBody>
      </p:sp>
      <p:sp>
        <p:nvSpPr>
          <p:cNvPr id="9" name="Title 1"/>
          <p:cNvSpPr>
            <a:spLocks noGrp="1"/>
          </p:cNvSpPr>
          <p:nvPr>
            <p:ph type="title"/>
          </p:nvPr>
        </p:nvSpPr>
        <p:spPr>
          <a:xfrm>
            <a:off x="457200" y="2273596"/>
            <a:ext cx="8229600" cy="968743"/>
          </a:xfrm>
        </p:spPr>
        <p:txBody>
          <a:bodyPr/>
          <a:lstStyle/>
          <a:p>
            <a:r>
              <a:rPr lang="en-US"/>
              <a:t>Click to edit Master title style</a:t>
            </a:r>
          </a:p>
        </p:txBody>
      </p:sp>
      <p:sp>
        <p:nvSpPr>
          <p:cNvPr id="10" name="Text Placeholder 9"/>
          <p:cNvSpPr>
            <a:spLocks noGrp="1"/>
          </p:cNvSpPr>
          <p:nvPr>
            <p:ph type="body" sz="quarter" idx="14" hasCustomPrompt="1"/>
          </p:nvPr>
        </p:nvSpPr>
        <p:spPr>
          <a:xfrm>
            <a:off x="457200" y="3105888"/>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1" name="Content Placeholder 2"/>
          <p:cNvSpPr>
            <a:spLocks noGrp="1"/>
          </p:cNvSpPr>
          <p:nvPr>
            <p:ph sz="half" idx="15"/>
          </p:nvPr>
        </p:nvSpPr>
        <p:spPr>
          <a:xfrm>
            <a:off x="457200" y="3585535"/>
            <a:ext cx="8229600" cy="1711361"/>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3" name="Picture 12"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4" name="Picture 13"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3195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1"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p:nvPr>
        </p:nvSpPr>
        <p:spPr>
          <a:xfrm>
            <a:off x="457200" y="212651"/>
            <a:ext cx="8229600" cy="968743"/>
          </a:xfrm>
        </p:spPr>
        <p:txBody>
          <a:bodyPr/>
          <a:lstStyle/>
          <a:p>
            <a:r>
              <a:rPr lang="en-US"/>
              <a:t>Click to edit Master title style</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3" name="Picture Placeholder 12"/>
          <p:cNvSpPr>
            <a:spLocks noGrp="1"/>
          </p:cNvSpPr>
          <p:nvPr>
            <p:ph type="pic" sz="quarter" idx="14"/>
          </p:nvPr>
        </p:nvSpPr>
        <p:spPr>
          <a:xfrm>
            <a:off x="457200" y="1747838"/>
            <a:ext cx="2508102" cy="2009775"/>
          </a:xfrm>
        </p:spPr>
        <p:txBody>
          <a:bodyPr/>
          <a:lstStyle/>
          <a:p>
            <a:r>
              <a:rPr lang="en-US" dirty="0"/>
              <a:t>Click icon to add picture</a:t>
            </a:r>
          </a:p>
        </p:txBody>
      </p:sp>
      <p:sp>
        <p:nvSpPr>
          <p:cNvPr id="16" name="Picture Placeholder 12"/>
          <p:cNvSpPr>
            <a:spLocks noGrp="1"/>
          </p:cNvSpPr>
          <p:nvPr>
            <p:ph type="pic" sz="quarter" idx="15"/>
          </p:nvPr>
        </p:nvSpPr>
        <p:spPr>
          <a:xfrm>
            <a:off x="3322084" y="1747838"/>
            <a:ext cx="2508102" cy="2009775"/>
          </a:xfrm>
        </p:spPr>
        <p:txBody>
          <a:bodyPr/>
          <a:lstStyle/>
          <a:p>
            <a:r>
              <a:rPr lang="en-US" dirty="0"/>
              <a:t>Click icon to add picture</a:t>
            </a:r>
          </a:p>
        </p:txBody>
      </p:sp>
      <p:sp>
        <p:nvSpPr>
          <p:cNvPr id="17" name="Picture Placeholder 12"/>
          <p:cNvSpPr>
            <a:spLocks noGrp="1"/>
          </p:cNvSpPr>
          <p:nvPr>
            <p:ph type="pic" sz="quarter" idx="16"/>
          </p:nvPr>
        </p:nvSpPr>
        <p:spPr>
          <a:xfrm>
            <a:off x="6178698" y="1747838"/>
            <a:ext cx="2508102" cy="2009775"/>
          </a:xfrm>
        </p:spPr>
        <p:txBody>
          <a:bodyPr/>
          <a:lstStyle/>
          <a:p>
            <a:r>
              <a:rPr lang="en-US" dirty="0"/>
              <a:t>Click icon to add picture</a:t>
            </a:r>
          </a:p>
        </p:txBody>
      </p:sp>
      <p:sp>
        <p:nvSpPr>
          <p:cNvPr id="18" name="Text Placeholder 3"/>
          <p:cNvSpPr>
            <a:spLocks noGrp="1"/>
          </p:cNvSpPr>
          <p:nvPr>
            <p:ph type="body" sz="half" idx="17" hasCustomPrompt="1"/>
          </p:nvPr>
        </p:nvSpPr>
        <p:spPr>
          <a:xfrm>
            <a:off x="331617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9" name="Text Placeholder 3"/>
          <p:cNvSpPr>
            <a:spLocks noGrp="1"/>
          </p:cNvSpPr>
          <p:nvPr>
            <p:ph type="body" sz="half" idx="18" hasCustomPrompt="1"/>
          </p:nvPr>
        </p:nvSpPr>
        <p:spPr>
          <a:xfrm>
            <a:off x="617869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pic>
        <p:nvPicPr>
          <p:cNvPr id="15" name="Picture 1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0" name="Picture 1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16774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A48AA2D-3466-4A47-B2FD-1E742DB70AAC}" type="slidenum">
              <a:rPr lang="en-US" smtClean="0"/>
              <a:pPr/>
              <a:t>‹#›</a:t>
            </a:fld>
            <a:endParaRPr lang="en-US" dirty="0"/>
          </a:p>
        </p:txBody>
      </p:sp>
      <p:pic>
        <p:nvPicPr>
          <p:cNvPr id="5" name="Picture 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7" name="Picture 6"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15602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651"/>
            <a:ext cx="8229600" cy="9687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256"/>
            <a:ext cx="8229600" cy="43009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BB6B3"/>
                </a:solidFill>
              </a:defRPr>
            </a:lvl1pPr>
          </a:lstStyle>
          <a:p>
            <a:fld id="{9A48AA2D-3466-4A47-B2FD-1E742DB70AAC}" type="slidenum">
              <a:rPr lang="en-US" smtClean="0"/>
              <a:pPr/>
              <a:t>‹#›</a:t>
            </a:fld>
            <a:endParaRPr lang="en-US" dirty="0"/>
          </a:p>
        </p:txBody>
      </p:sp>
    </p:spTree>
    <p:extLst>
      <p:ext uri="{BB962C8B-B14F-4D97-AF65-F5344CB8AC3E}">
        <p14:creationId xmlns:p14="http://schemas.microsoft.com/office/powerpoint/2010/main" val="195822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l" defTabSz="457200" rtl="0" eaLnBrk="1" latinLnBrk="0" hangingPunct="1">
        <a:lnSpc>
          <a:spcPts val="3600"/>
        </a:lnSpc>
        <a:spcBef>
          <a:spcPct val="0"/>
        </a:spcBef>
        <a:buNone/>
        <a:defRPr sz="3600" kern="1200">
          <a:solidFill>
            <a:srgbClr val="053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Chelseah@acwa.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acwa.com/events/water-use-efficiency-working-group-bi-monthly-meetin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csus.zoom.us/webinar/register/WN_gRm8tPhbR7eucI9bBVCW2Q" TargetMode="External"/><Relationship Id="rId5" Type="http://schemas.openxmlformats.org/officeDocument/2006/relationships/hyperlink" Target="https://csus.zoom.us/webinar/register/WN_yFRdYcVgSQqOO2TEtq9GLQ" TargetMode="External"/><Relationship Id="rId4" Type="http://schemas.openxmlformats.org/officeDocument/2006/relationships/hyperlink" Target="https://csus.zoom.us/webinar/register/WN_5nE3uflgS6C_bkrFIrH58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sus.zoom.us/webinar/register/WN_FlBFmI1CTL62jIE1IgmGq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aterboards.zoom.us/j/92651151107?pwd=Y041NWdPVXNNRU1uV2VON0VHT2tOZz0" TargetMode="External"/><Relationship Id="rId4" Type="http://schemas.openxmlformats.org/officeDocument/2006/relationships/hyperlink" Target="https://waterboards.zoom.us/j/97322321954?pwd=R0hXSXJzVVg2L2xJbFlvVzlETllKQ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 Use Efficiency Work Group</a:t>
            </a:r>
          </a:p>
        </p:txBody>
      </p:sp>
      <p:sp>
        <p:nvSpPr>
          <p:cNvPr id="3" name="Subtitle 2"/>
          <p:cNvSpPr>
            <a:spLocks noGrp="1"/>
          </p:cNvSpPr>
          <p:nvPr>
            <p:ph type="subTitle" idx="1"/>
          </p:nvPr>
        </p:nvSpPr>
        <p:spPr>
          <a:xfrm>
            <a:off x="685799" y="3401818"/>
            <a:ext cx="7772400" cy="795039"/>
          </a:xfrm>
        </p:spPr>
        <p:txBody>
          <a:bodyPr>
            <a:normAutofit/>
          </a:bodyPr>
          <a:lstStyle/>
          <a:p>
            <a:r>
              <a:rPr lang="en-US" dirty="0"/>
              <a:t>Bi-Monthly Meeting</a:t>
            </a:r>
          </a:p>
        </p:txBody>
      </p:sp>
      <p:sp>
        <p:nvSpPr>
          <p:cNvPr id="4" name="Text Placeholder 3"/>
          <p:cNvSpPr>
            <a:spLocks noGrp="1"/>
          </p:cNvSpPr>
          <p:nvPr>
            <p:ph type="body" sz="quarter" idx="13"/>
          </p:nvPr>
        </p:nvSpPr>
        <p:spPr/>
        <p:txBody>
          <a:bodyPr/>
          <a:lstStyle/>
          <a:p>
            <a:r>
              <a:rPr lang="en-US" dirty="0"/>
              <a:t>October 20, 2021</a:t>
            </a:r>
          </a:p>
          <a:p>
            <a:r>
              <a:rPr lang="en-US" dirty="0"/>
              <a:t>10:00 AM – 12:00 PM</a:t>
            </a:r>
          </a:p>
        </p:txBody>
      </p:sp>
    </p:spTree>
    <p:extLst>
      <p:ext uri="{BB962C8B-B14F-4D97-AF65-F5344CB8AC3E}">
        <p14:creationId xmlns:p14="http://schemas.microsoft.com/office/powerpoint/2010/main" val="375242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748-B21C-4FDC-8A50-ADA6C556D549}"/>
              </a:ext>
            </a:extLst>
          </p:cNvPr>
          <p:cNvSpPr>
            <a:spLocks noGrp="1"/>
          </p:cNvSpPr>
          <p:nvPr>
            <p:ph type="title"/>
          </p:nvPr>
        </p:nvSpPr>
        <p:spPr>
          <a:xfrm>
            <a:off x="457200" y="212651"/>
            <a:ext cx="8229600" cy="968743"/>
          </a:xfrm>
        </p:spPr>
        <p:txBody>
          <a:bodyPr vert="horz" lIns="91440" tIns="45720" rIns="91440" bIns="45720" rtlCol="0" anchor="b">
            <a:normAutofit/>
          </a:bodyPr>
          <a:lstStyle/>
          <a:p>
            <a:r>
              <a:rPr lang="en-US" kern="1200" dirty="0">
                <a:latin typeface="+mj-lt"/>
                <a:ea typeface="+mj-ea"/>
                <a:cs typeface="+mj-cs"/>
              </a:rPr>
              <a:t>Indoor Residential Water Use Standard</a:t>
            </a:r>
          </a:p>
        </p:txBody>
      </p:sp>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57200" y="1044943"/>
            <a:ext cx="8229600" cy="318385"/>
          </a:xfrm>
        </p:spPr>
        <p:txBody>
          <a:bodyPr vert="horz" lIns="91440" tIns="45720" rIns="91440" bIns="45720" rtlCol="0" anchor="t">
            <a:normAutofit/>
          </a:bodyPr>
          <a:lstStyle/>
          <a:p>
            <a:pPr>
              <a:lnSpc>
                <a:spcPct val="90000"/>
              </a:lnSpc>
              <a:spcAft>
                <a:spcPts val="600"/>
              </a:spcAft>
            </a:pPr>
            <a:r>
              <a:rPr lang="en-US" sz="1500" kern="1200" dirty="0">
                <a:latin typeface="+mn-lt"/>
                <a:ea typeface="+mn-ea"/>
                <a:cs typeface="+mn-cs"/>
              </a:rPr>
              <a:t>Chelsea Haines</a:t>
            </a:r>
          </a:p>
        </p:txBody>
      </p:sp>
      <p:sp>
        <p:nvSpPr>
          <p:cNvPr id="11" name="TextBox 10">
            <a:extLst>
              <a:ext uri="{FF2B5EF4-FFF2-40B4-BE49-F238E27FC236}">
                <a16:creationId xmlns:a16="http://schemas.microsoft.com/office/drawing/2014/main" id="{7C483604-881D-4FF2-99CC-5A3B4C4A3AF3}"/>
              </a:ext>
            </a:extLst>
          </p:cNvPr>
          <p:cNvSpPr txBox="1"/>
          <p:nvPr/>
        </p:nvSpPr>
        <p:spPr>
          <a:xfrm>
            <a:off x="5140458" y="1574618"/>
            <a:ext cx="3656186" cy="5064993"/>
          </a:xfrm>
          <a:prstGeom prst="rect">
            <a:avLst/>
          </a:prstGeom>
        </p:spPr>
        <p:txBody>
          <a:bodyPr vert="horz" lIns="91440" tIns="45720" rIns="91440" bIns="45720" rtlCol="0">
            <a:noAutofit/>
          </a:bodyPr>
          <a:lstStyle/>
          <a:p>
            <a:r>
              <a:rPr lang="en-US" u="sng" dirty="0"/>
              <a:t>FINAL REPORT EXPECTED ANYTIME! </a:t>
            </a:r>
          </a:p>
          <a:p>
            <a:endParaRPr lang="en-US" u="sng" dirty="0"/>
          </a:p>
          <a:p>
            <a:r>
              <a:rPr lang="en-US" u="sng" dirty="0"/>
              <a:t>Expected to include</a:t>
            </a:r>
            <a:r>
              <a:rPr lang="en-US" dirty="0"/>
              <a:t>: </a:t>
            </a:r>
          </a:p>
          <a:p>
            <a:pPr marL="285750" indent="-285750">
              <a:buFont typeface="Arial" panose="020B0604020202020204" pitchFamily="34" charset="0"/>
              <a:buChar char="•"/>
            </a:pPr>
            <a:r>
              <a:rPr lang="en-US" sz="1600" kern="1200" dirty="0">
                <a:latin typeface="+mn-lt"/>
                <a:ea typeface="+mn-ea"/>
                <a:cs typeface="+mn-cs"/>
              </a:rPr>
              <a:t>Table 8.1 DWR/ SWRCB Proposed Recommendations</a:t>
            </a:r>
          </a:p>
          <a:p>
            <a:pPr marL="285750" indent="-285750">
              <a:buFont typeface="Arial" panose="020B0604020202020204" pitchFamily="34" charset="0"/>
              <a:buChar char="•"/>
            </a:pPr>
            <a:r>
              <a:rPr lang="en-US" sz="1600" dirty="0"/>
              <a:t>Appendix of Stakeholder Comments </a:t>
            </a:r>
            <a:endParaRPr lang="en-US" sz="1600" kern="1200" dirty="0">
              <a:latin typeface="+mn-lt"/>
              <a:ea typeface="+mn-ea"/>
              <a:cs typeface="+mn-cs"/>
            </a:endParaRPr>
          </a:p>
          <a:p>
            <a:pPr marL="285750" indent="-285750">
              <a:buFont typeface="Arial" panose="020B0604020202020204" pitchFamily="34" charset="0"/>
              <a:buChar char="•"/>
            </a:pPr>
            <a:endParaRPr lang="en-US" sz="1600" dirty="0">
              <a:solidFill>
                <a:srgbClr val="FF0000"/>
              </a:solidFill>
            </a:endParaRPr>
          </a:p>
          <a:p>
            <a:r>
              <a:rPr lang="en-US" u="sng" dirty="0"/>
              <a:t>ACWA Concerns: </a:t>
            </a:r>
          </a:p>
          <a:p>
            <a:pPr marL="285750" indent="-285750">
              <a:buFont typeface="Arial" panose="020B0604020202020204" pitchFamily="34" charset="0"/>
              <a:buChar char="•"/>
            </a:pPr>
            <a:r>
              <a:rPr lang="en-US" sz="1600" dirty="0"/>
              <a:t>Legislative requirements not met:</a:t>
            </a:r>
          </a:p>
          <a:p>
            <a:pPr marL="742950" lvl="1" indent="-285750">
              <a:buFont typeface="Courier New" panose="02070309020205020404" pitchFamily="49" charset="0"/>
              <a:buChar char="o"/>
            </a:pPr>
            <a:r>
              <a:rPr lang="en-US" sz="1400" dirty="0"/>
              <a:t>Analyze impacts of a changed standard: operational, cost, feasibility, affordability</a:t>
            </a:r>
          </a:p>
          <a:p>
            <a:pPr marL="285750" indent="-285750">
              <a:buFont typeface="Arial" panose="020B0604020202020204" pitchFamily="34" charset="0"/>
              <a:buChar char="•"/>
            </a:pPr>
            <a:r>
              <a:rPr lang="en-US" sz="1600" dirty="0"/>
              <a:t>Broader Context of Making Water Conservation a California Way of Life </a:t>
            </a:r>
          </a:p>
          <a:p>
            <a:pPr marL="285750" indent="-285750">
              <a:buFont typeface="Arial" panose="020B0604020202020204" pitchFamily="34" charset="0"/>
              <a:buChar char="•"/>
            </a:pPr>
            <a:r>
              <a:rPr lang="en-US" sz="1600" dirty="0"/>
              <a:t>Population and COVID-19 data</a:t>
            </a:r>
          </a:p>
          <a:p>
            <a:pPr marL="285750" indent="-285750">
              <a:buFont typeface="Arial" panose="020B0604020202020204" pitchFamily="34" charset="0"/>
              <a:buChar char="•"/>
            </a:pPr>
            <a:r>
              <a:rPr lang="en-US" sz="1600" dirty="0"/>
              <a:t>Proposed 5 Additional Studies </a:t>
            </a:r>
          </a:p>
          <a:p>
            <a:pPr marL="742950" lvl="1" indent="-285750">
              <a:buFont typeface="Arial" panose="020B0604020202020204" pitchFamily="34" charset="0"/>
              <a:buChar char="•"/>
            </a:pPr>
            <a:endParaRPr lang="en-US" sz="1600" dirty="0"/>
          </a:p>
          <a:p>
            <a:endParaRPr lang="en-US" u="sng" dirty="0"/>
          </a:p>
          <a:p>
            <a:endParaRPr lang="en-US" dirty="0"/>
          </a:p>
        </p:txBody>
      </p:sp>
      <p:pic>
        <p:nvPicPr>
          <p:cNvPr id="13" name="Picture 12">
            <a:extLst>
              <a:ext uri="{FF2B5EF4-FFF2-40B4-BE49-F238E27FC236}">
                <a16:creationId xmlns:a16="http://schemas.microsoft.com/office/drawing/2014/main" id="{F423E5D7-3299-472C-8A2D-D3678A99A27F}"/>
              </a:ext>
            </a:extLst>
          </p:cNvPr>
          <p:cNvPicPr>
            <a:picLocks noChangeAspect="1"/>
          </p:cNvPicPr>
          <p:nvPr/>
        </p:nvPicPr>
        <p:blipFill>
          <a:blip r:embed="rId3"/>
          <a:stretch>
            <a:fillRect/>
          </a:stretch>
        </p:blipFill>
        <p:spPr>
          <a:xfrm>
            <a:off x="117444" y="1465131"/>
            <a:ext cx="4131076" cy="4712206"/>
          </a:xfrm>
          <a:prstGeom prst="rect">
            <a:avLst/>
          </a:prstGeom>
          <a:ln>
            <a:solidFill>
              <a:schemeClr val="tx1"/>
            </a:solidFill>
          </a:ln>
        </p:spPr>
      </p:pic>
      <p:pic>
        <p:nvPicPr>
          <p:cNvPr id="14" name="Picture 13">
            <a:extLst>
              <a:ext uri="{FF2B5EF4-FFF2-40B4-BE49-F238E27FC236}">
                <a16:creationId xmlns:a16="http://schemas.microsoft.com/office/drawing/2014/main" id="{BE961B53-EA89-4E1D-A3D5-FF1F665F561F}"/>
              </a:ext>
            </a:extLst>
          </p:cNvPr>
          <p:cNvPicPr>
            <a:picLocks noChangeAspect="1"/>
          </p:cNvPicPr>
          <p:nvPr/>
        </p:nvPicPr>
        <p:blipFill>
          <a:blip r:embed="rId4"/>
          <a:stretch>
            <a:fillRect/>
          </a:stretch>
        </p:blipFill>
        <p:spPr>
          <a:xfrm>
            <a:off x="1777647" y="3342704"/>
            <a:ext cx="3017627" cy="3689342"/>
          </a:xfrm>
          <a:prstGeom prst="rect">
            <a:avLst/>
          </a:prstGeom>
          <a:ln>
            <a:solidFill>
              <a:schemeClr val="tx1"/>
            </a:solidFill>
          </a:ln>
        </p:spPr>
      </p:pic>
    </p:spTree>
    <p:extLst>
      <p:ext uri="{BB962C8B-B14F-4D97-AF65-F5344CB8AC3E}">
        <p14:creationId xmlns:p14="http://schemas.microsoft.com/office/powerpoint/2010/main" val="281475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EA888-FCD5-40ED-A19C-5A67B98E248E}"/>
              </a:ext>
            </a:extLst>
          </p:cNvPr>
          <p:cNvSpPr/>
          <p:nvPr/>
        </p:nvSpPr>
        <p:spPr>
          <a:xfrm>
            <a:off x="402590" y="1517992"/>
            <a:ext cx="8606939" cy="96874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44DF47A-2B97-4E62-9096-DBEDC6331946}"/>
              </a:ext>
            </a:extLst>
          </p:cNvPr>
          <p:cNvSpPr txBox="1"/>
          <p:nvPr/>
        </p:nvSpPr>
        <p:spPr>
          <a:xfrm>
            <a:off x="440787" y="1567410"/>
            <a:ext cx="2508404" cy="892552"/>
          </a:xfrm>
          <a:prstGeom prst="rect">
            <a:avLst/>
          </a:prstGeom>
          <a:noFill/>
        </p:spPr>
        <p:txBody>
          <a:bodyPr wrap="square">
            <a:spAutoFit/>
          </a:bodyPr>
          <a:lstStyle/>
          <a:p>
            <a:pPr lvl="0" algn="ctr"/>
            <a:r>
              <a:rPr lang="en-US" b="1" dirty="0">
                <a:solidFill>
                  <a:schemeClr val="tx2"/>
                </a:solidFill>
              </a:rPr>
              <a:t>OUTDOOR STANDARD (CCF)</a:t>
            </a:r>
            <a:endParaRPr lang="en-US" sz="1600" dirty="0">
              <a:solidFill>
                <a:schemeClr val="tx2"/>
              </a:solidFill>
            </a:endParaRPr>
          </a:p>
          <a:p>
            <a:pPr marL="285750" lvl="0" indent="-285750">
              <a:buFont typeface="Arial" panose="020B0604020202020204" pitchFamily="34" charset="0"/>
              <a:buChar char="•"/>
            </a:pPr>
            <a:endParaRPr lang="en-US" sz="1600" dirty="0"/>
          </a:p>
        </p:txBody>
      </p:sp>
      <p:sp>
        <p:nvSpPr>
          <p:cNvPr id="9" name="Title 1">
            <a:extLst>
              <a:ext uri="{FF2B5EF4-FFF2-40B4-BE49-F238E27FC236}">
                <a16:creationId xmlns:a16="http://schemas.microsoft.com/office/drawing/2014/main" id="{92AFB5A5-D821-4A52-B0E3-83D62D29995E}"/>
              </a:ext>
            </a:extLst>
          </p:cNvPr>
          <p:cNvSpPr>
            <a:spLocks noGrp="1"/>
          </p:cNvSpPr>
          <p:nvPr>
            <p:ph type="title"/>
          </p:nvPr>
        </p:nvSpPr>
        <p:spPr>
          <a:xfrm>
            <a:off x="457200" y="212651"/>
            <a:ext cx="6366510" cy="968743"/>
          </a:xfrm>
        </p:spPr>
        <p:txBody>
          <a:bodyPr anchor="b">
            <a:normAutofit/>
          </a:bodyPr>
          <a:lstStyle/>
          <a:p>
            <a:r>
              <a:rPr lang="en-US" dirty="0"/>
              <a:t>Outdoor Water Use Standard</a:t>
            </a:r>
          </a:p>
        </p:txBody>
      </p:sp>
      <p:sp>
        <p:nvSpPr>
          <p:cNvPr id="10" name="Text Placeholder 9">
            <a:extLst>
              <a:ext uri="{FF2B5EF4-FFF2-40B4-BE49-F238E27FC236}">
                <a16:creationId xmlns:a16="http://schemas.microsoft.com/office/drawing/2014/main" id="{2DD0136A-3C9C-4091-B908-7E0A58187FFB}"/>
              </a:ext>
            </a:extLst>
          </p:cNvPr>
          <p:cNvSpPr>
            <a:spLocks noGrp="1"/>
          </p:cNvSpPr>
          <p:nvPr>
            <p:ph type="body" sz="quarter" idx="13"/>
          </p:nvPr>
        </p:nvSpPr>
        <p:spPr>
          <a:xfrm>
            <a:off x="457200" y="1044943"/>
            <a:ext cx="8229600" cy="318385"/>
          </a:xfrm>
        </p:spPr>
        <p:txBody>
          <a:bodyPr>
            <a:noAutofit/>
          </a:bodyPr>
          <a:lstStyle/>
          <a:p>
            <a:pPr marL="0" indent="0">
              <a:spcBef>
                <a:spcPts val="0"/>
              </a:spcBef>
              <a:spcAft>
                <a:spcPts val="600"/>
              </a:spcAft>
              <a:buNone/>
            </a:pPr>
            <a:r>
              <a:rPr lang="en-US" sz="1500" dirty="0">
                <a:solidFill>
                  <a:srgbClr val="3BB6B3"/>
                </a:solidFill>
              </a:rPr>
              <a:t>Fiona Sanchez</a:t>
            </a:r>
          </a:p>
        </p:txBody>
      </p:sp>
      <p:sp>
        <p:nvSpPr>
          <p:cNvPr id="11" name="TextBox 10">
            <a:extLst>
              <a:ext uri="{FF2B5EF4-FFF2-40B4-BE49-F238E27FC236}">
                <a16:creationId xmlns:a16="http://schemas.microsoft.com/office/drawing/2014/main" id="{59C2A30F-CC4F-46B7-94E4-83EF1AF2EFD5}"/>
              </a:ext>
            </a:extLst>
          </p:cNvPr>
          <p:cNvSpPr txBox="1"/>
          <p:nvPr/>
        </p:nvSpPr>
        <p:spPr>
          <a:xfrm>
            <a:off x="3832411" y="1529892"/>
            <a:ext cx="5311589" cy="923330"/>
          </a:xfrm>
          <a:prstGeom prst="rect">
            <a:avLst/>
          </a:prstGeom>
          <a:noFill/>
        </p:spPr>
        <p:txBody>
          <a:bodyPr wrap="square">
            <a:spAutoFit/>
          </a:bodyPr>
          <a:lstStyle/>
          <a:p>
            <a:r>
              <a:rPr lang="en-US" dirty="0"/>
              <a:t>(Annual Reference Evapotranspiration(</a:t>
            </a:r>
            <a:r>
              <a:rPr lang="en-US" dirty="0" err="1"/>
              <a:t>ETo</a:t>
            </a:r>
            <a:r>
              <a:rPr lang="en-US" dirty="0"/>
              <a:t>)) x (Landscape Area) x </a:t>
            </a:r>
          </a:p>
          <a:p>
            <a:r>
              <a:rPr lang="en-US" dirty="0"/>
              <a:t>(Evapotranspiration Adjustment Factor (ETAF))/1200</a:t>
            </a:r>
          </a:p>
        </p:txBody>
      </p:sp>
      <p:sp>
        <p:nvSpPr>
          <p:cNvPr id="3" name="Equals 2">
            <a:extLst>
              <a:ext uri="{FF2B5EF4-FFF2-40B4-BE49-F238E27FC236}">
                <a16:creationId xmlns:a16="http://schemas.microsoft.com/office/drawing/2014/main" id="{D71DE1B3-7AC4-4A93-954A-2FC5A7BA4E6D}"/>
              </a:ext>
            </a:extLst>
          </p:cNvPr>
          <p:cNvSpPr/>
          <p:nvPr/>
        </p:nvSpPr>
        <p:spPr>
          <a:xfrm>
            <a:off x="3083662" y="1724235"/>
            <a:ext cx="403412" cy="471385"/>
          </a:xfrm>
          <a:prstGeom prst="mathEqual">
            <a:avLst/>
          </a:prstGeom>
          <a:solidFill>
            <a:schemeClr val="tx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2" name="TextBox 11">
            <a:extLst>
              <a:ext uri="{FF2B5EF4-FFF2-40B4-BE49-F238E27FC236}">
                <a16:creationId xmlns:a16="http://schemas.microsoft.com/office/drawing/2014/main" id="{016BF147-1251-4FD7-A060-A5FEEAC76C9E}"/>
              </a:ext>
            </a:extLst>
          </p:cNvPr>
          <p:cNvSpPr txBox="1"/>
          <p:nvPr/>
        </p:nvSpPr>
        <p:spPr>
          <a:xfrm>
            <a:off x="402590" y="2768995"/>
            <a:ext cx="8794376" cy="2862322"/>
          </a:xfrm>
          <a:prstGeom prst="rect">
            <a:avLst/>
          </a:prstGeom>
          <a:noFill/>
        </p:spPr>
        <p:txBody>
          <a:bodyPr wrap="square" rtlCol="0">
            <a:spAutoFit/>
          </a:bodyPr>
          <a:lstStyle/>
          <a:p>
            <a:r>
              <a:rPr lang="en-US" b="1" u="sng" dirty="0"/>
              <a:t>Landscape Area</a:t>
            </a:r>
          </a:p>
          <a:p>
            <a:pPr marL="742950" lvl="1" indent="-285750">
              <a:buFont typeface="Courier New" panose="02070309020205020404" pitchFamily="49" charset="0"/>
              <a:buChar char="o"/>
            </a:pPr>
            <a:r>
              <a:rPr lang="en-US" dirty="0"/>
              <a:t>Residential LAM correction to DWR – June 30, 2021</a:t>
            </a:r>
          </a:p>
          <a:p>
            <a:pPr marL="742950" lvl="1" indent="-285750">
              <a:buFont typeface="Courier New" panose="02070309020205020404" pitchFamily="49" charset="0"/>
              <a:buChar char="o"/>
            </a:pPr>
            <a:r>
              <a:rPr lang="en-US" dirty="0"/>
              <a:t>DWR to finalize Residential LAM Data – August 30, 2021</a:t>
            </a:r>
          </a:p>
          <a:p>
            <a:pPr marL="742950" lvl="1" indent="-285750">
              <a:buFont typeface="Courier New" panose="02070309020205020404" pitchFamily="49" charset="0"/>
              <a:buChar char="o"/>
            </a:pPr>
            <a:endParaRPr lang="en-US" dirty="0"/>
          </a:p>
          <a:p>
            <a:r>
              <a:rPr lang="en-US" b="1" u="sng" dirty="0"/>
              <a:t>ET Adjustment Factor</a:t>
            </a:r>
            <a:r>
              <a:rPr lang="en-US" b="1" dirty="0"/>
              <a:t>: </a:t>
            </a:r>
          </a:p>
          <a:p>
            <a:pPr marL="742950" lvl="1" indent="-285750">
              <a:buFont typeface="Courier New" panose="02070309020205020404" pitchFamily="49" charset="0"/>
              <a:buChar char="o"/>
            </a:pPr>
            <a:r>
              <a:rPr lang="en-US" dirty="0"/>
              <a:t>0.7 ET Factor for Irrigated Landscapes</a:t>
            </a:r>
          </a:p>
          <a:p>
            <a:pPr marL="742950" lvl="1" indent="-285750">
              <a:buFont typeface="Courier New" panose="02070309020205020404" pitchFamily="49" charset="0"/>
              <a:buChar char="o"/>
            </a:pPr>
            <a:r>
              <a:rPr lang="en-US" dirty="0"/>
              <a:t>1.0 ET Factor for Special Landscape Areas (sports fields, recycled water) </a:t>
            </a:r>
          </a:p>
          <a:p>
            <a:pPr marL="742950" lvl="1" indent="-285750">
              <a:buFont typeface="Courier New" panose="02070309020205020404" pitchFamily="49" charset="0"/>
              <a:buChar char="o"/>
            </a:pPr>
            <a:r>
              <a:rPr lang="en-US" dirty="0"/>
              <a:t>0.7 ET Factor for 20% of Irrigable, not currently irrigated (INI)</a:t>
            </a:r>
          </a:p>
          <a:p>
            <a:pPr marL="742950" lvl="1" indent="-285750">
              <a:buFont typeface="Courier New" panose="02070309020205020404" pitchFamily="49" charset="0"/>
              <a:buChar char="o"/>
            </a:pPr>
            <a:r>
              <a:rPr lang="en-US" dirty="0"/>
              <a:t>0.55 ET Factor for new development </a:t>
            </a:r>
          </a:p>
          <a:p>
            <a:pPr marL="742950" lvl="1" indent="-285750">
              <a:buFont typeface="Courier New" panose="02070309020205020404" pitchFamily="49" charset="0"/>
              <a:buChar char="o"/>
            </a:pPr>
            <a:r>
              <a:rPr lang="en-US" dirty="0"/>
              <a:t>Assumed Irrigation Efficiency of 0.8</a:t>
            </a:r>
          </a:p>
        </p:txBody>
      </p:sp>
    </p:spTree>
    <p:extLst>
      <p:ext uri="{BB962C8B-B14F-4D97-AF65-F5344CB8AC3E}">
        <p14:creationId xmlns:p14="http://schemas.microsoft.com/office/powerpoint/2010/main" val="25096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4DF47A-2B97-4E62-9096-DBEDC6331946}"/>
              </a:ext>
            </a:extLst>
          </p:cNvPr>
          <p:cNvSpPr txBox="1"/>
          <p:nvPr/>
        </p:nvSpPr>
        <p:spPr>
          <a:xfrm>
            <a:off x="328925" y="1503263"/>
            <a:ext cx="5345734" cy="4553939"/>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ACWA Concerns with DWR Proposal:  </a:t>
            </a:r>
          </a:p>
          <a:p>
            <a:pPr marL="342900" indent="-342900">
              <a:spcAft>
                <a:spcPts val="1200"/>
              </a:spcAft>
              <a:buFontTx/>
              <a:buAutoNum type="arabicPeriod"/>
            </a:pPr>
            <a:r>
              <a:rPr lang="en-US" dirty="0"/>
              <a:t>The Proposed 0.7 ET Factor does not support </a:t>
            </a:r>
            <a:r>
              <a:rPr lang="en-US" b="1" dirty="0"/>
              <a:t>healthy</a:t>
            </a:r>
            <a:r>
              <a:rPr lang="en-US" dirty="0"/>
              <a:t> and </a:t>
            </a:r>
            <a:r>
              <a:rPr lang="en-US" b="1" dirty="0"/>
              <a:t>existing</a:t>
            </a:r>
            <a:r>
              <a:rPr lang="en-US" dirty="0"/>
              <a:t> landscapes, including trees</a:t>
            </a:r>
          </a:p>
          <a:p>
            <a:pPr marL="342900" indent="-342900">
              <a:spcAft>
                <a:spcPts val="1200"/>
              </a:spcAft>
              <a:buFontTx/>
              <a:buAutoNum type="arabicPeriod"/>
            </a:pPr>
            <a:r>
              <a:rPr lang="en-US" dirty="0"/>
              <a:t>Assumption of 80% Irrigation Efficiency is not feasible/possible</a:t>
            </a:r>
          </a:p>
          <a:p>
            <a:pPr marL="342900" indent="-342900">
              <a:spcAft>
                <a:spcPts val="1200"/>
              </a:spcAft>
              <a:buFontTx/>
              <a:buAutoNum type="arabicPeriod"/>
            </a:pPr>
            <a:r>
              <a:rPr lang="en-US" dirty="0"/>
              <a:t>Existing data and research should support the proposed outdoor standard</a:t>
            </a:r>
          </a:p>
          <a:p>
            <a:pPr marL="342900" indent="-342900">
              <a:spcAft>
                <a:spcPts val="1200"/>
              </a:spcAft>
              <a:buFontTx/>
              <a:buAutoNum type="arabicPeriod"/>
            </a:pPr>
            <a:r>
              <a:rPr lang="en-US" dirty="0"/>
              <a:t>Policy decision to use MWELO (a design standard) instead of real-world landscape performance and water needs. </a:t>
            </a:r>
            <a:r>
              <a:rPr lang="en-US" sz="1800" dirty="0"/>
              <a:t>Majority of properties in California not subject to MWELO – constructed before 1993</a:t>
            </a:r>
          </a:p>
          <a:p>
            <a:pPr marL="342900" indent="-342900">
              <a:spcAft>
                <a:spcPts val="1200"/>
              </a:spcAft>
              <a:buAutoNum type="arabicPeriod"/>
            </a:pPr>
            <a:r>
              <a:rPr lang="en-US" dirty="0"/>
              <a:t>Should not incorporate adjustment for precipitation </a:t>
            </a:r>
          </a:p>
          <a:p>
            <a:pPr marL="285750" lvl="0" indent="-285750">
              <a:buFont typeface="Arial" panose="020B0604020202020204" pitchFamily="34" charset="0"/>
              <a:buChar char="•"/>
            </a:pPr>
            <a:endParaRPr lang="en-US" sz="1600" dirty="0"/>
          </a:p>
        </p:txBody>
      </p:sp>
      <p:sp>
        <p:nvSpPr>
          <p:cNvPr id="9" name="Title 1">
            <a:extLst>
              <a:ext uri="{FF2B5EF4-FFF2-40B4-BE49-F238E27FC236}">
                <a16:creationId xmlns:a16="http://schemas.microsoft.com/office/drawing/2014/main" id="{92AFB5A5-D821-4A52-B0E3-83D62D29995E}"/>
              </a:ext>
            </a:extLst>
          </p:cNvPr>
          <p:cNvSpPr>
            <a:spLocks noGrp="1"/>
          </p:cNvSpPr>
          <p:nvPr>
            <p:ph type="title"/>
          </p:nvPr>
        </p:nvSpPr>
        <p:spPr>
          <a:xfrm>
            <a:off x="457200" y="212651"/>
            <a:ext cx="6366510" cy="968743"/>
          </a:xfrm>
        </p:spPr>
        <p:txBody>
          <a:bodyPr anchor="b">
            <a:normAutofit/>
          </a:bodyPr>
          <a:lstStyle/>
          <a:p>
            <a:r>
              <a:rPr lang="en-US" dirty="0"/>
              <a:t>Outdoor Water Use Standard</a:t>
            </a:r>
          </a:p>
        </p:txBody>
      </p:sp>
      <p:grpSp>
        <p:nvGrpSpPr>
          <p:cNvPr id="5" name="Group 4">
            <a:extLst>
              <a:ext uri="{FF2B5EF4-FFF2-40B4-BE49-F238E27FC236}">
                <a16:creationId xmlns:a16="http://schemas.microsoft.com/office/drawing/2014/main" id="{42B58481-95C8-4401-B0E9-52D53EEAAB9B}"/>
              </a:ext>
            </a:extLst>
          </p:cNvPr>
          <p:cNvGrpSpPr/>
          <p:nvPr/>
        </p:nvGrpSpPr>
        <p:grpSpPr>
          <a:xfrm>
            <a:off x="6184066" y="1022688"/>
            <a:ext cx="2791871" cy="4812624"/>
            <a:chOff x="-204611" y="-6798"/>
            <a:chExt cx="3579484" cy="3201604"/>
          </a:xfrm>
        </p:grpSpPr>
        <p:sp>
          <p:nvSpPr>
            <p:cNvPr id="6" name="Rectangle 5">
              <a:extLst>
                <a:ext uri="{FF2B5EF4-FFF2-40B4-BE49-F238E27FC236}">
                  <a16:creationId xmlns:a16="http://schemas.microsoft.com/office/drawing/2014/main" id="{1C5D4C93-8EFF-4C6C-9988-26865E5830E3}"/>
                </a:ext>
              </a:extLst>
            </p:cNvPr>
            <p:cNvSpPr/>
            <p:nvPr/>
          </p:nvSpPr>
          <p:spPr>
            <a:xfrm>
              <a:off x="-204611" y="-6798"/>
              <a:ext cx="3567448" cy="367080"/>
            </a:xfrm>
            <a:prstGeom prst="rect">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AB 1668/ SB 606</a:t>
              </a:r>
              <a:endParaRPr lang="en-US" sz="1200" b="1"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LEGISLATIVE REQUIREMENTS</a:t>
              </a:r>
              <a:endParaRPr lang="en-US" sz="1100" dirty="0">
                <a:effectLst/>
                <a:ea typeface="Calibri" panose="020F0502020204030204" pitchFamily="34" charset="0"/>
                <a:cs typeface="Times New Roman" panose="02020603050405020304" pitchFamily="18" charset="0"/>
              </a:endParaRPr>
            </a:p>
          </p:txBody>
        </p:sp>
        <p:sp>
          <p:nvSpPr>
            <p:cNvPr id="7" name="Text Box 200">
              <a:extLst>
                <a:ext uri="{FF2B5EF4-FFF2-40B4-BE49-F238E27FC236}">
                  <a16:creationId xmlns:a16="http://schemas.microsoft.com/office/drawing/2014/main" id="{F06E1CC1-5338-47EF-8B2B-56EE358C1315}"/>
                </a:ext>
              </a:extLst>
            </p:cNvPr>
            <p:cNvSpPr txBox="1"/>
            <p:nvPr/>
          </p:nvSpPr>
          <p:spPr>
            <a:xfrm>
              <a:off x="-192575" y="415825"/>
              <a:ext cx="3567448" cy="2778981"/>
            </a:xfrm>
            <a:prstGeom prst="rect">
              <a:avLst/>
            </a:prstGeom>
            <a:noFill/>
            <a:ln w="381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285750" marR="0" indent="-285750">
                <a:lnSpc>
                  <a:spcPct val="107000"/>
                </a:lnSpc>
                <a:spcBef>
                  <a:spcPts val="0"/>
                </a:spcBef>
                <a:spcAft>
                  <a:spcPts val="0"/>
                </a:spcAft>
                <a:buFont typeface="Arial" panose="020B0604020202020204" pitchFamily="34" charset="0"/>
                <a:buChar char="•"/>
              </a:pPr>
              <a:r>
                <a:rPr lang="en-US" sz="1600" b="1" dirty="0">
                  <a:solidFill>
                    <a:schemeClr val="tx2"/>
                  </a:solidFill>
                  <a:effectLst/>
                  <a:ea typeface="Calibri" panose="020F0502020204030204" pitchFamily="34" charset="0"/>
                  <a:cs typeface="Times New Roman" panose="02020603050405020304" pitchFamily="18" charset="0"/>
                </a:rPr>
                <a:t>10609.6 (a)(2)(A)</a:t>
              </a:r>
              <a:r>
                <a:rPr lang="en-US" sz="1600" dirty="0">
                  <a:solidFill>
                    <a:schemeClr val="tx2"/>
                  </a:solidFill>
                  <a:effectLst/>
                  <a:ea typeface="Calibri" panose="020F0502020204030204" pitchFamily="34" charset="0"/>
                  <a:cs typeface="Times New Roman" panose="02020603050405020304" pitchFamily="18" charset="0"/>
                </a:rPr>
                <a:t> - The standards shall incorporate the principles of the Model Water Efficient Landscape Ordinance </a:t>
              </a:r>
            </a:p>
            <a:p>
              <a:pPr marL="228600" marR="0">
                <a:lnSpc>
                  <a:spcPct val="107000"/>
                </a:lnSpc>
                <a:spcBef>
                  <a:spcPts val="0"/>
                </a:spcBef>
                <a:spcAft>
                  <a:spcPts val="0"/>
                </a:spcAft>
              </a:pPr>
              <a:r>
                <a:rPr lang="en-US" sz="1600" dirty="0">
                  <a:solidFill>
                    <a:schemeClr val="tx2"/>
                  </a:solidFill>
                  <a:effectLst/>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tx2"/>
                  </a:solidFill>
                  <a:effectLst/>
                  <a:ea typeface="Calibri" panose="020F0502020204030204" pitchFamily="34" charset="0"/>
                  <a:cs typeface="Times New Roman" panose="02020603050405020304" pitchFamily="18" charset="0"/>
                </a:rPr>
                <a:t>10609.9 - </a:t>
              </a:r>
              <a:r>
                <a:rPr lang="en-US" sz="1600" dirty="0">
                  <a:solidFill>
                    <a:schemeClr val="tx2"/>
                  </a:solidFill>
                  <a:effectLst/>
                  <a:ea typeface="Calibri" panose="020F0502020204030204" pitchFamily="34" charset="0"/>
                  <a:cs typeface="Times New Roman" panose="02020603050405020304" pitchFamily="18" charset="0"/>
                </a:rPr>
                <a:t>Principles of MEWLO means those provisions of MWELO applicable to the establishment or determination of the amount of water necessary to efficiently irrigate both new and existing landscape </a:t>
              </a:r>
            </a:p>
          </p:txBody>
        </p:sp>
      </p:grpSp>
    </p:spTree>
    <p:extLst>
      <p:ext uri="{BB962C8B-B14F-4D97-AF65-F5344CB8AC3E}">
        <p14:creationId xmlns:p14="http://schemas.microsoft.com/office/powerpoint/2010/main" val="124308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AFB5A5-D821-4A52-B0E3-83D62D29995E}"/>
              </a:ext>
            </a:extLst>
          </p:cNvPr>
          <p:cNvSpPr>
            <a:spLocks noGrp="1"/>
          </p:cNvSpPr>
          <p:nvPr>
            <p:ph type="title"/>
          </p:nvPr>
        </p:nvSpPr>
        <p:spPr>
          <a:xfrm>
            <a:off x="457200" y="212651"/>
            <a:ext cx="6366510" cy="968743"/>
          </a:xfrm>
        </p:spPr>
        <p:txBody>
          <a:bodyPr anchor="b">
            <a:normAutofit/>
          </a:bodyPr>
          <a:lstStyle/>
          <a:p>
            <a:r>
              <a:rPr lang="en-US" dirty="0"/>
              <a:t>Outdoor Water Use Standard</a:t>
            </a:r>
          </a:p>
        </p:txBody>
      </p:sp>
      <p:graphicFrame>
        <p:nvGraphicFramePr>
          <p:cNvPr id="10" name="Table 4">
            <a:extLst>
              <a:ext uri="{FF2B5EF4-FFF2-40B4-BE49-F238E27FC236}">
                <a16:creationId xmlns:a16="http://schemas.microsoft.com/office/drawing/2014/main" id="{CEB11144-BFD8-46D9-9068-3D3E375348AA}"/>
              </a:ext>
            </a:extLst>
          </p:cNvPr>
          <p:cNvGraphicFramePr>
            <a:graphicFrameLocks/>
          </p:cNvGraphicFramePr>
          <p:nvPr>
            <p:extLst>
              <p:ext uri="{D42A27DB-BD31-4B8C-83A1-F6EECF244321}">
                <p14:modId xmlns:p14="http://schemas.microsoft.com/office/powerpoint/2010/main" val="2873119182"/>
              </p:ext>
            </p:extLst>
          </p:nvPr>
        </p:nvGraphicFramePr>
        <p:xfrm>
          <a:off x="322729" y="1279194"/>
          <a:ext cx="8498541" cy="2955772"/>
        </p:xfrm>
        <a:graphic>
          <a:graphicData uri="http://schemas.openxmlformats.org/drawingml/2006/table">
            <a:tbl>
              <a:tblPr firstRow="1" bandRow="1">
                <a:tableStyleId>{7DF18680-E054-41AD-8BC1-D1AEF772440D}</a:tableStyleId>
              </a:tblPr>
              <a:tblGrid>
                <a:gridCol w="1921348">
                  <a:extLst>
                    <a:ext uri="{9D8B030D-6E8A-4147-A177-3AD203B41FA5}">
                      <a16:colId xmlns:a16="http://schemas.microsoft.com/office/drawing/2014/main" val="2976378569"/>
                    </a:ext>
                  </a:extLst>
                </a:gridCol>
                <a:gridCol w="1346287">
                  <a:extLst>
                    <a:ext uri="{9D8B030D-6E8A-4147-A177-3AD203B41FA5}">
                      <a16:colId xmlns:a16="http://schemas.microsoft.com/office/drawing/2014/main" val="1064491836"/>
                    </a:ext>
                  </a:extLst>
                </a:gridCol>
                <a:gridCol w="1344707">
                  <a:extLst>
                    <a:ext uri="{9D8B030D-6E8A-4147-A177-3AD203B41FA5}">
                      <a16:colId xmlns:a16="http://schemas.microsoft.com/office/drawing/2014/main" val="3364458996"/>
                    </a:ext>
                  </a:extLst>
                </a:gridCol>
                <a:gridCol w="3886199">
                  <a:extLst>
                    <a:ext uri="{9D8B030D-6E8A-4147-A177-3AD203B41FA5}">
                      <a16:colId xmlns:a16="http://schemas.microsoft.com/office/drawing/2014/main" val="2799574217"/>
                    </a:ext>
                  </a:extLst>
                </a:gridCol>
              </a:tblGrid>
              <a:tr h="438289">
                <a:tc>
                  <a:txBody>
                    <a:bodyPr/>
                    <a:lstStyle/>
                    <a:p>
                      <a:pPr algn="ctr"/>
                      <a:r>
                        <a:rPr lang="en-US" sz="1400" dirty="0"/>
                        <a:t>Agency / Organization</a:t>
                      </a:r>
                    </a:p>
                  </a:txBody>
                  <a:tcPr marL="68580" marR="68580" marT="34290" marB="34290" anchor="ctr"/>
                </a:tc>
                <a:tc>
                  <a:txBody>
                    <a:bodyPr/>
                    <a:lstStyle/>
                    <a:p>
                      <a:pPr algn="ctr"/>
                      <a:r>
                        <a:rPr lang="en-US" sz="1400" dirty="0"/>
                        <a:t>Spray Head DU (avg)</a:t>
                      </a:r>
                    </a:p>
                  </a:txBody>
                  <a:tcPr marL="68580" marR="68580" marT="34290" marB="34290" anchor="ctr"/>
                </a:tc>
                <a:tc>
                  <a:txBody>
                    <a:bodyPr/>
                    <a:lstStyle/>
                    <a:p>
                      <a:pPr algn="ctr"/>
                      <a:r>
                        <a:rPr lang="en-US" sz="1400" dirty="0"/>
                        <a:t>Rotating Nozzle DU (avg)</a:t>
                      </a:r>
                    </a:p>
                  </a:txBody>
                  <a:tcPr marL="68580" marR="68580" marT="34290" marB="34290" anchor="ctr"/>
                </a:tc>
                <a:tc>
                  <a:txBody>
                    <a:bodyPr/>
                    <a:lstStyle/>
                    <a:p>
                      <a:pPr algn="ctr"/>
                      <a:r>
                        <a:rPr lang="en-US" sz="1400" dirty="0"/>
                        <a:t>Notes</a:t>
                      </a:r>
                    </a:p>
                  </a:txBody>
                  <a:tcPr marL="68580" marR="68580" marT="34290" marB="34290" anchor="ctr"/>
                </a:tc>
                <a:extLst>
                  <a:ext uri="{0D108BD9-81ED-4DB2-BD59-A6C34878D82A}">
                    <a16:rowId xmlns:a16="http://schemas.microsoft.com/office/drawing/2014/main" val="876816714"/>
                  </a:ext>
                </a:extLst>
              </a:tr>
              <a:tr h="544633">
                <a:tc>
                  <a:txBody>
                    <a:bodyPr/>
                    <a:lstStyle/>
                    <a:p>
                      <a:pPr algn="ctr"/>
                      <a:r>
                        <a:rPr lang="en-US" sz="1400" dirty="0">
                          <a:solidFill>
                            <a:schemeClr val="tx2"/>
                          </a:solidFill>
                        </a:rPr>
                        <a:t>MWDOC</a:t>
                      </a:r>
                    </a:p>
                  </a:txBody>
                  <a:tcPr marL="68580" marR="68580" marT="34290" marB="34290" anchor="ctr"/>
                </a:tc>
                <a:tc>
                  <a:txBody>
                    <a:bodyPr/>
                    <a:lstStyle/>
                    <a:p>
                      <a:pPr algn="ctr"/>
                      <a:r>
                        <a:rPr lang="en-US" sz="1400" dirty="0">
                          <a:solidFill>
                            <a:schemeClr val="tx2"/>
                          </a:solidFill>
                        </a:rPr>
                        <a:t>0.55; 0.58</a:t>
                      </a:r>
                    </a:p>
                  </a:txBody>
                  <a:tcPr marL="68580" marR="68580" marT="34290" marB="34290" anchor="ctr"/>
                </a:tc>
                <a:tc>
                  <a:txBody>
                    <a:bodyPr/>
                    <a:lstStyle/>
                    <a:p>
                      <a:pPr algn="ctr"/>
                      <a:r>
                        <a:rPr lang="en-US" sz="1400" dirty="0">
                          <a:solidFill>
                            <a:schemeClr val="tx2"/>
                          </a:solidFill>
                        </a:rPr>
                        <a:t>N/A</a:t>
                      </a:r>
                    </a:p>
                  </a:txBody>
                  <a:tcPr marL="68580" marR="68580" marT="34290" marB="34290" anchor="ctr"/>
                </a:tc>
                <a:tc>
                  <a:txBody>
                    <a:bodyPr/>
                    <a:lstStyle/>
                    <a:p>
                      <a:r>
                        <a:rPr lang="en-US" sz="1400" dirty="0">
                          <a:solidFill>
                            <a:schemeClr val="tx2"/>
                          </a:solidFill>
                        </a:rPr>
                        <a:t>Average DU at 1,014 Residential sites; 1,106 Commercial sites</a:t>
                      </a:r>
                    </a:p>
                  </a:txBody>
                  <a:tcPr marL="68580" marR="68580" marT="34290" marB="34290"/>
                </a:tc>
                <a:extLst>
                  <a:ext uri="{0D108BD9-81ED-4DB2-BD59-A6C34878D82A}">
                    <a16:rowId xmlns:a16="http://schemas.microsoft.com/office/drawing/2014/main" val="1595581084"/>
                  </a:ext>
                </a:extLst>
              </a:tr>
              <a:tr h="544633">
                <a:tc>
                  <a:txBody>
                    <a:bodyPr/>
                    <a:lstStyle/>
                    <a:p>
                      <a:pPr algn="ctr"/>
                      <a:r>
                        <a:rPr lang="en-US" sz="1400" dirty="0">
                          <a:solidFill>
                            <a:schemeClr val="tx2"/>
                          </a:solidFill>
                        </a:rPr>
                        <a:t>Coachella Valley Water District</a:t>
                      </a:r>
                    </a:p>
                  </a:txBody>
                  <a:tcPr marL="68580" marR="68580" marT="34290" marB="34290" anchor="ctr"/>
                </a:tc>
                <a:tc>
                  <a:txBody>
                    <a:bodyPr/>
                    <a:lstStyle/>
                    <a:p>
                      <a:pPr algn="ctr"/>
                      <a:r>
                        <a:rPr lang="en-US" sz="1400" dirty="0">
                          <a:solidFill>
                            <a:schemeClr val="tx2"/>
                          </a:solidFill>
                        </a:rPr>
                        <a:t>0.58 – 0.60</a:t>
                      </a:r>
                    </a:p>
                  </a:txBody>
                  <a:tcPr marL="68580" marR="68580" marT="34290" marB="34290" anchor="ctr"/>
                </a:tc>
                <a:tc>
                  <a:txBody>
                    <a:bodyPr/>
                    <a:lstStyle/>
                    <a:p>
                      <a:pPr algn="ctr"/>
                      <a:r>
                        <a:rPr lang="en-US" sz="1400" dirty="0">
                          <a:solidFill>
                            <a:schemeClr val="tx2"/>
                          </a:solidFill>
                        </a:rPr>
                        <a:t>0.62 – 0.65</a:t>
                      </a:r>
                    </a:p>
                  </a:txBody>
                  <a:tcPr marL="68580" marR="68580" marT="34290" marB="34290" anchor="ctr"/>
                </a:tc>
                <a:tc>
                  <a:txBody>
                    <a:bodyPr/>
                    <a:lstStyle/>
                    <a:p>
                      <a:r>
                        <a:rPr lang="en-US" sz="1400" dirty="0">
                          <a:solidFill>
                            <a:schemeClr val="tx2"/>
                          </a:solidFill>
                        </a:rPr>
                        <a:t>DU catch-can results from sites with different sprinkler-types</a:t>
                      </a:r>
                    </a:p>
                  </a:txBody>
                  <a:tcPr marL="68580" marR="68580" marT="34290" marB="34290"/>
                </a:tc>
                <a:extLst>
                  <a:ext uri="{0D108BD9-81ED-4DB2-BD59-A6C34878D82A}">
                    <a16:rowId xmlns:a16="http://schemas.microsoft.com/office/drawing/2014/main" val="4006753273"/>
                  </a:ext>
                </a:extLst>
              </a:tr>
              <a:tr h="265054">
                <a:tc>
                  <a:txBody>
                    <a:bodyPr/>
                    <a:lstStyle/>
                    <a:p>
                      <a:pPr algn="ctr"/>
                      <a:endParaRPr lang="en-US" sz="1400" dirty="0">
                        <a:solidFill>
                          <a:schemeClr val="tx2"/>
                        </a:solidFill>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0.50</a:t>
                      </a:r>
                    </a:p>
                  </a:txBody>
                  <a:tcPr marL="68580" marR="68580" marT="34290" marB="34290" anchor="ctr"/>
                </a:tc>
                <a:tc>
                  <a:txBody>
                    <a:bodyPr/>
                    <a:lstStyle/>
                    <a:p>
                      <a:pPr algn="ctr"/>
                      <a:r>
                        <a:rPr lang="en-US" sz="1400" dirty="0">
                          <a:solidFill>
                            <a:schemeClr val="tx2"/>
                          </a:solidFill>
                        </a:rPr>
                        <a:t>N/A</a:t>
                      </a:r>
                    </a:p>
                  </a:txBody>
                  <a:tcPr marL="68580" marR="68580" marT="34290" marB="34290" anchor="ctr"/>
                </a:tc>
                <a:tc>
                  <a:txBody>
                    <a:bodyPr/>
                    <a:lstStyle/>
                    <a:p>
                      <a:r>
                        <a:rPr lang="en-US" sz="1400" dirty="0">
                          <a:solidFill>
                            <a:schemeClr val="tx2"/>
                          </a:solidFill>
                        </a:rPr>
                        <a:t>DU ranges from 0.40 – 0.70</a:t>
                      </a:r>
                    </a:p>
                  </a:txBody>
                  <a:tcPr marL="68580" marR="68580" marT="34290" marB="34290"/>
                </a:tc>
                <a:extLst>
                  <a:ext uri="{0D108BD9-81ED-4DB2-BD59-A6C34878D82A}">
                    <a16:rowId xmlns:a16="http://schemas.microsoft.com/office/drawing/2014/main" val="2811086257"/>
                  </a:ext>
                </a:extLst>
              </a:tr>
              <a:tr h="544633">
                <a:tc>
                  <a:txBody>
                    <a:bodyPr/>
                    <a:lstStyle/>
                    <a:p>
                      <a:pPr algn="ctr"/>
                      <a:endParaRPr lang="en-US" sz="1400" dirty="0">
                        <a:solidFill>
                          <a:schemeClr val="tx2"/>
                        </a:solidFill>
                      </a:endParaRPr>
                    </a:p>
                  </a:txBody>
                  <a:tcPr marL="68580" marR="68580" marT="34290" marB="34290" anchor="ctr"/>
                </a:tc>
                <a:tc>
                  <a:txBody>
                    <a:bodyPr/>
                    <a:lstStyle/>
                    <a:p>
                      <a:pPr algn="ctr"/>
                      <a:r>
                        <a:rPr lang="en-US" sz="1400" dirty="0">
                          <a:solidFill>
                            <a:schemeClr val="tx2"/>
                          </a:solidFill>
                        </a:rPr>
                        <a:t>0.55</a:t>
                      </a:r>
                    </a:p>
                  </a:txBody>
                  <a:tcPr marL="68580" marR="68580" marT="34290" marB="34290" anchor="ctr"/>
                </a:tc>
                <a:tc>
                  <a:txBody>
                    <a:bodyPr/>
                    <a:lstStyle/>
                    <a:p>
                      <a:pPr algn="ctr"/>
                      <a:r>
                        <a:rPr lang="en-US" sz="1400" dirty="0">
                          <a:solidFill>
                            <a:schemeClr val="tx2"/>
                          </a:solidFill>
                        </a:rPr>
                        <a:t>0.68</a:t>
                      </a:r>
                    </a:p>
                  </a:txBody>
                  <a:tcPr marL="68580" marR="68580" marT="34290" marB="34290" anchor="ctr"/>
                </a:tc>
                <a:tc>
                  <a:txBody>
                    <a:bodyPr/>
                    <a:lstStyle/>
                    <a:p>
                      <a:r>
                        <a:rPr lang="en-US" sz="1400" dirty="0">
                          <a:solidFill>
                            <a:schemeClr val="tx2"/>
                          </a:solidFill>
                        </a:rPr>
                        <a:t>Range of sites throughout CA, retrofitting existing spray to new rotating nozzles</a:t>
                      </a:r>
                    </a:p>
                  </a:txBody>
                  <a:tcPr marL="68580" marR="68580" marT="34290" marB="34290"/>
                </a:tc>
                <a:extLst>
                  <a:ext uri="{0D108BD9-81ED-4DB2-BD59-A6C34878D82A}">
                    <a16:rowId xmlns:a16="http://schemas.microsoft.com/office/drawing/2014/main" val="103346070"/>
                  </a:ext>
                </a:extLst>
              </a:tr>
              <a:tr h="544633">
                <a:tc>
                  <a:txBody>
                    <a:bodyPr/>
                    <a:lstStyle/>
                    <a:p>
                      <a:pPr algn="ctr"/>
                      <a:r>
                        <a:rPr lang="en-US" sz="1400" dirty="0">
                          <a:solidFill>
                            <a:schemeClr val="tx2"/>
                          </a:solidFill>
                        </a:rPr>
                        <a:t>East Bay MUD</a:t>
                      </a:r>
                    </a:p>
                  </a:txBody>
                  <a:tcPr marL="68580" marR="68580" marT="34290" marB="34290" anchor="ctr"/>
                </a:tc>
                <a:tc>
                  <a:txBody>
                    <a:bodyPr/>
                    <a:lstStyle/>
                    <a:p>
                      <a:pPr algn="ctr"/>
                      <a:r>
                        <a:rPr lang="en-US" sz="1400" dirty="0">
                          <a:solidFill>
                            <a:schemeClr val="tx2"/>
                          </a:solidFill>
                        </a:rPr>
                        <a:t>0.48</a:t>
                      </a:r>
                    </a:p>
                  </a:txBody>
                  <a:tcPr marL="68580" marR="68580" marT="34290" marB="34290" anchor="ctr"/>
                </a:tc>
                <a:tc>
                  <a:txBody>
                    <a:bodyPr/>
                    <a:lstStyle/>
                    <a:p>
                      <a:pPr algn="ctr"/>
                      <a:r>
                        <a:rPr lang="en-US" sz="1400" dirty="0">
                          <a:solidFill>
                            <a:schemeClr val="tx2"/>
                          </a:solidFill>
                        </a:rPr>
                        <a:t>0.69</a:t>
                      </a:r>
                    </a:p>
                  </a:txBody>
                  <a:tcPr marL="68580" marR="68580" marT="34290" marB="34290" anchor="ctr"/>
                </a:tc>
                <a:tc>
                  <a:txBody>
                    <a:bodyPr/>
                    <a:lstStyle/>
                    <a:p>
                      <a:r>
                        <a:rPr lang="en-US" sz="1400" dirty="0">
                          <a:solidFill>
                            <a:schemeClr val="tx2"/>
                          </a:solidFill>
                        </a:rPr>
                        <a:t>Retrofit program results of site going from spray to rotating nozzles.</a:t>
                      </a:r>
                    </a:p>
                  </a:txBody>
                  <a:tcPr marL="68580" marR="68580" marT="34290" marB="34290"/>
                </a:tc>
                <a:extLst>
                  <a:ext uri="{0D108BD9-81ED-4DB2-BD59-A6C34878D82A}">
                    <a16:rowId xmlns:a16="http://schemas.microsoft.com/office/drawing/2014/main" val="1324269806"/>
                  </a:ext>
                </a:extLst>
              </a:tr>
            </a:tbl>
          </a:graphicData>
        </a:graphic>
      </p:graphicFrame>
      <p:pic>
        <p:nvPicPr>
          <p:cNvPr id="11" name="Picture 2" descr="QWEL">
            <a:extLst>
              <a:ext uri="{FF2B5EF4-FFF2-40B4-BE49-F238E27FC236}">
                <a16:creationId xmlns:a16="http://schemas.microsoft.com/office/drawing/2014/main" id="{2FC71681-778E-40A5-B1F3-1F1620314B3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112981" y="2878292"/>
            <a:ext cx="568171" cy="189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C Davis Rep Visit | San Joaquin Delta College">
            <a:extLst>
              <a:ext uri="{FF2B5EF4-FFF2-40B4-BE49-F238E27FC236}">
                <a16:creationId xmlns:a16="http://schemas.microsoft.com/office/drawing/2014/main" id="{C247FEC0-2ACB-478F-AFAC-70630C6C8E2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6629" y="3304206"/>
            <a:ext cx="740874" cy="1895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4B493C0-AA5D-49F7-8DA1-1D3A87725826}"/>
              </a:ext>
            </a:extLst>
          </p:cNvPr>
          <p:cNvSpPr/>
          <p:nvPr/>
        </p:nvSpPr>
        <p:spPr>
          <a:xfrm>
            <a:off x="3474118" y="4618006"/>
            <a:ext cx="5548277" cy="1809893"/>
          </a:xfrm>
          <a:prstGeom prst="rect">
            <a:avLst/>
          </a:prstGeom>
          <a:solidFill>
            <a:srgbClr val="968C8C">
              <a:lumMod val="20000"/>
              <a:lumOff val="80000"/>
            </a:srgbClr>
          </a:solidFill>
          <a:ln w="22225" cap="rnd" cmpd="sng" algn="ctr">
            <a:solidFill>
              <a:srgbClr val="71B9E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Franklin Gothic Book" panose="020B0502020104020203"/>
              <a:ea typeface="+mn-ea"/>
              <a:cs typeface="+mn-cs"/>
            </a:endParaRPr>
          </a:p>
        </p:txBody>
      </p:sp>
      <p:sp>
        <p:nvSpPr>
          <p:cNvPr id="14" name="TextBox 13">
            <a:extLst>
              <a:ext uri="{FF2B5EF4-FFF2-40B4-BE49-F238E27FC236}">
                <a16:creationId xmlns:a16="http://schemas.microsoft.com/office/drawing/2014/main" id="{E6350AFD-0612-4A70-BF0B-735CB13D7784}"/>
              </a:ext>
            </a:extLst>
          </p:cNvPr>
          <p:cNvSpPr txBox="1"/>
          <p:nvPr/>
        </p:nvSpPr>
        <p:spPr>
          <a:xfrm>
            <a:off x="3474118" y="4647309"/>
            <a:ext cx="5548276" cy="323165"/>
          </a:xfrm>
          <a:prstGeom prst="rect">
            <a:avLst/>
          </a:prstGeom>
          <a:noFill/>
        </p:spPr>
        <p:txBody>
          <a:bodyPr wrap="square" rtlCol="0">
            <a:spAutoFit/>
          </a:bodyPr>
          <a:lstStyle/>
          <a:p>
            <a:pPr algn="ctr"/>
            <a:r>
              <a:rPr lang="en-US" sz="1500" b="1" dirty="0">
                <a:solidFill>
                  <a:prstClr val="black">
                    <a:lumMod val="75000"/>
                    <a:lumOff val="25000"/>
                  </a:prstClr>
                </a:solidFill>
                <a:latin typeface="Franklin Gothic Book" panose="020B0502020104020203"/>
              </a:rPr>
              <a:t>Expected Distribution Uniformity by Sprinkler Type</a:t>
            </a:r>
            <a:endParaRPr lang="en-US" sz="1500" b="1" dirty="0">
              <a:solidFill>
                <a:srgbClr val="71B9E4"/>
              </a:solidFill>
              <a:latin typeface="Franklin Gothic Book" panose="020B0502020104020203"/>
            </a:endParaRPr>
          </a:p>
        </p:txBody>
      </p:sp>
      <p:graphicFrame>
        <p:nvGraphicFramePr>
          <p:cNvPr id="15" name="Table 10">
            <a:extLst>
              <a:ext uri="{FF2B5EF4-FFF2-40B4-BE49-F238E27FC236}">
                <a16:creationId xmlns:a16="http://schemas.microsoft.com/office/drawing/2014/main" id="{A9FC6C8B-1304-43DE-AC06-1CA458A538B1}"/>
              </a:ext>
            </a:extLst>
          </p:cNvPr>
          <p:cNvGraphicFramePr>
            <a:graphicFrameLocks noGrp="1"/>
          </p:cNvGraphicFramePr>
          <p:nvPr>
            <p:extLst>
              <p:ext uri="{D42A27DB-BD31-4B8C-83A1-F6EECF244321}">
                <p14:modId xmlns:p14="http://schemas.microsoft.com/office/powerpoint/2010/main" val="360981805"/>
              </p:ext>
            </p:extLst>
          </p:nvPr>
        </p:nvGraphicFramePr>
        <p:xfrm>
          <a:off x="3640455" y="5254629"/>
          <a:ext cx="5291888" cy="834390"/>
        </p:xfrm>
        <a:graphic>
          <a:graphicData uri="http://schemas.openxmlformats.org/drawingml/2006/table">
            <a:tbl>
              <a:tblPr firstRow="1" bandRow="1"/>
              <a:tblGrid>
                <a:gridCol w="1322972">
                  <a:extLst>
                    <a:ext uri="{9D8B030D-6E8A-4147-A177-3AD203B41FA5}">
                      <a16:colId xmlns:a16="http://schemas.microsoft.com/office/drawing/2014/main" val="1144273631"/>
                    </a:ext>
                  </a:extLst>
                </a:gridCol>
                <a:gridCol w="1322972">
                  <a:extLst>
                    <a:ext uri="{9D8B030D-6E8A-4147-A177-3AD203B41FA5}">
                      <a16:colId xmlns:a16="http://schemas.microsoft.com/office/drawing/2014/main" val="2786866095"/>
                    </a:ext>
                  </a:extLst>
                </a:gridCol>
                <a:gridCol w="1322972">
                  <a:extLst>
                    <a:ext uri="{9D8B030D-6E8A-4147-A177-3AD203B41FA5}">
                      <a16:colId xmlns:a16="http://schemas.microsoft.com/office/drawing/2014/main" val="997394968"/>
                    </a:ext>
                  </a:extLst>
                </a:gridCol>
                <a:gridCol w="1322972">
                  <a:extLst>
                    <a:ext uri="{9D8B030D-6E8A-4147-A177-3AD203B41FA5}">
                      <a16:colId xmlns:a16="http://schemas.microsoft.com/office/drawing/2014/main" val="2499654703"/>
                    </a:ext>
                  </a:extLst>
                </a:gridCol>
              </a:tblGrid>
              <a:tr h="278130">
                <a:tc>
                  <a:txBody>
                    <a:bodyPr/>
                    <a:lstStyle>
                      <a:lvl1pPr marL="0" algn="l" defTabSz="457200" rtl="0" eaLnBrk="1" latinLnBrk="0" hangingPunct="1">
                        <a:defRPr sz="1800" b="1" kern="1200">
                          <a:solidFill>
                            <a:schemeClr val="lt1"/>
                          </a:solidFill>
                          <a:latin typeface="Franklin Gothic Book" panose="020B0502020104020203"/>
                        </a:defRPr>
                      </a:lvl1pPr>
                      <a:lvl2pPr marL="457200" algn="l" defTabSz="457200" rtl="0" eaLnBrk="1" latinLnBrk="0" hangingPunct="1">
                        <a:defRPr sz="1800" b="1" kern="1200">
                          <a:solidFill>
                            <a:schemeClr val="lt1"/>
                          </a:solidFill>
                          <a:latin typeface="Franklin Gothic Book" panose="020B0502020104020203"/>
                        </a:defRPr>
                      </a:lvl2pPr>
                      <a:lvl3pPr marL="914400" algn="l" defTabSz="457200" rtl="0" eaLnBrk="1" latinLnBrk="0" hangingPunct="1">
                        <a:defRPr sz="1800" b="1" kern="1200">
                          <a:solidFill>
                            <a:schemeClr val="lt1"/>
                          </a:solidFill>
                          <a:latin typeface="Franklin Gothic Book" panose="020B0502020104020203"/>
                        </a:defRPr>
                      </a:lvl3pPr>
                      <a:lvl4pPr marL="1371600" algn="l" defTabSz="457200" rtl="0" eaLnBrk="1" latinLnBrk="0" hangingPunct="1">
                        <a:defRPr sz="1800" b="1" kern="1200">
                          <a:solidFill>
                            <a:schemeClr val="lt1"/>
                          </a:solidFill>
                          <a:latin typeface="Franklin Gothic Book" panose="020B0502020104020203"/>
                        </a:defRPr>
                      </a:lvl4pPr>
                      <a:lvl5pPr marL="1828800" algn="l" defTabSz="457200" rtl="0" eaLnBrk="1" latinLnBrk="0" hangingPunct="1">
                        <a:defRPr sz="1800" b="1" kern="1200">
                          <a:solidFill>
                            <a:schemeClr val="lt1"/>
                          </a:solidFill>
                          <a:latin typeface="Franklin Gothic Book" panose="020B0502020104020203"/>
                        </a:defRPr>
                      </a:lvl5pPr>
                      <a:lvl6pPr marL="2286000" algn="l" defTabSz="457200" rtl="0" eaLnBrk="1" latinLnBrk="0" hangingPunct="1">
                        <a:defRPr sz="1800" b="1" kern="1200">
                          <a:solidFill>
                            <a:schemeClr val="lt1"/>
                          </a:solidFill>
                          <a:latin typeface="Franklin Gothic Book" panose="020B0502020104020203"/>
                        </a:defRPr>
                      </a:lvl6pPr>
                      <a:lvl7pPr marL="2743200" algn="l" defTabSz="457200" rtl="0" eaLnBrk="1" latinLnBrk="0" hangingPunct="1">
                        <a:defRPr sz="1800" b="1" kern="1200">
                          <a:solidFill>
                            <a:schemeClr val="lt1"/>
                          </a:solidFill>
                          <a:latin typeface="Franklin Gothic Book" panose="020B0502020104020203"/>
                        </a:defRPr>
                      </a:lvl7pPr>
                      <a:lvl8pPr marL="3200400" algn="l" defTabSz="457200" rtl="0" eaLnBrk="1" latinLnBrk="0" hangingPunct="1">
                        <a:defRPr sz="1800" b="1" kern="1200">
                          <a:solidFill>
                            <a:schemeClr val="lt1"/>
                          </a:solidFill>
                          <a:latin typeface="Franklin Gothic Book" panose="020B0502020104020203"/>
                        </a:defRPr>
                      </a:lvl8pPr>
                      <a:lvl9pPr marL="3657600" algn="l" defTabSz="457200" rtl="0" eaLnBrk="1" latinLnBrk="0" hangingPunct="1">
                        <a:defRPr sz="1800" b="1" kern="1200">
                          <a:solidFill>
                            <a:schemeClr val="lt1"/>
                          </a:solidFill>
                          <a:latin typeface="Franklin Gothic Book" panose="020B0502020104020203"/>
                        </a:defRPr>
                      </a:lvl9pPr>
                    </a:lstStyle>
                    <a:p>
                      <a:pPr algn="ctr"/>
                      <a:r>
                        <a:rPr lang="en-US" sz="1000" dirty="0"/>
                        <a:t>Sprinkler Type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1B9E4"/>
                    </a:solidFill>
                  </a:tcPr>
                </a:tc>
                <a:tc>
                  <a:txBody>
                    <a:bodyPr/>
                    <a:lstStyle>
                      <a:lvl1pPr marL="0" algn="l" defTabSz="457200" rtl="0" eaLnBrk="1" latinLnBrk="0" hangingPunct="1">
                        <a:defRPr sz="1800" b="1" kern="1200">
                          <a:solidFill>
                            <a:schemeClr val="lt1"/>
                          </a:solidFill>
                          <a:latin typeface="Franklin Gothic Book" panose="020B0502020104020203"/>
                        </a:defRPr>
                      </a:lvl1pPr>
                      <a:lvl2pPr marL="457200" algn="l" defTabSz="457200" rtl="0" eaLnBrk="1" latinLnBrk="0" hangingPunct="1">
                        <a:defRPr sz="1800" b="1" kern="1200">
                          <a:solidFill>
                            <a:schemeClr val="lt1"/>
                          </a:solidFill>
                          <a:latin typeface="Franklin Gothic Book" panose="020B0502020104020203"/>
                        </a:defRPr>
                      </a:lvl2pPr>
                      <a:lvl3pPr marL="914400" algn="l" defTabSz="457200" rtl="0" eaLnBrk="1" latinLnBrk="0" hangingPunct="1">
                        <a:defRPr sz="1800" b="1" kern="1200">
                          <a:solidFill>
                            <a:schemeClr val="lt1"/>
                          </a:solidFill>
                          <a:latin typeface="Franklin Gothic Book" panose="020B0502020104020203"/>
                        </a:defRPr>
                      </a:lvl3pPr>
                      <a:lvl4pPr marL="1371600" algn="l" defTabSz="457200" rtl="0" eaLnBrk="1" latinLnBrk="0" hangingPunct="1">
                        <a:defRPr sz="1800" b="1" kern="1200">
                          <a:solidFill>
                            <a:schemeClr val="lt1"/>
                          </a:solidFill>
                          <a:latin typeface="Franklin Gothic Book" panose="020B0502020104020203"/>
                        </a:defRPr>
                      </a:lvl4pPr>
                      <a:lvl5pPr marL="1828800" algn="l" defTabSz="457200" rtl="0" eaLnBrk="1" latinLnBrk="0" hangingPunct="1">
                        <a:defRPr sz="1800" b="1" kern="1200">
                          <a:solidFill>
                            <a:schemeClr val="lt1"/>
                          </a:solidFill>
                          <a:latin typeface="Franklin Gothic Book" panose="020B0502020104020203"/>
                        </a:defRPr>
                      </a:lvl5pPr>
                      <a:lvl6pPr marL="2286000" algn="l" defTabSz="457200" rtl="0" eaLnBrk="1" latinLnBrk="0" hangingPunct="1">
                        <a:defRPr sz="1800" b="1" kern="1200">
                          <a:solidFill>
                            <a:schemeClr val="lt1"/>
                          </a:solidFill>
                          <a:latin typeface="Franklin Gothic Book" panose="020B0502020104020203"/>
                        </a:defRPr>
                      </a:lvl6pPr>
                      <a:lvl7pPr marL="2743200" algn="l" defTabSz="457200" rtl="0" eaLnBrk="1" latinLnBrk="0" hangingPunct="1">
                        <a:defRPr sz="1800" b="1" kern="1200">
                          <a:solidFill>
                            <a:schemeClr val="lt1"/>
                          </a:solidFill>
                          <a:latin typeface="Franklin Gothic Book" panose="020B0502020104020203"/>
                        </a:defRPr>
                      </a:lvl7pPr>
                      <a:lvl8pPr marL="3200400" algn="l" defTabSz="457200" rtl="0" eaLnBrk="1" latinLnBrk="0" hangingPunct="1">
                        <a:defRPr sz="1800" b="1" kern="1200">
                          <a:solidFill>
                            <a:schemeClr val="lt1"/>
                          </a:solidFill>
                          <a:latin typeface="Franklin Gothic Book" panose="020B0502020104020203"/>
                        </a:defRPr>
                      </a:lvl8pPr>
                      <a:lvl9pPr marL="3657600" algn="l" defTabSz="457200" rtl="0" eaLnBrk="1" latinLnBrk="0" hangingPunct="1">
                        <a:defRPr sz="1800" b="1" kern="1200">
                          <a:solidFill>
                            <a:schemeClr val="lt1"/>
                          </a:solidFill>
                          <a:latin typeface="Franklin Gothic Book" panose="020B0502020104020203"/>
                        </a:defRPr>
                      </a:lvl9pPr>
                    </a:lstStyle>
                    <a:p>
                      <a:pPr algn="ctr"/>
                      <a:r>
                        <a:rPr lang="en-US" sz="1000" dirty="0"/>
                        <a:t>Achievable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1B9E4"/>
                    </a:solidFill>
                  </a:tcPr>
                </a:tc>
                <a:tc>
                  <a:txBody>
                    <a:bodyPr/>
                    <a:lstStyle>
                      <a:lvl1pPr marL="0" algn="l" defTabSz="457200" rtl="0" eaLnBrk="1" latinLnBrk="0" hangingPunct="1">
                        <a:defRPr sz="1800" b="1" kern="1200">
                          <a:solidFill>
                            <a:schemeClr val="lt1"/>
                          </a:solidFill>
                          <a:latin typeface="Franklin Gothic Book" panose="020B0502020104020203"/>
                        </a:defRPr>
                      </a:lvl1pPr>
                      <a:lvl2pPr marL="457200" algn="l" defTabSz="457200" rtl="0" eaLnBrk="1" latinLnBrk="0" hangingPunct="1">
                        <a:defRPr sz="1800" b="1" kern="1200">
                          <a:solidFill>
                            <a:schemeClr val="lt1"/>
                          </a:solidFill>
                          <a:latin typeface="Franklin Gothic Book" panose="020B0502020104020203"/>
                        </a:defRPr>
                      </a:lvl2pPr>
                      <a:lvl3pPr marL="914400" algn="l" defTabSz="457200" rtl="0" eaLnBrk="1" latinLnBrk="0" hangingPunct="1">
                        <a:defRPr sz="1800" b="1" kern="1200">
                          <a:solidFill>
                            <a:schemeClr val="lt1"/>
                          </a:solidFill>
                          <a:latin typeface="Franklin Gothic Book" panose="020B0502020104020203"/>
                        </a:defRPr>
                      </a:lvl3pPr>
                      <a:lvl4pPr marL="1371600" algn="l" defTabSz="457200" rtl="0" eaLnBrk="1" latinLnBrk="0" hangingPunct="1">
                        <a:defRPr sz="1800" b="1" kern="1200">
                          <a:solidFill>
                            <a:schemeClr val="lt1"/>
                          </a:solidFill>
                          <a:latin typeface="Franklin Gothic Book" panose="020B0502020104020203"/>
                        </a:defRPr>
                      </a:lvl4pPr>
                      <a:lvl5pPr marL="1828800" algn="l" defTabSz="457200" rtl="0" eaLnBrk="1" latinLnBrk="0" hangingPunct="1">
                        <a:defRPr sz="1800" b="1" kern="1200">
                          <a:solidFill>
                            <a:schemeClr val="lt1"/>
                          </a:solidFill>
                          <a:latin typeface="Franklin Gothic Book" panose="020B0502020104020203"/>
                        </a:defRPr>
                      </a:lvl5pPr>
                      <a:lvl6pPr marL="2286000" algn="l" defTabSz="457200" rtl="0" eaLnBrk="1" latinLnBrk="0" hangingPunct="1">
                        <a:defRPr sz="1800" b="1" kern="1200">
                          <a:solidFill>
                            <a:schemeClr val="lt1"/>
                          </a:solidFill>
                          <a:latin typeface="Franklin Gothic Book" panose="020B0502020104020203"/>
                        </a:defRPr>
                      </a:lvl6pPr>
                      <a:lvl7pPr marL="2743200" algn="l" defTabSz="457200" rtl="0" eaLnBrk="1" latinLnBrk="0" hangingPunct="1">
                        <a:defRPr sz="1800" b="1" kern="1200">
                          <a:solidFill>
                            <a:schemeClr val="lt1"/>
                          </a:solidFill>
                          <a:latin typeface="Franklin Gothic Book" panose="020B0502020104020203"/>
                        </a:defRPr>
                      </a:lvl7pPr>
                      <a:lvl8pPr marL="3200400" algn="l" defTabSz="457200" rtl="0" eaLnBrk="1" latinLnBrk="0" hangingPunct="1">
                        <a:defRPr sz="1800" b="1" kern="1200">
                          <a:solidFill>
                            <a:schemeClr val="lt1"/>
                          </a:solidFill>
                          <a:latin typeface="Franklin Gothic Book" panose="020B0502020104020203"/>
                        </a:defRPr>
                      </a:lvl8pPr>
                      <a:lvl9pPr marL="3657600" algn="l" defTabSz="457200" rtl="0" eaLnBrk="1" latinLnBrk="0" hangingPunct="1">
                        <a:defRPr sz="1800" b="1" kern="1200">
                          <a:solidFill>
                            <a:schemeClr val="lt1"/>
                          </a:solidFill>
                          <a:latin typeface="Franklin Gothic Book" panose="020B0502020104020203"/>
                        </a:defRPr>
                      </a:lvl9pPr>
                    </a:lstStyle>
                    <a:p>
                      <a:pPr algn="ctr"/>
                      <a:r>
                        <a:rPr lang="en-US" sz="1000" dirty="0"/>
                        <a:t>Target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1B9E4"/>
                    </a:solidFill>
                  </a:tcPr>
                </a:tc>
                <a:tc>
                  <a:txBody>
                    <a:bodyPr/>
                    <a:lstStyle>
                      <a:lvl1pPr marL="0" algn="l" defTabSz="457200" rtl="0" eaLnBrk="1" latinLnBrk="0" hangingPunct="1">
                        <a:defRPr sz="1800" b="1" kern="1200">
                          <a:solidFill>
                            <a:schemeClr val="lt1"/>
                          </a:solidFill>
                          <a:latin typeface="Franklin Gothic Book" panose="020B0502020104020203"/>
                        </a:defRPr>
                      </a:lvl1pPr>
                      <a:lvl2pPr marL="457200" algn="l" defTabSz="457200" rtl="0" eaLnBrk="1" latinLnBrk="0" hangingPunct="1">
                        <a:defRPr sz="1800" b="1" kern="1200">
                          <a:solidFill>
                            <a:schemeClr val="lt1"/>
                          </a:solidFill>
                          <a:latin typeface="Franklin Gothic Book" panose="020B0502020104020203"/>
                        </a:defRPr>
                      </a:lvl2pPr>
                      <a:lvl3pPr marL="914400" algn="l" defTabSz="457200" rtl="0" eaLnBrk="1" latinLnBrk="0" hangingPunct="1">
                        <a:defRPr sz="1800" b="1" kern="1200">
                          <a:solidFill>
                            <a:schemeClr val="lt1"/>
                          </a:solidFill>
                          <a:latin typeface="Franklin Gothic Book" panose="020B0502020104020203"/>
                        </a:defRPr>
                      </a:lvl3pPr>
                      <a:lvl4pPr marL="1371600" algn="l" defTabSz="457200" rtl="0" eaLnBrk="1" latinLnBrk="0" hangingPunct="1">
                        <a:defRPr sz="1800" b="1" kern="1200">
                          <a:solidFill>
                            <a:schemeClr val="lt1"/>
                          </a:solidFill>
                          <a:latin typeface="Franklin Gothic Book" panose="020B0502020104020203"/>
                        </a:defRPr>
                      </a:lvl4pPr>
                      <a:lvl5pPr marL="1828800" algn="l" defTabSz="457200" rtl="0" eaLnBrk="1" latinLnBrk="0" hangingPunct="1">
                        <a:defRPr sz="1800" b="1" kern="1200">
                          <a:solidFill>
                            <a:schemeClr val="lt1"/>
                          </a:solidFill>
                          <a:latin typeface="Franklin Gothic Book" panose="020B0502020104020203"/>
                        </a:defRPr>
                      </a:lvl5pPr>
                      <a:lvl6pPr marL="2286000" algn="l" defTabSz="457200" rtl="0" eaLnBrk="1" latinLnBrk="0" hangingPunct="1">
                        <a:defRPr sz="1800" b="1" kern="1200">
                          <a:solidFill>
                            <a:schemeClr val="lt1"/>
                          </a:solidFill>
                          <a:latin typeface="Franklin Gothic Book" panose="020B0502020104020203"/>
                        </a:defRPr>
                      </a:lvl6pPr>
                      <a:lvl7pPr marL="2743200" algn="l" defTabSz="457200" rtl="0" eaLnBrk="1" latinLnBrk="0" hangingPunct="1">
                        <a:defRPr sz="1800" b="1" kern="1200">
                          <a:solidFill>
                            <a:schemeClr val="lt1"/>
                          </a:solidFill>
                          <a:latin typeface="Franklin Gothic Book" panose="020B0502020104020203"/>
                        </a:defRPr>
                      </a:lvl7pPr>
                      <a:lvl8pPr marL="3200400" algn="l" defTabSz="457200" rtl="0" eaLnBrk="1" latinLnBrk="0" hangingPunct="1">
                        <a:defRPr sz="1800" b="1" kern="1200">
                          <a:solidFill>
                            <a:schemeClr val="lt1"/>
                          </a:solidFill>
                          <a:latin typeface="Franklin Gothic Book" panose="020B0502020104020203"/>
                        </a:defRPr>
                      </a:lvl8pPr>
                      <a:lvl9pPr marL="3657600" algn="l" defTabSz="457200" rtl="0" eaLnBrk="1" latinLnBrk="0" hangingPunct="1">
                        <a:defRPr sz="1800" b="1" kern="1200">
                          <a:solidFill>
                            <a:schemeClr val="lt1"/>
                          </a:solidFill>
                          <a:latin typeface="Franklin Gothic Book" panose="020B0502020104020203"/>
                        </a:defRPr>
                      </a:lvl9pPr>
                    </a:lstStyle>
                    <a:p>
                      <a:pPr algn="ctr"/>
                      <a:r>
                        <a:rPr lang="en-US" sz="1000" dirty="0"/>
                        <a:t>Historical</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1B9E4"/>
                    </a:solidFill>
                  </a:tcPr>
                </a:tc>
                <a:extLst>
                  <a:ext uri="{0D108BD9-81ED-4DB2-BD59-A6C34878D82A}">
                    <a16:rowId xmlns:a16="http://schemas.microsoft.com/office/drawing/2014/main" val="1693056777"/>
                  </a:ext>
                </a:extLst>
              </a:tr>
              <a:tr h="278130">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dirty="0"/>
                        <a:t>Rotary Nozzle</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4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dirty="0"/>
                        <a:t>0.75 – 0.85</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4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dirty="0"/>
                        <a:t>0.65 – 0.75</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4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b="1" dirty="0">
                          <a:solidFill>
                            <a:schemeClr val="accent1"/>
                          </a:solidFill>
                          <a:effectLst>
                            <a:outerShdw blurRad="38100" dist="38100" dir="2700000" algn="tl">
                              <a:srgbClr val="000000">
                                <a:alpha val="43137"/>
                              </a:srgbClr>
                            </a:outerShdw>
                          </a:effectLst>
                        </a:rPr>
                        <a:t>0.55 – 0.65</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40000"/>
                      </a:srgbClr>
                    </a:solidFill>
                  </a:tcPr>
                </a:tc>
                <a:extLst>
                  <a:ext uri="{0D108BD9-81ED-4DB2-BD59-A6C34878D82A}">
                    <a16:rowId xmlns:a16="http://schemas.microsoft.com/office/drawing/2014/main" val="2571124374"/>
                  </a:ext>
                </a:extLst>
              </a:tr>
              <a:tr h="278130">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dirty="0"/>
                        <a:t>Spray Sprinklers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2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dirty="0"/>
                        <a:t>0.65 – 0.75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2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b="0" dirty="0">
                          <a:solidFill>
                            <a:schemeClr val="tx1"/>
                          </a:solidFill>
                          <a:effectLst/>
                        </a:rPr>
                        <a:t>0.55 – 0.65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20000"/>
                      </a:srgbClr>
                    </a:solidFill>
                  </a:tcPr>
                </a:tc>
                <a:tc>
                  <a:txBody>
                    <a:bodyPr/>
                    <a:lstStyle>
                      <a:lvl1pPr marL="0" algn="l" defTabSz="457200" rtl="0" eaLnBrk="1" latinLnBrk="0" hangingPunct="1">
                        <a:defRPr sz="1800" kern="1200">
                          <a:solidFill>
                            <a:schemeClr val="dk1"/>
                          </a:solidFill>
                          <a:latin typeface="Franklin Gothic Book" panose="020B0502020104020203"/>
                        </a:defRPr>
                      </a:lvl1pPr>
                      <a:lvl2pPr marL="457200" algn="l" defTabSz="457200" rtl="0" eaLnBrk="1" latinLnBrk="0" hangingPunct="1">
                        <a:defRPr sz="1800" kern="1200">
                          <a:solidFill>
                            <a:schemeClr val="dk1"/>
                          </a:solidFill>
                          <a:latin typeface="Franklin Gothic Book" panose="020B0502020104020203"/>
                        </a:defRPr>
                      </a:lvl2pPr>
                      <a:lvl3pPr marL="914400" algn="l" defTabSz="457200" rtl="0" eaLnBrk="1" latinLnBrk="0" hangingPunct="1">
                        <a:defRPr sz="1800" kern="1200">
                          <a:solidFill>
                            <a:schemeClr val="dk1"/>
                          </a:solidFill>
                          <a:latin typeface="Franklin Gothic Book" panose="020B0502020104020203"/>
                        </a:defRPr>
                      </a:lvl3pPr>
                      <a:lvl4pPr marL="1371600" algn="l" defTabSz="457200" rtl="0" eaLnBrk="1" latinLnBrk="0" hangingPunct="1">
                        <a:defRPr sz="1800" kern="1200">
                          <a:solidFill>
                            <a:schemeClr val="dk1"/>
                          </a:solidFill>
                          <a:latin typeface="Franklin Gothic Book" panose="020B0502020104020203"/>
                        </a:defRPr>
                      </a:lvl4pPr>
                      <a:lvl5pPr marL="1828800" algn="l" defTabSz="457200" rtl="0" eaLnBrk="1" latinLnBrk="0" hangingPunct="1">
                        <a:defRPr sz="1800" kern="1200">
                          <a:solidFill>
                            <a:schemeClr val="dk1"/>
                          </a:solidFill>
                          <a:latin typeface="Franklin Gothic Book" panose="020B0502020104020203"/>
                        </a:defRPr>
                      </a:lvl5pPr>
                      <a:lvl6pPr marL="2286000" algn="l" defTabSz="457200" rtl="0" eaLnBrk="1" latinLnBrk="0" hangingPunct="1">
                        <a:defRPr sz="1800" kern="1200">
                          <a:solidFill>
                            <a:schemeClr val="dk1"/>
                          </a:solidFill>
                          <a:latin typeface="Franklin Gothic Book" panose="020B0502020104020203"/>
                        </a:defRPr>
                      </a:lvl6pPr>
                      <a:lvl7pPr marL="2743200" algn="l" defTabSz="457200" rtl="0" eaLnBrk="1" latinLnBrk="0" hangingPunct="1">
                        <a:defRPr sz="1800" kern="1200">
                          <a:solidFill>
                            <a:schemeClr val="dk1"/>
                          </a:solidFill>
                          <a:latin typeface="Franklin Gothic Book" panose="020B0502020104020203"/>
                        </a:defRPr>
                      </a:lvl7pPr>
                      <a:lvl8pPr marL="3200400" algn="l" defTabSz="457200" rtl="0" eaLnBrk="1" latinLnBrk="0" hangingPunct="1">
                        <a:defRPr sz="1800" kern="1200">
                          <a:solidFill>
                            <a:schemeClr val="dk1"/>
                          </a:solidFill>
                          <a:latin typeface="Franklin Gothic Book" panose="020B0502020104020203"/>
                        </a:defRPr>
                      </a:lvl8pPr>
                      <a:lvl9pPr marL="3657600" algn="l" defTabSz="457200" rtl="0" eaLnBrk="1" latinLnBrk="0" hangingPunct="1">
                        <a:defRPr sz="1800" kern="1200">
                          <a:solidFill>
                            <a:schemeClr val="dk1"/>
                          </a:solidFill>
                          <a:latin typeface="Franklin Gothic Book" panose="020B0502020104020203"/>
                        </a:defRPr>
                      </a:lvl9pPr>
                    </a:lstStyle>
                    <a:p>
                      <a:pPr algn="ctr"/>
                      <a:r>
                        <a:rPr lang="en-US" sz="1000" b="1" dirty="0">
                          <a:solidFill>
                            <a:schemeClr val="accent1"/>
                          </a:solidFill>
                          <a:effectLst>
                            <a:outerShdw blurRad="38100" dist="38100" dir="2700000" algn="tl">
                              <a:srgbClr val="000000">
                                <a:alpha val="43137"/>
                              </a:srgbClr>
                            </a:outerShdw>
                          </a:effectLst>
                        </a:rPr>
                        <a:t>0.45 – 0.55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1B9E4">
                        <a:tint val="20000"/>
                      </a:srgbClr>
                    </a:solidFill>
                  </a:tcPr>
                </a:tc>
                <a:extLst>
                  <a:ext uri="{0D108BD9-81ED-4DB2-BD59-A6C34878D82A}">
                    <a16:rowId xmlns:a16="http://schemas.microsoft.com/office/drawing/2014/main" val="4209614437"/>
                  </a:ext>
                </a:extLst>
              </a:tr>
            </a:tbl>
          </a:graphicData>
        </a:graphic>
      </p:graphicFrame>
      <p:pic>
        <p:nvPicPr>
          <p:cNvPr id="16" name="Picture 2" descr="Database and IT Manager">
            <a:extLst>
              <a:ext uri="{FF2B5EF4-FFF2-40B4-BE49-F238E27FC236}">
                <a16:creationId xmlns:a16="http://schemas.microsoft.com/office/drawing/2014/main" id="{495B072E-D09D-4499-9472-64E41A4C753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9976" y="4629044"/>
            <a:ext cx="2434142" cy="92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1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AFB5A5-D821-4A52-B0E3-83D62D29995E}"/>
              </a:ext>
            </a:extLst>
          </p:cNvPr>
          <p:cNvSpPr>
            <a:spLocks noGrp="1"/>
          </p:cNvSpPr>
          <p:nvPr>
            <p:ph type="title"/>
          </p:nvPr>
        </p:nvSpPr>
        <p:spPr>
          <a:xfrm>
            <a:off x="247685" y="-111205"/>
            <a:ext cx="6366510" cy="968743"/>
          </a:xfrm>
        </p:spPr>
        <p:txBody>
          <a:bodyPr anchor="b">
            <a:normAutofit/>
          </a:bodyPr>
          <a:lstStyle/>
          <a:p>
            <a:r>
              <a:rPr lang="en-US" dirty="0"/>
              <a:t>Outdoor Water Use Standard</a:t>
            </a:r>
          </a:p>
        </p:txBody>
      </p:sp>
      <p:pic>
        <p:nvPicPr>
          <p:cNvPr id="10" name="Picture 9">
            <a:extLst>
              <a:ext uri="{FF2B5EF4-FFF2-40B4-BE49-F238E27FC236}">
                <a16:creationId xmlns:a16="http://schemas.microsoft.com/office/drawing/2014/main" id="{6E4CC5F4-5F02-4407-BD84-AF316F472837}"/>
              </a:ext>
            </a:extLst>
          </p:cNvPr>
          <p:cNvPicPr>
            <a:picLocks noChangeAspect="1"/>
          </p:cNvPicPr>
          <p:nvPr/>
        </p:nvPicPr>
        <p:blipFill>
          <a:blip r:embed="rId2"/>
          <a:stretch>
            <a:fillRect/>
          </a:stretch>
        </p:blipFill>
        <p:spPr>
          <a:xfrm>
            <a:off x="1715970" y="4086613"/>
            <a:ext cx="7280112" cy="2558094"/>
          </a:xfrm>
          <a:prstGeom prst="rect">
            <a:avLst/>
          </a:prstGeom>
          <a:ln w="28575">
            <a:solidFill>
              <a:schemeClr val="accent3">
                <a:lumMod val="75000"/>
              </a:schemeClr>
            </a:solidFill>
          </a:ln>
        </p:spPr>
      </p:pic>
      <p:grpSp>
        <p:nvGrpSpPr>
          <p:cNvPr id="16" name="Group 15">
            <a:extLst>
              <a:ext uri="{FF2B5EF4-FFF2-40B4-BE49-F238E27FC236}">
                <a16:creationId xmlns:a16="http://schemas.microsoft.com/office/drawing/2014/main" id="{9B4CB443-E1D7-4F2B-961A-986E76FC5115}"/>
              </a:ext>
            </a:extLst>
          </p:cNvPr>
          <p:cNvGrpSpPr/>
          <p:nvPr/>
        </p:nvGrpSpPr>
        <p:grpSpPr>
          <a:xfrm>
            <a:off x="458355" y="1411380"/>
            <a:ext cx="4897671" cy="2004271"/>
            <a:chOff x="3351654" y="1915932"/>
            <a:chExt cx="5392189" cy="2058308"/>
          </a:xfrm>
        </p:grpSpPr>
        <p:pic>
          <p:nvPicPr>
            <p:cNvPr id="17" name="Picture 16">
              <a:extLst>
                <a:ext uri="{FF2B5EF4-FFF2-40B4-BE49-F238E27FC236}">
                  <a16:creationId xmlns:a16="http://schemas.microsoft.com/office/drawing/2014/main" id="{1FC5D724-9D4C-450C-88C7-C5F60B16E78B}"/>
                </a:ext>
              </a:extLst>
            </p:cNvPr>
            <p:cNvPicPr>
              <a:picLocks noChangeAspect="1"/>
            </p:cNvPicPr>
            <p:nvPr/>
          </p:nvPicPr>
          <p:blipFill>
            <a:blip r:embed="rId3"/>
            <a:stretch>
              <a:fillRect/>
            </a:stretch>
          </p:blipFill>
          <p:spPr>
            <a:xfrm>
              <a:off x="3351654" y="1915932"/>
              <a:ext cx="5392189" cy="2058308"/>
            </a:xfrm>
            <a:prstGeom prst="rect">
              <a:avLst/>
            </a:prstGeom>
            <a:ln w="19050">
              <a:solidFill>
                <a:schemeClr val="tx2"/>
              </a:solidFill>
            </a:ln>
          </p:spPr>
        </p:pic>
        <p:sp>
          <p:nvSpPr>
            <p:cNvPr id="18" name="Rectangle 17">
              <a:extLst>
                <a:ext uri="{FF2B5EF4-FFF2-40B4-BE49-F238E27FC236}">
                  <a16:creationId xmlns:a16="http://schemas.microsoft.com/office/drawing/2014/main" id="{2C52B63D-149F-4EC2-947D-5C141D55805B}"/>
                </a:ext>
              </a:extLst>
            </p:cNvPr>
            <p:cNvSpPr/>
            <p:nvPr/>
          </p:nvSpPr>
          <p:spPr>
            <a:xfrm>
              <a:off x="6525088" y="3334950"/>
              <a:ext cx="2159566" cy="2154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TextBox 20">
            <a:extLst>
              <a:ext uri="{FF2B5EF4-FFF2-40B4-BE49-F238E27FC236}">
                <a16:creationId xmlns:a16="http://schemas.microsoft.com/office/drawing/2014/main" id="{890A4052-896B-4503-BB5C-2E343AE0CFFF}"/>
              </a:ext>
            </a:extLst>
          </p:cNvPr>
          <p:cNvSpPr txBox="1"/>
          <p:nvPr/>
        </p:nvSpPr>
        <p:spPr>
          <a:xfrm>
            <a:off x="6999568" y="1442808"/>
            <a:ext cx="1801905" cy="2308324"/>
          </a:xfrm>
          <a:prstGeom prst="rect">
            <a:avLst/>
          </a:prstGeom>
          <a:noFill/>
          <a:ln>
            <a:solidFill>
              <a:schemeClr val="tx2"/>
            </a:solidFill>
          </a:ln>
        </p:spPr>
        <p:txBody>
          <a:bodyPr wrap="square">
            <a:spAutoFit/>
          </a:bodyPr>
          <a:lstStyle/>
          <a:p>
            <a:r>
              <a:rPr lang="en-US" sz="1600" dirty="0">
                <a:latin typeface="Calibri" panose="020F0502020204030204" pitchFamily="34" charset="0"/>
                <a:ea typeface="Calibri" panose="020F0502020204030204" pitchFamily="34" charset="0"/>
              </a:rPr>
              <a:t>Chart calculates the </a:t>
            </a:r>
            <a:r>
              <a:rPr lang="en-US" sz="1600" i="1" dirty="0">
                <a:latin typeface="Calibri" panose="020F0502020204030204" pitchFamily="34" charset="0"/>
                <a:ea typeface="Calibri" panose="020F0502020204030204" pitchFamily="34" charset="0"/>
              </a:rPr>
              <a:t>overall</a:t>
            </a:r>
            <a:r>
              <a:rPr lang="en-US" sz="1600" dirty="0">
                <a:latin typeface="Calibri" panose="020F0502020204030204" pitchFamily="34" charset="0"/>
                <a:ea typeface="Calibri" panose="020F0502020204030204" pitchFamily="34" charset="0"/>
              </a:rPr>
              <a:t> landscape plant factor (column D) and the ET Factor (column F) is </a:t>
            </a:r>
            <a:r>
              <a:rPr lang="en-US" sz="1600" i="1" dirty="0">
                <a:latin typeface="Calibri" panose="020F0502020204030204" pitchFamily="34" charset="0"/>
                <a:ea typeface="Calibri" panose="020F0502020204030204" pitchFamily="34" charset="0"/>
              </a:rPr>
              <a:t>based on</a:t>
            </a:r>
            <a:r>
              <a:rPr lang="en-US" sz="1600" dirty="0">
                <a:latin typeface="Calibri" panose="020F0502020204030204" pitchFamily="34" charset="0"/>
                <a:ea typeface="Calibri" panose="020F0502020204030204" pitchFamily="34" charset="0"/>
              </a:rPr>
              <a:t> different Irrigation Efficiency values (column E)</a:t>
            </a:r>
          </a:p>
        </p:txBody>
      </p:sp>
    </p:spTree>
    <p:extLst>
      <p:ext uri="{BB962C8B-B14F-4D97-AF65-F5344CB8AC3E}">
        <p14:creationId xmlns:p14="http://schemas.microsoft.com/office/powerpoint/2010/main" val="199925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2E51-B9AC-489A-B390-F7495733F874}"/>
              </a:ext>
            </a:extLst>
          </p:cNvPr>
          <p:cNvSpPr>
            <a:spLocks noGrp="1"/>
          </p:cNvSpPr>
          <p:nvPr>
            <p:ph type="title"/>
          </p:nvPr>
        </p:nvSpPr>
        <p:spPr/>
        <p:txBody>
          <a:bodyPr/>
          <a:lstStyle/>
          <a:p>
            <a:r>
              <a:rPr lang="en-US" dirty="0"/>
              <a:t>Outdoor Water Use Standard</a:t>
            </a:r>
          </a:p>
        </p:txBody>
      </p:sp>
      <p:sp>
        <p:nvSpPr>
          <p:cNvPr id="6" name="Content Placeholder 5">
            <a:extLst>
              <a:ext uri="{FF2B5EF4-FFF2-40B4-BE49-F238E27FC236}">
                <a16:creationId xmlns:a16="http://schemas.microsoft.com/office/drawing/2014/main" id="{FBC5BF4F-43AA-4C06-9D10-A9173D3B4C4F}"/>
              </a:ext>
            </a:extLst>
          </p:cNvPr>
          <p:cNvSpPr>
            <a:spLocks noGrp="1"/>
          </p:cNvSpPr>
          <p:nvPr>
            <p:ph idx="1"/>
          </p:nvPr>
        </p:nvSpPr>
        <p:spPr>
          <a:xfrm>
            <a:off x="457199" y="1634067"/>
            <a:ext cx="5392272" cy="4178990"/>
          </a:xfrm>
        </p:spPr>
        <p:txBody>
          <a:bodyPr>
            <a:normAutofit lnSpcReduction="10000"/>
          </a:bodyPr>
          <a:lstStyle/>
          <a:p>
            <a:pPr marL="0" indent="0">
              <a:lnSpc>
                <a:spcPct val="120000"/>
              </a:lnSpc>
              <a:spcBef>
                <a:spcPts val="0"/>
              </a:spcBef>
              <a:buNone/>
            </a:pPr>
            <a:r>
              <a:rPr lang="en-US" sz="1800" b="1" u="sng" dirty="0"/>
              <a:t>Variance Process</a:t>
            </a:r>
          </a:p>
          <a:p>
            <a:pPr lvl="1">
              <a:lnSpc>
                <a:spcPct val="120000"/>
              </a:lnSpc>
              <a:spcBef>
                <a:spcPts val="0"/>
              </a:spcBef>
              <a:buFont typeface="Courier New" panose="02070309020205020404" pitchFamily="49" charset="0"/>
              <a:buChar char="o"/>
            </a:pPr>
            <a:r>
              <a:rPr lang="en-US" sz="1800" dirty="0"/>
              <a:t>State Water Resources Control Board review and approval</a:t>
            </a:r>
          </a:p>
          <a:p>
            <a:pPr lvl="1">
              <a:lnSpc>
                <a:spcPct val="120000"/>
              </a:lnSpc>
              <a:spcBef>
                <a:spcPts val="0"/>
              </a:spcBef>
              <a:buFont typeface="Courier New" panose="02070309020205020404" pitchFamily="49" charset="0"/>
              <a:buChar char="o"/>
            </a:pPr>
            <a:r>
              <a:rPr lang="en-US" sz="1800" dirty="0"/>
              <a:t>Timing and process still to be determined</a:t>
            </a:r>
          </a:p>
          <a:p>
            <a:pPr lvl="1">
              <a:lnSpc>
                <a:spcPct val="120000"/>
              </a:lnSpc>
              <a:spcBef>
                <a:spcPts val="0"/>
              </a:spcBef>
              <a:buFont typeface="Courier New" panose="02070309020205020404" pitchFamily="49" charset="0"/>
              <a:buChar char="o"/>
            </a:pPr>
            <a:r>
              <a:rPr lang="en-US" sz="1800" dirty="0"/>
              <a:t>How will the application of variances be incorporated into DWR analysis of proposed outdoor factors?</a:t>
            </a:r>
          </a:p>
          <a:p>
            <a:pPr>
              <a:lnSpc>
                <a:spcPct val="120000"/>
              </a:lnSpc>
              <a:spcBef>
                <a:spcPts val="0"/>
              </a:spcBef>
            </a:pPr>
            <a:endParaRPr lang="en-US" sz="1800" dirty="0"/>
          </a:p>
          <a:p>
            <a:pPr marL="0" indent="0">
              <a:lnSpc>
                <a:spcPct val="120000"/>
              </a:lnSpc>
              <a:spcBef>
                <a:spcPts val="0"/>
              </a:spcBef>
              <a:buNone/>
            </a:pPr>
            <a:r>
              <a:rPr lang="en-US" sz="1800" b="1" u="sng" dirty="0"/>
              <a:t>Use of Alternative Data</a:t>
            </a:r>
            <a:r>
              <a:rPr lang="en-US" sz="1800" dirty="0"/>
              <a:t>:</a:t>
            </a:r>
            <a:endParaRPr lang="en-US" sz="1800" i="1" dirty="0"/>
          </a:p>
          <a:p>
            <a:pPr lvl="1">
              <a:lnSpc>
                <a:spcPct val="120000"/>
              </a:lnSpc>
              <a:spcBef>
                <a:spcPts val="0"/>
              </a:spcBef>
            </a:pPr>
            <a:r>
              <a:rPr lang="en-US" sz="1800" dirty="0"/>
              <a:t>Process and timing to be determined by DWR</a:t>
            </a:r>
          </a:p>
          <a:p>
            <a:pPr lvl="1">
              <a:lnSpc>
                <a:spcPct val="120000"/>
              </a:lnSpc>
              <a:spcBef>
                <a:spcPts val="0"/>
              </a:spcBef>
            </a:pPr>
            <a:r>
              <a:rPr lang="en-US" sz="1800" dirty="0"/>
              <a:t>How will alternative data use be incorporated into DWR analysis of proposed outdoor standard?</a:t>
            </a:r>
          </a:p>
          <a:p>
            <a:pPr lvl="2">
              <a:lnSpc>
                <a:spcPct val="120000"/>
              </a:lnSpc>
              <a:spcBef>
                <a:spcPts val="0"/>
              </a:spcBef>
            </a:pPr>
            <a:endParaRPr lang="en-US" sz="1800" dirty="0"/>
          </a:p>
          <a:p>
            <a:endParaRPr lang="en-US" sz="2300" dirty="0"/>
          </a:p>
          <a:p>
            <a:endParaRPr lang="en-US" sz="2300" dirty="0"/>
          </a:p>
          <a:p>
            <a:endParaRPr lang="en-US" dirty="0"/>
          </a:p>
        </p:txBody>
      </p:sp>
      <p:sp>
        <p:nvSpPr>
          <p:cNvPr id="7" name="Text Placeholder 6">
            <a:extLst>
              <a:ext uri="{FF2B5EF4-FFF2-40B4-BE49-F238E27FC236}">
                <a16:creationId xmlns:a16="http://schemas.microsoft.com/office/drawing/2014/main" id="{9152543D-6DFD-4327-872C-6A86BEE8623B}"/>
              </a:ext>
            </a:extLst>
          </p:cNvPr>
          <p:cNvSpPr>
            <a:spLocks noGrp="1"/>
          </p:cNvSpPr>
          <p:nvPr>
            <p:ph type="body" sz="quarter" idx="13"/>
          </p:nvPr>
        </p:nvSpPr>
        <p:spPr/>
        <p:txBody>
          <a:bodyPr vert="horz" lIns="91440" tIns="45720" rIns="91440" bIns="45720" rtlCol="0" anchor="t">
            <a:normAutofit/>
          </a:bodyPr>
          <a:lstStyle/>
          <a:p>
            <a:pPr>
              <a:lnSpc>
                <a:spcPct val="90000"/>
              </a:lnSpc>
              <a:spcAft>
                <a:spcPts val="600"/>
              </a:spcAft>
            </a:pPr>
            <a:r>
              <a:rPr lang="en-US" sz="1500" dirty="0"/>
              <a:t>Residential LAM Data</a:t>
            </a:r>
          </a:p>
        </p:txBody>
      </p:sp>
      <p:sp>
        <p:nvSpPr>
          <p:cNvPr id="3" name="TextBox 2">
            <a:extLst>
              <a:ext uri="{FF2B5EF4-FFF2-40B4-BE49-F238E27FC236}">
                <a16:creationId xmlns:a16="http://schemas.microsoft.com/office/drawing/2014/main" id="{A642A60C-63FB-4268-8825-886A8EB55BD1}"/>
              </a:ext>
            </a:extLst>
          </p:cNvPr>
          <p:cNvSpPr txBox="1"/>
          <p:nvPr/>
        </p:nvSpPr>
        <p:spPr>
          <a:xfrm>
            <a:off x="6158753" y="1647514"/>
            <a:ext cx="2528047" cy="3693319"/>
          </a:xfrm>
          <a:prstGeom prst="rect">
            <a:avLst/>
          </a:prstGeom>
          <a:noFill/>
          <a:ln>
            <a:solidFill>
              <a:schemeClr val="tx2"/>
            </a:solidFill>
          </a:ln>
        </p:spPr>
        <p:txBody>
          <a:bodyPr wrap="square" rtlCol="0">
            <a:spAutoFit/>
          </a:bodyPr>
          <a:lstStyle/>
          <a:p>
            <a:r>
              <a:rPr lang="en-US" sz="1800" i="1" dirty="0">
                <a:solidFill>
                  <a:schemeClr val="tx2"/>
                </a:solidFill>
              </a:rPr>
              <a:t>Section 10609.20 (2): An urban retail water supplier may use alternative data in calculating the urban water use objective if the supplier demonstrates to the department that the alternative data are equivalent, or superior, in quality or accuracy to the data provided by the department.</a:t>
            </a:r>
            <a:endParaRPr lang="en-US" dirty="0">
              <a:solidFill>
                <a:schemeClr val="tx2"/>
              </a:solidFill>
            </a:endParaRPr>
          </a:p>
        </p:txBody>
      </p:sp>
    </p:spTree>
    <p:extLst>
      <p:ext uri="{BB962C8B-B14F-4D97-AF65-F5344CB8AC3E}">
        <p14:creationId xmlns:p14="http://schemas.microsoft.com/office/powerpoint/2010/main" val="420156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3B3C-4066-405C-B78A-00C54452BDFA}"/>
              </a:ext>
            </a:extLst>
          </p:cNvPr>
          <p:cNvSpPr>
            <a:spLocks noGrp="1"/>
          </p:cNvSpPr>
          <p:nvPr>
            <p:ph type="title"/>
          </p:nvPr>
        </p:nvSpPr>
        <p:spPr>
          <a:xfrm>
            <a:off x="457200" y="212651"/>
            <a:ext cx="5107172" cy="968743"/>
          </a:xfrm>
        </p:spPr>
        <p:txBody>
          <a:bodyPr anchor="b">
            <a:normAutofit/>
          </a:bodyPr>
          <a:lstStyle/>
          <a:p>
            <a:r>
              <a:rPr lang="en-US" dirty="0"/>
              <a:t>CII Performance Measures</a:t>
            </a:r>
          </a:p>
        </p:txBody>
      </p:sp>
      <p:sp>
        <p:nvSpPr>
          <p:cNvPr id="4" name="Text Placeholder 3">
            <a:extLst>
              <a:ext uri="{FF2B5EF4-FFF2-40B4-BE49-F238E27FC236}">
                <a16:creationId xmlns:a16="http://schemas.microsoft.com/office/drawing/2014/main" id="{F6D43015-4F2C-42F6-BF41-90CE5E1B01DC}"/>
              </a:ext>
            </a:extLst>
          </p:cNvPr>
          <p:cNvSpPr>
            <a:spLocks noGrp="1"/>
          </p:cNvSpPr>
          <p:nvPr>
            <p:ph type="body" sz="quarter" idx="14"/>
          </p:nvPr>
        </p:nvSpPr>
        <p:spPr>
          <a:xfrm>
            <a:off x="457200" y="1044943"/>
            <a:ext cx="5107172" cy="318385"/>
          </a:xfrm>
        </p:spPr>
        <p:txBody>
          <a:bodyPr anchor="t">
            <a:normAutofit/>
          </a:bodyPr>
          <a:lstStyle/>
          <a:p>
            <a:pPr>
              <a:lnSpc>
                <a:spcPct val="90000"/>
              </a:lnSpc>
              <a:spcAft>
                <a:spcPts val="600"/>
              </a:spcAft>
            </a:pPr>
            <a:r>
              <a:rPr lang="en-US" sz="1500" dirty="0"/>
              <a:t>Ariel Flores</a:t>
            </a:r>
          </a:p>
        </p:txBody>
      </p:sp>
      <p:sp>
        <p:nvSpPr>
          <p:cNvPr id="8" name="TextBox 7">
            <a:extLst>
              <a:ext uri="{FF2B5EF4-FFF2-40B4-BE49-F238E27FC236}">
                <a16:creationId xmlns:a16="http://schemas.microsoft.com/office/drawing/2014/main" id="{F44DF47A-2B97-4E62-9096-DBEDC6331946}"/>
              </a:ext>
            </a:extLst>
          </p:cNvPr>
          <p:cNvSpPr txBox="1"/>
          <p:nvPr/>
        </p:nvSpPr>
        <p:spPr>
          <a:xfrm>
            <a:off x="388620" y="1545056"/>
            <a:ext cx="3520440" cy="4524315"/>
          </a:xfrm>
          <a:prstGeom prst="rect">
            <a:avLst/>
          </a:prstGeom>
          <a:noFill/>
        </p:spPr>
        <p:txBody>
          <a:bodyPr wrap="square">
            <a:spAutoFit/>
          </a:bodyPr>
          <a:lstStyle/>
          <a:p>
            <a:pPr lvl="0"/>
            <a:r>
              <a:rPr lang="en-US" b="1" dirty="0"/>
              <a:t>ACWA Standard Development Recommendations to DWR </a:t>
            </a:r>
            <a:r>
              <a:rPr lang="en-US" dirty="0"/>
              <a:t>(presented 4/21)</a:t>
            </a:r>
          </a:p>
          <a:p>
            <a:pPr lvl="0"/>
            <a:endParaRPr lang="en-US" sz="1400" dirty="0"/>
          </a:p>
          <a:p>
            <a:pPr marL="285750" lvl="0" indent="-285750">
              <a:buFont typeface="Arial" panose="020B0604020202020204" pitchFamily="34" charset="0"/>
              <a:buChar char="•"/>
            </a:pPr>
            <a:r>
              <a:rPr lang="en-US" dirty="0"/>
              <a:t>Threshold for Converting Mixed CII Meters to Dedicated Irrigation Meters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CII Classification System</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CII Water Use Best Management Practices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Draft Performance Measures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E65D515-6358-46F6-B965-4A387AD2B390}"/>
              </a:ext>
            </a:extLst>
          </p:cNvPr>
          <p:cNvPicPr>
            <a:picLocks noChangeAspect="1"/>
          </p:cNvPicPr>
          <p:nvPr/>
        </p:nvPicPr>
        <p:blipFill>
          <a:blip r:embed="rId2"/>
          <a:stretch>
            <a:fillRect/>
          </a:stretch>
        </p:blipFill>
        <p:spPr>
          <a:xfrm>
            <a:off x="4286964" y="1465636"/>
            <a:ext cx="4649205" cy="4733457"/>
          </a:xfrm>
          <a:prstGeom prst="rect">
            <a:avLst/>
          </a:prstGeom>
          <a:ln>
            <a:solidFill>
              <a:schemeClr val="tx1"/>
            </a:solidFill>
          </a:ln>
        </p:spPr>
      </p:pic>
    </p:spTree>
    <p:extLst>
      <p:ext uri="{BB962C8B-B14F-4D97-AF65-F5344CB8AC3E}">
        <p14:creationId xmlns:p14="http://schemas.microsoft.com/office/powerpoint/2010/main" val="113377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CBC5-146A-442E-8F44-AA9044D76877}"/>
              </a:ext>
            </a:extLst>
          </p:cNvPr>
          <p:cNvSpPr>
            <a:spLocks noGrp="1"/>
          </p:cNvSpPr>
          <p:nvPr>
            <p:ph type="title"/>
          </p:nvPr>
        </p:nvSpPr>
        <p:spPr/>
        <p:txBody>
          <a:bodyPr/>
          <a:lstStyle/>
          <a:p>
            <a:r>
              <a:rPr lang="en-US" dirty="0"/>
              <a:t>CII Performance Measures</a:t>
            </a:r>
          </a:p>
        </p:txBody>
      </p:sp>
      <p:sp>
        <p:nvSpPr>
          <p:cNvPr id="3" name="Content Placeholder 2">
            <a:extLst>
              <a:ext uri="{FF2B5EF4-FFF2-40B4-BE49-F238E27FC236}">
                <a16:creationId xmlns:a16="http://schemas.microsoft.com/office/drawing/2014/main" id="{9705AF58-1C50-4E5D-9FE4-DF27E6523FEE}"/>
              </a:ext>
            </a:extLst>
          </p:cNvPr>
          <p:cNvSpPr>
            <a:spLocks noGrp="1"/>
          </p:cNvSpPr>
          <p:nvPr>
            <p:ph idx="1"/>
          </p:nvPr>
        </p:nvSpPr>
        <p:spPr>
          <a:xfrm>
            <a:off x="457201" y="1519232"/>
            <a:ext cx="7156382" cy="4561528"/>
          </a:xfrm>
        </p:spPr>
        <p:txBody>
          <a:bodyPr>
            <a:normAutofit/>
          </a:bodyPr>
          <a:lstStyle/>
          <a:p>
            <a:pPr marL="0" indent="0">
              <a:spcBef>
                <a:spcPts val="0"/>
              </a:spcBef>
              <a:buNone/>
            </a:pPr>
            <a:r>
              <a:rPr lang="en-US" sz="1800" b="1" dirty="0"/>
              <a:t>ACWA Recommendation for CII Performance Measures Conversion of Mixed CII Meters</a:t>
            </a:r>
          </a:p>
          <a:p>
            <a:pPr marL="0" indent="0">
              <a:spcBef>
                <a:spcPts val="0"/>
              </a:spcBef>
              <a:buNone/>
            </a:pPr>
            <a:endParaRPr lang="en-US" sz="1700" dirty="0"/>
          </a:p>
          <a:p>
            <a:pPr>
              <a:buAutoNum type="arabicParenR"/>
            </a:pPr>
            <a:r>
              <a:rPr lang="en-US" sz="1600" dirty="0"/>
              <a:t>Performance measures should achieve water savings and be cost-effective  </a:t>
            </a:r>
          </a:p>
          <a:p>
            <a:pPr>
              <a:buAutoNum type="arabicParenR"/>
            </a:pPr>
            <a:endParaRPr lang="en-US" sz="1600" dirty="0"/>
          </a:p>
          <a:p>
            <a:pPr>
              <a:buAutoNum type="arabicParenR"/>
            </a:pPr>
            <a:r>
              <a:rPr lang="en-US" sz="1600" dirty="0"/>
              <a:t>Concerns &amp; challenges of converting CII mixed-use meters to split</a:t>
            </a:r>
          </a:p>
          <a:p>
            <a:pPr lvl="1" indent="-342900"/>
            <a:r>
              <a:rPr lang="en-US" sz="1600" dirty="0"/>
              <a:t>Failure to Guarantee Water Savings</a:t>
            </a:r>
          </a:p>
          <a:p>
            <a:pPr lvl="1" indent="-342900"/>
            <a:r>
              <a:rPr lang="en-US" sz="1600" dirty="0"/>
              <a:t>Cost-Effectiveness of Water Savings</a:t>
            </a:r>
          </a:p>
          <a:p>
            <a:pPr lvl="1" indent="-342900"/>
            <a:r>
              <a:rPr lang="en-US" sz="1600" dirty="0"/>
              <a:t>Complex Implementation</a:t>
            </a:r>
          </a:p>
          <a:p>
            <a:pPr lvl="1" indent="-342900">
              <a:buFont typeface="+mj-lt"/>
              <a:buAutoNum type="alphaUcPeriod"/>
            </a:pPr>
            <a:endParaRPr lang="en-US" sz="1600" dirty="0"/>
          </a:p>
          <a:p>
            <a:pPr>
              <a:buFont typeface="+mj-lt"/>
              <a:buAutoNum type="arabicParenR"/>
            </a:pPr>
            <a:r>
              <a:rPr lang="en-US" sz="1600" dirty="0"/>
              <a:t>ACWA’s Recommended Approach	</a:t>
            </a:r>
          </a:p>
          <a:p>
            <a:pPr lvl="1" indent="-342900"/>
            <a:r>
              <a:rPr lang="en-US" sz="1600" dirty="0"/>
              <a:t>Recognize Conversation to Split Meter as a Best Practice &amp; Prioritize Dedicated Irrigation Meters for New CII Development </a:t>
            </a:r>
          </a:p>
          <a:p>
            <a:pPr lvl="1" indent="-342900"/>
            <a:r>
              <a:rPr lang="en-US" sz="1600" dirty="0"/>
              <a:t>Recommend Prioritizing In-lieu Technologies for Existing CII Facilities</a:t>
            </a:r>
          </a:p>
          <a:p>
            <a:pPr marL="400050" lvl="1" indent="0">
              <a:buNone/>
            </a:pPr>
            <a:r>
              <a:rPr lang="en-US" sz="1600" dirty="0"/>
              <a:t> </a:t>
            </a:r>
          </a:p>
          <a:p>
            <a:pPr lvl="1" indent="-342900">
              <a:buAutoNum type="arabicParenR"/>
            </a:pPr>
            <a:endParaRPr lang="en-US" sz="1700" dirty="0"/>
          </a:p>
          <a:p>
            <a:endParaRPr lang="en-US" dirty="0"/>
          </a:p>
        </p:txBody>
      </p:sp>
    </p:spTree>
    <p:extLst>
      <p:ext uri="{BB962C8B-B14F-4D97-AF65-F5344CB8AC3E}">
        <p14:creationId xmlns:p14="http://schemas.microsoft.com/office/powerpoint/2010/main" val="71627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E153868-FEF7-4D6F-A1EB-C0342EF04D8A}"/>
              </a:ext>
            </a:extLst>
          </p:cNvPr>
          <p:cNvGraphicFramePr>
            <a:graphicFrameLocks noGrp="1"/>
          </p:cNvGraphicFramePr>
          <p:nvPr>
            <p:extLst>
              <p:ext uri="{D42A27DB-BD31-4B8C-83A1-F6EECF244321}">
                <p14:modId xmlns:p14="http://schemas.microsoft.com/office/powerpoint/2010/main" val="802127149"/>
              </p:ext>
            </p:extLst>
          </p:nvPr>
        </p:nvGraphicFramePr>
        <p:xfrm>
          <a:off x="371475" y="1606419"/>
          <a:ext cx="7095341" cy="5429148"/>
        </p:xfrm>
        <a:graphic>
          <a:graphicData uri="http://schemas.openxmlformats.org/drawingml/2006/table">
            <a:tbl>
              <a:tblPr firstRow="1" firstCol="1" bandRow="1">
                <a:tableStyleId>{6E25E649-3F16-4E02-A733-19D2CDBF48F0}</a:tableStyleId>
              </a:tblPr>
              <a:tblGrid>
                <a:gridCol w="286589">
                  <a:extLst>
                    <a:ext uri="{9D8B030D-6E8A-4147-A177-3AD203B41FA5}">
                      <a16:colId xmlns:a16="http://schemas.microsoft.com/office/drawing/2014/main" val="2419386437"/>
                    </a:ext>
                  </a:extLst>
                </a:gridCol>
                <a:gridCol w="744003">
                  <a:extLst>
                    <a:ext uri="{9D8B030D-6E8A-4147-A177-3AD203B41FA5}">
                      <a16:colId xmlns:a16="http://schemas.microsoft.com/office/drawing/2014/main" val="1098805151"/>
                    </a:ext>
                  </a:extLst>
                </a:gridCol>
                <a:gridCol w="2525100">
                  <a:extLst>
                    <a:ext uri="{9D8B030D-6E8A-4147-A177-3AD203B41FA5}">
                      <a16:colId xmlns:a16="http://schemas.microsoft.com/office/drawing/2014/main" val="2747610589"/>
                    </a:ext>
                  </a:extLst>
                </a:gridCol>
                <a:gridCol w="3539649">
                  <a:extLst>
                    <a:ext uri="{9D8B030D-6E8A-4147-A177-3AD203B41FA5}">
                      <a16:colId xmlns:a16="http://schemas.microsoft.com/office/drawing/2014/main" val="1123263524"/>
                    </a:ext>
                  </a:extLst>
                </a:gridCol>
              </a:tblGrid>
              <a:tr h="149074">
                <a:tc>
                  <a:txBody>
                    <a:bodyPr/>
                    <a:lstStyle/>
                    <a:p>
                      <a:pPr marL="0" marR="0" algn="l">
                        <a:lnSpc>
                          <a:spcPct val="106000"/>
                        </a:lnSpc>
                        <a:spcBef>
                          <a:spcPts val="0"/>
                        </a:spcBef>
                        <a:spcAft>
                          <a:spcPts val="0"/>
                        </a:spcAft>
                      </a:pPr>
                      <a:r>
                        <a:rPr lang="en-US" sz="900">
                          <a:solidFill>
                            <a:sysClr val="windowText" lastClr="000000"/>
                          </a:solidFill>
                          <a:effectLst/>
                        </a:rPr>
                        <a:t>No.</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Main</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Category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Description</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9099831"/>
                  </a:ext>
                </a:extLst>
              </a:tr>
              <a:tr h="149074">
                <a:tc rowSpan="11">
                  <a:txBody>
                    <a:bodyPr/>
                    <a:lstStyle/>
                    <a:p>
                      <a:pPr marL="0" marR="0" algn="ctr">
                        <a:lnSpc>
                          <a:spcPct val="106000"/>
                        </a:lnSpc>
                        <a:spcBef>
                          <a:spcPts val="0"/>
                        </a:spcBef>
                        <a:spcAft>
                          <a:spcPts val="0"/>
                        </a:spcAft>
                      </a:pPr>
                      <a:r>
                        <a:rPr lang="en-US" sz="900" dirty="0">
                          <a:solidFill>
                            <a:sysClr val="windowText" lastClr="000000"/>
                          </a:solidFill>
                          <a:effectLst/>
                        </a:rPr>
                        <a:t>1</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tcPr>
                </a:tc>
                <a:tc rowSpan="11">
                  <a:txBody>
                    <a:bodyPr/>
                    <a:lstStyle/>
                    <a:p>
                      <a:pPr marL="0" marR="0" algn="ctr">
                        <a:lnSpc>
                          <a:spcPct val="106000"/>
                        </a:lnSpc>
                        <a:spcBef>
                          <a:spcPts val="0"/>
                        </a:spcBef>
                        <a:spcAft>
                          <a:spcPts val="0"/>
                        </a:spcAft>
                      </a:pPr>
                      <a:r>
                        <a:rPr lang="en-US" sz="900" dirty="0">
                          <a:solidFill>
                            <a:sysClr val="windowText" lastClr="000000"/>
                          </a:solidFill>
                          <a:effectLst/>
                        </a:rPr>
                        <a:t>Commercial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1a. Office</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office building with or without Cooling Towers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720311"/>
                  </a:ext>
                </a:extLst>
              </a:tr>
              <a:tr h="14907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1b. Retail Stores/ Services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dirty="0">
                          <a:solidFill>
                            <a:sysClr val="windowText" lastClr="000000"/>
                          </a:solidFill>
                          <a:effectLst/>
                        </a:rPr>
                        <a:t>Any retail stores/ services of wet and dry food market</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2808742"/>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1c. Warehouse and Storage (Non-Temperature Controlled)</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Any warehouse or storage building with non-perishable items (clothing, toys, etc)</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6045956"/>
                  </a:ext>
                </a:extLst>
              </a:tr>
              <a:tr h="222767">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1d. Food Sales and Service</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dirty="0">
                          <a:solidFill>
                            <a:sysClr val="windowText" lastClr="000000"/>
                          </a:solidFill>
                          <a:effectLst/>
                        </a:rPr>
                        <a:t>Any food service or restaurants (full service or non-full service)</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6881958"/>
                  </a:ext>
                </a:extLst>
              </a:tr>
              <a:tr h="14907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1e. Hotels and Lodgings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Hotels, Motels, extended stay, etc</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6430980"/>
                  </a:ext>
                </a:extLst>
              </a:tr>
              <a:tr h="222767">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1f. Athletic Clubs and Gyms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Athletic Clubs (YMCA…etc) and Gyms (Planet Fitness, 24 Hr Fitness)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0712631"/>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1g. Theme Parks and Recreational Water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Theme Parks (Disneyland, Knotts Berry farm Water Facilities (Raging Waters…)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6273594"/>
                  </a:ext>
                </a:extLst>
              </a:tr>
              <a:tr h="14907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1h. Entertainment/ Public Assembly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Concert Halls, Movie Theater, etc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9310371"/>
                  </a:ext>
                </a:extLst>
              </a:tr>
              <a:tr h="14907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1i. Vehicle Wash (Automatic, Auto Detailer)</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auto Car wash or Car wash with detailing</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5304707"/>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1y. Mixed Commercial (For meters with multiple connections)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Commercial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042028"/>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1z. Miscellaneous - Commercial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Commercial facility that does not fit the description of the above categories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9394535"/>
                  </a:ext>
                </a:extLst>
              </a:tr>
              <a:tr h="336559">
                <a:tc rowSpan="5">
                  <a:txBody>
                    <a:bodyPr/>
                    <a:lstStyle/>
                    <a:p>
                      <a:pPr marL="0" marR="0" algn="ctr">
                        <a:lnSpc>
                          <a:spcPct val="106000"/>
                        </a:lnSpc>
                        <a:spcBef>
                          <a:spcPts val="0"/>
                        </a:spcBef>
                        <a:spcAft>
                          <a:spcPts val="0"/>
                        </a:spcAft>
                      </a:pPr>
                      <a:r>
                        <a:rPr lang="en-US" sz="900">
                          <a:solidFill>
                            <a:sysClr val="windowText" lastClr="000000"/>
                          </a:solidFill>
                          <a:effectLst/>
                        </a:rPr>
                        <a:t>2</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tcPr>
                </a:tc>
                <a:tc rowSpan="5">
                  <a:txBody>
                    <a:bodyPr/>
                    <a:lstStyle/>
                    <a:p>
                      <a:pPr marL="0" marR="0" algn="ctr">
                        <a:lnSpc>
                          <a:spcPct val="106000"/>
                        </a:lnSpc>
                        <a:spcBef>
                          <a:spcPts val="0"/>
                        </a:spcBef>
                        <a:spcAft>
                          <a:spcPts val="0"/>
                        </a:spcAft>
                      </a:pPr>
                      <a:r>
                        <a:rPr lang="en-US" sz="900">
                          <a:solidFill>
                            <a:sysClr val="windowText" lastClr="000000"/>
                          </a:solidFill>
                          <a:effectLst/>
                        </a:rPr>
                        <a:t>Industrial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2a. Industrial (Manufacturing and Product Research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dirty="0">
                          <a:solidFill>
                            <a:sysClr val="windowText" lastClr="000000"/>
                          </a:solidFill>
                          <a:effectLst/>
                        </a:rPr>
                        <a:t>Any Industrial Manufacturing and Product research (Food, Beverage, Pharmaceutical other industrial products)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1287616"/>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2b. Warehouse and Storage (Temperature Controlled)</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tc>
                <a:tc>
                  <a:txBody>
                    <a:bodyPr/>
                    <a:lstStyle/>
                    <a:p>
                      <a:pPr marL="0" marR="0" algn="l">
                        <a:lnSpc>
                          <a:spcPct val="106000"/>
                        </a:lnSpc>
                        <a:spcBef>
                          <a:spcPts val="0"/>
                        </a:spcBef>
                        <a:spcAft>
                          <a:spcPts val="0"/>
                        </a:spcAft>
                      </a:pPr>
                      <a:r>
                        <a:rPr lang="en-US" sz="900">
                          <a:solidFill>
                            <a:sysClr val="windowText" lastClr="000000"/>
                          </a:solidFill>
                          <a:effectLst/>
                        </a:rPr>
                        <a:t>Any Storage Warehouse that uses Cooling systems for Temperature controlled or perishable products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6081102"/>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2c. Industrial Laundry and other laundry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fabric cleaning (Uniform and Linen Supply, Washers and Dry Cleaners and Coin washers)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7987020"/>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2y. Mixed Industrial (For meters with multiple connections)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Industrial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2183140"/>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2z. Miscellaneous - Industrial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Industrial facility that does not fit the description of the above categories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2925442"/>
                  </a:ext>
                </a:extLst>
              </a:tr>
              <a:tr h="253592">
                <a:tc rowSpan="5">
                  <a:txBody>
                    <a:bodyPr/>
                    <a:lstStyle/>
                    <a:p>
                      <a:pPr marL="0" marR="0" algn="ctr">
                        <a:lnSpc>
                          <a:spcPct val="106000"/>
                        </a:lnSpc>
                        <a:spcBef>
                          <a:spcPts val="0"/>
                        </a:spcBef>
                        <a:spcAft>
                          <a:spcPts val="0"/>
                        </a:spcAft>
                      </a:pPr>
                      <a:r>
                        <a:rPr lang="en-US" sz="900">
                          <a:solidFill>
                            <a:sysClr val="windowText" lastClr="000000"/>
                          </a:solidFill>
                          <a:effectLst/>
                        </a:rPr>
                        <a:t>3</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5">
                  <a:txBody>
                    <a:bodyPr/>
                    <a:lstStyle/>
                    <a:p>
                      <a:pPr marL="0" marR="0" algn="ctr">
                        <a:lnSpc>
                          <a:spcPct val="106000"/>
                        </a:lnSpc>
                        <a:spcBef>
                          <a:spcPts val="0"/>
                        </a:spcBef>
                        <a:spcAft>
                          <a:spcPts val="0"/>
                        </a:spcAft>
                      </a:pPr>
                      <a:r>
                        <a:rPr lang="en-US" sz="900" dirty="0">
                          <a:solidFill>
                            <a:sysClr val="windowText" lastClr="000000"/>
                          </a:solidFill>
                          <a:effectLst/>
                        </a:rPr>
                        <a:t>Institutional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B w="12700" cap="flat" cmpd="sng" algn="ctr">
                      <a:solidFill>
                        <a:schemeClr val="tx1"/>
                      </a:solidFill>
                      <a:prstDash val="solid"/>
                      <a:round/>
                      <a:headEnd type="none" w="med" len="med"/>
                      <a:tailEnd type="none" w="med" len="med"/>
                    </a:lnB>
                  </a:tcPr>
                </a:tc>
                <a:tc>
                  <a:txBody>
                    <a:bodyPr/>
                    <a:lstStyle/>
                    <a:p>
                      <a:pPr marL="0" marR="0" algn="l">
                        <a:lnSpc>
                          <a:spcPct val="106000"/>
                        </a:lnSpc>
                        <a:spcBef>
                          <a:spcPts val="0"/>
                        </a:spcBef>
                        <a:spcAft>
                          <a:spcPts val="0"/>
                        </a:spcAft>
                      </a:pPr>
                      <a:r>
                        <a:rPr lang="en-US" sz="900">
                          <a:solidFill>
                            <a:sysClr val="windowText" lastClr="000000"/>
                          </a:solidFill>
                          <a:effectLst/>
                        </a:rPr>
                        <a:t>3a. Education (Universities, Colleges, HS, Elem, Pre-school)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dirty="0">
                          <a:solidFill>
                            <a:sysClr val="windowText" lastClr="000000"/>
                          </a:solidFill>
                          <a:effectLst/>
                        </a:rPr>
                        <a:t>Any Universities, Colleges, Educational facilities (HS, Elementary, Pre-school)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9793759"/>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3b. Healthcare (Hospitals, Clinics, Lab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Hospitals, Medical Clinics, Dental Offices, Medical and Laboratory Services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473503"/>
                  </a:ext>
                </a:extLst>
              </a:tr>
              <a:tr h="336559">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3c. Government &amp; Utilities (Federal, State, County, City)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Govt Agency Offices, Prisons, Correctional. Any Water District, Gas Power Supply, Electricity Power Supply Companies, &amp; Solid Waste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371620"/>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3y. Mixed Institutional (For meters with multiple connections)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Institutional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9448604"/>
                  </a:ext>
                </a:extLst>
              </a:tr>
              <a:tr h="253592">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3z. Miscellaneous - Institutional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B w="12700" cap="flat" cmpd="sng" algn="ctr">
                      <a:solidFill>
                        <a:schemeClr val="tx1"/>
                      </a:solidFill>
                      <a:prstDash val="solid"/>
                      <a:round/>
                      <a:headEnd type="none" w="med" len="med"/>
                      <a:tailEnd type="none" w="med" len="med"/>
                    </a:lnB>
                  </a:tcPr>
                </a:tc>
                <a:tc>
                  <a:txBody>
                    <a:bodyPr/>
                    <a:lstStyle/>
                    <a:p>
                      <a:pPr marL="0" marR="0" algn="l">
                        <a:lnSpc>
                          <a:spcPct val="106000"/>
                        </a:lnSpc>
                        <a:spcBef>
                          <a:spcPts val="0"/>
                        </a:spcBef>
                        <a:spcAft>
                          <a:spcPts val="0"/>
                        </a:spcAft>
                      </a:pPr>
                      <a:r>
                        <a:rPr lang="en-US" sz="900" dirty="0">
                          <a:solidFill>
                            <a:sysClr val="windowText" lastClr="000000"/>
                          </a:solidFill>
                          <a:effectLst/>
                        </a:rPr>
                        <a:t>Any Institutional facility that does not fit the description of the above categories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756704"/>
                  </a:ext>
                </a:extLst>
              </a:tr>
            </a:tbl>
          </a:graphicData>
        </a:graphic>
      </p:graphicFrame>
      <p:sp>
        <p:nvSpPr>
          <p:cNvPr id="10" name="Title 1">
            <a:extLst>
              <a:ext uri="{FF2B5EF4-FFF2-40B4-BE49-F238E27FC236}">
                <a16:creationId xmlns:a16="http://schemas.microsoft.com/office/drawing/2014/main" id="{965C8217-B4EA-4752-BCB9-FFA522079A97}"/>
              </a:ext>
            </a:extLst>
          </p:cNvPr>
          <p:cNvSpPr>
            <a:spLocks noGrp="1"/>
          </p:cNvSpPr>
          <p:nvPr>
            <p:ph type="title"/>
          </p:nvPr>
        </p:nvSpPr>
        <p:spPr>
          <a:xfrm>
            <a:off x="125730" y="0"/>
            <a:ext cx="8229600" cy="889036"/>
          </a:xfrm>
        </p:spPr>
        <p:txBody>
          <a:bodyPr/>
          <a:lstStyle/>
          <a:p>
            <a:r>
              <a:rPr lang="en-US" dirty="0"/>
              <a:t>CII Performance Measures</a:t>
            </a:r>
          </a:p>
        </p:txBody>
      </p:sp>
      <p:sp>
        <p:nvSpPr>
          <p:cNvPr id="4" name="Content Placeholder 2">
            <a:extLst>
              <a:ext uri="{FF2B5EF4-FFF2-40B4-BE49-F238E27FC236}">
                <a16:creationId xmlns:a16="http://schemas.microsoft.com/office/drawing/2014/main" id="{6A994461-C87B-4A92-A077-DCC6DE3269C8}"/>
              </a:ext>
            </a:extLst>
          </p:cNvPr>
          <p:cNvSpPr>
            <a:spLocks noGrp="1"/>
          </p:cNvSpPr>
          <p:nvPr>
            <p:ph idx="1"/>
          </p:nvPr>
        </p:nvSpPr>
        <p:spPr>
          <a:xfrm>
            <a:off x="371475" y="1035138"/>
            <a:ext cx="8401050" cy="4561528"/>
          </a:xfrm>
        </p:spPr>
        <p:txBody>
          <a:bodyPr>
            <a:normAutofit/>
          </a:bodyPr>
          <a:lstStyle/>
          <a:p>
            <a:pPr marL="0" indent="0">
              <a:spcBef>
                <a:spcPts val="0"/>
              </a:spcBef>
              <a:buNone/>
            </a:pPr>
            <a:r>
              <a:rPr lang="en-US" sz="1800" b="1" dirty="0"/>
              <a:t>ACWA Recommendation for CII Classification System </a:t>
            </a:r>
            <a:endParaRPr lang="en-US" sz="1600" dirty="0"/>
          </a:p>
          <a:p>
            <a:pPr lvl="1" indent="-342900">
              <a:buAutoNum type="arabicParenR"/>
            </a:pPr>
            <a:endParaRPr lang="en-US" sz="1700" dirty="0"/>
          </a:p>
          <a:p>
            <a:endParaRPr lang="en-US" dirty="0"/>
          </a:p>
        </p:txBody>
      </p:sp>
    </p:spTree>
    <p:extLst>
      <p:ext uri="{BB962C8B-B14F-4D97-AF65-F5344CB8AC3E}">
        <p14:creationId xmlns:p14="http://schemas.microsoft.com/office/powerpoint/2010/main" val="208917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CBC5-146A-442E-8F44-AA9044D76877}"/>
              </a:ext>
            </a:extLst>
          </p:cNvPr>
          <p:cNvSpPr>
            <a:spLocks noGrp="1"/>
          </p:cNvSpPr>
          <p:nvPr>
            <p:ph type="title"/>
          </p:nvPr>
        </p:nvSpPr>
        <p:spPr/>
        <p:txBody>
          <a:bodyPr/>
          <a:lstStyle/>
          <a:p>
            <a:r>
              <a:rPr lang="en-US" dirty="0"/>
              <a:t>CII Performance Measures</a:t>
            </a:r>
          </a:p>
        </p:txBody>
      </p:sp>
      <p:sp>
        <p:nvSpPr>
          <p:cNvPr id="3" name="Content Placeholder 2">
            <a:extLst>
              <a:ext uri="{FF2B5EF4-FFF2-40B4-BE49-F238E27FC236}">
                <a16:creationId xmlns:a16="http://schemas.microsoft.com/office/drawing/2014/main" id="{9705AF58-1C50-4E5D-9FE4-DF27E6523FEE}"/>
              </a:ext>
            </a:extLst>
          </p:cNvPr>
          <p:cNvSpPr>
            <a:spLocks noGrp="1"/>
          </p:cNvSpPr>
          <p:nvPr>
            <p:ph idx="1"/>
          </p:nvPr>
        </p:nvSpPr>
        <p:spPr>
          <a:xfrm>
            <a:off x="371475" y="1413354"/>
            <a:ext cx="8401050" cy="4267918"/>
          </a:xfrm>
        </p:spPr>
        <p:txBody>
          <a:bodyPr>
            <a:normAutofit lnSpcReduction="10000"/>
          </a:bodyPr>
          <a:lstStyle/>
          <a:p>
            <a:pPr marL="0" indent="0">
              <a:spcBef>
                <a:spcPts val="0"/>
              </a:spcBef>
              <a:buNone/>
            </a:pPr>
            <a:r>
              <a:rPr lang="en-US" sz="1800" b="1" dirty="0"/>
              <a:t>ACWA Recommendation for Best Management Practices </a:t>
            </a:r>
          </a:p>
          <a:p>
            <a:pPr marL="0" indent="0">
              <a:spcBef>
                <a:spcPts val="0"/>
              </a:spcBef>
              <a:buNone/>
            </a:pPr>
            <a:endParaRPr lang="en-US" sz="1700" dirty="0"/>
          </a:p>
          <a:p>
            <a:r>
              <a:rPr lang="en-US" sz="1800" dirty="0"/>
              <a:t>Recognize water supplies’ limitations in requiring and enforcing CII customers to participate in performance measures</a:t>
            </a:r>
          </a:p>
          <a:p>
            <a:r>
              <a:rPr lang="en-US" sz="1800" dirty="0"/>
              <a:t>Clarify how DWR will recognize suppliers' existing water use efficiency programs and BMPs, including previous water use surveys and other customer engagement activities. </a:t>
            </a:r>
          </a:p>
          <a:p>
            <a:r>
              <a:rPr lang="en-US" sz="1800" dirty="0"/>
              <a:t>Consider the feasibility for water suppliers of differing sizes and resources to conduct audits and WMPs. Mandatory thresholds for supplies to conduct audits and WMPS may create infeasible burdens on agencies. </a:t>
            </a:r>
          </a:p>
          <a:p>
            <a:r>
              <a:rPr lang="en-US" sz="1800" dirty="0"/>
              <a:t>DWR should provide guidance to suppliers on water savings recommendations to provide to customers that are audited. </a:t>
            </a:r>
          </a:p>
          <a:p>
            <a:r>
              <a:rPr lang="en-US" sz="1800" dirty="0"/>
              <a:t>Recognize high water use that is efficient vs. high water use that is wasteful - top water users can be efficient despite using larger volumes of water. </a:t>
            </a:r>
          </a:p>
          <a:p>
            <a:r>
              <a:rPr lang="en-US" sz="1800" dirty="0"/>
              <a:t>Align with the proposed CII classification system</a:t>
            </a:r>
          </a:p>
          <a:p>
            <a:endParaRPr lang="en-US" sz="1600" dirty="0"/>
          </a:p>
        </p:txBody>
      </p:sp>
    </p:spTree>
    <p:extLst>
      <p:ext uri="{BB962C8B-B14F-4D97-AF65-F5344CB8AC3E}">
        <p14:creationId xmlns:p14="http://schemas.microsoft.com/office/powerpoint/2010/main" val="364636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292100" y="1497042"/>
            <a:ext cx="8229600" cy="4198907"/>
          </a:xfrm>
        </p:spPr>
        <p:txBody>
          <a:bodyPr>
            <a:normAutofit/>
          </a:bodyPr>
          <a:lstStyle/>
          <a:p>
            <a:pPr marL="457200" indent="-457200">
              <a:spcBef>
                <a:spcPts val="0"/>
              </a:spcBef>
              <a:buFont typeface="+mj-lt"/>
              <a:buAutoNum type="alphaUcPeriod"/>
            </a:pPr>
            <a:r>
              <a:rPr lang="en-US" sz="1800" b="1" dirty="0"/>
              <a:t>Chair Welcome</a:t>
            </a:r>
            <a:r>
              <a:rPr lang="en-US" sz="2800" b="1" dirty="0"/>
              <a:t> </a:t>
            </a:r>
            <a:r>
              <a:rPr lang="en-US" sz="1800" b="1" dirty="0">
                <a:solidFill>
                  <a:schemeClr val="accent1"/>
                </a:solidFill>
              </a:rPr>
              <a:t>– </a:t>
            </a:r>
            <a:r>
              <a:rPr lang="en-US" sz="1200" dirty="0">
                <a:solidFill>
                  <a:schemeClr val="accent1"/>
                </a:solidFill>
              </a:rPr>
              <a:t>Elizabeth Lovsted</a:t>
            </a:r>
          </a:p>
          <a:p>
            <a:pPr marL="457200" indent="-457200">
              <a:spcBef>
                <a:spcPts val="0"/>
              </a:spcBef>
              <a:buFont typeface="+mj-lt"/>
              <a:buAutoNum type="alphaUcPeriod"/>
            </a:pPr>
            <a:r>
              <a:rPr lang="en-US" sz="1800" b="1" dirty="0"/>
              <a:t>Drought Update </a:t>
            </a:r>
            <a:r>
              <a:rPr lang="en-US" sz="1800" b="1" dirty="0">
                <a:solidFill>
                  <a:schemeClr val="accent1"/>
                </a:solidFill>
              </a:rPr>
              <a:t>– </a:t>
            </a:r>
            <a:r>
              <a:rPr lang="en-US" sz="1200" dirty="0">
                <a:solidFill>
                  <a:schemeClr val="accent1"/>
                </a:solidFill>
              </a:rPr>
              <a:t>Chelsea Haines</a:t>
            </a:r>
          </a:p>
          <a:p>
            <a:pPr marL="457200" indent="-457200">
              <a:spcBef>
                <a:spcPts val="0"/>
              </a:spcBef>
              <a:buFont typeface="+mj-lt"/>
              <a:buAutoNum type="alphaUcPeriod"/>
            </a:pPr>
            <a:r>
              <a:rPr lang="en-US" sz="1800" b="1" dirty="0"/>
              <a:t>DWR Updated Schedule </a:t>
            </a:r>
            <a:r>
              <a:rPr lang="en-US" sz="1200" dirty="0">
                <a:solidFill>
                  <a:schemeClr val="accent1"/>
                </a:solidFill>
              </a:rPr>
              <a:t>– Elizabeth Lovsted</a:t>
            </a:r>
            <a:endParaRPr lang="en-US" sz="1800" b="1" dirty="0"/>
          </a:p>
          <a:p>
            <a:pPr marL="457200" indent="-457200">
              <a:spcBef>
                <a:spcPts val="0"/>
              </a:spcBef>
              <a:buFont typeface="+mj-lt"/>
              <a:buAutoNum type="alphaUcPeriod"/>
            </a:pPr>
            <a:r>
              <a:rPr lang="en-US" sz="1800" b="1" dirty="0"/>
              <a:t>Related Legislative Proposal </a:t>
            </a:r>
            <a:r>
              <a:rPr lang="en-US" sz="1200" b="1" dirty="0">
                <a:solidFill>
                  <a:schemeClr val="accent1"/>
                </a:solidFill>
              </a:rPr>
              <a:t>–  </a:t>
            </a:r>
            <a:r>
              <a:rPr lang="en-US" sz="1200" dirty="0">
                <a:solidFill>
                  <a:schemeClr val="accent1"/>
                </a:solidFill>
              </a:rPr>
              <a:t>Julia Hall</a:t>
            </a:r>
          </a:p>
          <a:p>
            <a:pPr marL="457200" indent="-457200">
              <a:spcBef>
                <a:spcPts val="0"/>
              </a:spcBef>
              <a:buFont typeface="+mj-lt"/>
              <a:buAutoNum type="alphaUcPeriod"/>
            </a:pPr>
            <a:r>
              <a:rPr lang="en-US" sz="1800" b="1" dirty="0"/>
              <a:t>Urban Water Use Efficiency Updates</a:t>
            </a:r>
            <a:r>
              <a:rPr lang="en-US" sz="3200" b="1" dirty="0"/>
              <a:t> </a:t>
            </a:r>
            <a:r>
              <a:rPr lang="en-US" sz="2000" b="1" dirty="0">
                <a:solidFill>
                  <a:schemeClr val="accent1"/>
                </a:solidFill>
              </a:rPr>
              <a:t>– </a:t>
            </a:r>
            <a:r>
              <a:rPr lang="en-US" sz="1200" dirty="0">
                <a:solidFill>
                  <a:schemeClr val="accent1"/>
                </a:solidFill>
              </a:rPr>
              <a:t>Elizabeth Lovsted</a:t>
            </a:r>
          </a:p>
          <a:p>
            <a:pPr marL="857250" lvl="1" indent="-457200">
              <a:spcBef>
                <a:spcPts val="0"/>
              </a:spcBef>
              <a:buFont typeface="+mj-lt"/>
              <a:buAutoNum type="alphaUcPeriod"/>
            </a:pPr>
            <a:r>
              <a:rPr lang="en-US" sz="1600" dirty="0"/>
              <a:t>Indoor Standard </a:t>
            </a:r>
            <a:r>
              <a:rPr lang="en-US" sz="1600" dirty="0">
                <a:solidFill>
                  <a:schemeClr val="accent1"/>
                </a:solidFill>
              </a:rPr>
              <a:t>– </a:t>
            </a:r>
            <a:r>
              <a:rPr lang="en-US" sz="1050" dirty="0">
                <a:solidFill>
                  <a:schemeClr val="accent1"/>
                </a:solidFill>
              </a:rPr>
              <a:t>Elizabeth </a:t>
            </a:r>
            <a:r>
              <a:rPr lang="en-US" sz="1050" dirty="0" err="1">
                <a:solidFill>
                  <a:schemeClr val="accent1"/>
                </a:solidFill>
              </a:rPr>
              <a:t>Lovested</a:t>
            </a:r>
            <a:endParaRPr lang="en-US" sz="1050" dirty="0">
              <a:solidFill>
                <a:schemeClr val="accent1"/>
              </a:solidFill>
            </a:endParaRPr>
          </a:p>
          <a:p>
            <a:pPr marL="857250" lvl="1" indent="-457200">
              <a:spcBef>
                <a:spcPts val="0"/>
              </a:spcBef>
              <a:buFont typeface="+mj-lt"/>
              <a:buAutoNum type="alphaUcPeriod"/>
            </a:pPr>
            <a:r>
              <a:rPr lang="en-US" sz="1600" dirty="0"/>
              <a:t>Outdoor Water Budget Development &amp; Implementation </a:t>
            </a:r>
            <a:r>
              <a:rPr lang="en-US" sz="1050" dirty="0">
                <a:solidFill>
                  <a:schemeClr val="accent1"/>
                </a:solidFill>
              </a:rPr>
              <a:t>- Fiona Sanchez</a:t>
            </a:r>
          </a:p>
          <a:p>
            <a:pPr marL="857250" lvl="1" indent="-457200">
              <a:spcBef>
                <a:spcPts val="0"/>
              </a:spcBef>
              <a:buFont typeface="+mj-lt"/>
              <a:buAutoNum type="alphaUcPeriod"/>
            </a:pPr>
            <a:r>
              <a:rPr lang="en-US" sz="1600" dirty="0"/>
              <a:t>Commercial, Industrial and Institutional Standards </a:t>
            </a:r>
            <a:r>
              <a:rPr lang="en-US" sz="1200" dirty="0">
                <a:solidFill>
                  <a:schemeClr val="accent1"/>
                </a:solidFill>
              </a:rPr>
              <a:t>- Ariel Flores</a:t>
            </a:r>
          </a:p>
          <a:p>
            <a:pPr marL="857250" lvl="1" indent="-457200">
              <a:spcBef>
                <a:spcPts val="0"/>
              </a:spcBef>
              <a:buFont typeface="+mj-lt"/>
              <a:buAutoNum type="alphaUcPeriod"/>
            </a:pPr>
            <a:r>
              <a:rPr lang="en-US" sz="1600" dirty="0"/>
              <a:t>Water Loss Performance Standards </a:t>
            </a:r>
            <a:r>
              <a:rPr lang="en-US" sz="1200" dirty="0">
                <a:solidFill>
                  <a:schemeClr val="accent1"/>
                </a:solidFill>
              </a:rPr>
              <a:t>- Amy Talbot</a:t>
            </a:r>
          </a:p>
          <a:p>
            <a:pPr marL="857250" lvl="1" indent="-457200">
              <a:spcBef>
                <a:spcPts val="0"/>
              </a:spcBef>
              <a:buFont typeface="+mj-lt"/>
              <a:buAutoNum type="alphaUcPeriod"/>
            </a:pPr>
            <a:r>
              <a:rPr lang="en-US" sz="1600" dirty="0"/>
              <a:t>Variance and Bonus </a:t>
            </a:r>
            <a:r>
              <a:rPr lang="en-US" sz="1200" dirty="0">
                <a:solidFill>
                  <a:schemeClr val="accent1"/>
                </a:solidFill>
              </a:rPr>
              <a:t>– Nicholas Schneider</a:t>
            </a:r>
          </a:p>
          <a:p>
            <a:pPr marL="857250" lvl="1" indent="-457200">
              <a:spcBef>
                <a:spcPts val="0"/>
              </a:spcBef>
              <a:buFont typeface="+mj-lt"/>
              <a:buAutoNum type="alphaUcPeriod"/>
            </a:pPr>
            <a:endParaRPr lang="en-US" sz="1200" dirty="0">
              <a:solidFill>
                <a:schemeClr val="accent1"/>
              </a:solidFill>
            </a:endParaRPr>
          </a:p>
          <a:p>
            <a:pPr marL="857250" lvl="1" indent="-457200">
              <a:spcBef>
                <a:spcPts val="0"/>
              </a:spcBef>
              <a:buFont typeface="+mj-lt"/>
              <a:buAutoNum type="alphaUcPeriod"/>
            </a:pPr>
            <a:r>
              <a:rPr lang="en-US" sz="1800" b="1" dirty="0"/>
              <a:t>Electronic Annual Report </a:t>
            </a:r>
            <a:r>
              <a:rPr lang="en-US" sz="1800" b="1" dirty="0">
                <a:solidFill>
                  <a:schemeClr val="accent1"/>
                </a:solidFill>
              </a:rPr>
              <a:t>– </a:t>
            </a:r>
            <a:r>
              <a:rPr lang="en-US" sz="1200" dirty="0">
                <a:solidFill>
                  <a:schemeClr val="accent1"/>
                </a:solidFill>
              </a:rPr>
              <a:t>Chelsea Haines</a:t>
            </a:r>
          </a:p>
          <a:p>
            <a:pPr marL="0" indent="0">
              <a:spcBef>
                <a:spcPts val="0"/>
              </a:spcBef>
              <a:buNone/>
            </a:pPr>
            <a:endParaRPr lang="en-US" sz="1800" b="1" dirty="0"/>
          </a:p>
        </p:txBody>
      </p:sp>
      <p:sp>
        <p:nvSpPr>
          <p:cNvPr id="4" name="Text Placeholder 3"/>
          <p:cNvSpPr>
            <a:spLocks noGrp="1"/>
          </p:cNvSpPr>
          <p:nvPr>
            <p:ph type="body" sz="quarter" idx="13"/>
          </p:nvPr>
        </p:nvSpPr>
        <p:spPr/>
        <p:txBody>
          <a:bodyPr/>
          <a:lstStyle/>
          <a:p>
            <a:r>
              <a:rPr lang="en-US" sz="1600" dirty="0"/>
              <a:t>October 20, 2021 </a:t>
            </a:r>
            <a:r>
              <a:rPr lang="en-US" sz="1600" dirty="0">
                <a:sym typeface="Wingdings" panose="05000000000000000000" pitchFamily="2" charset="2"/>
              </a:rPr>
              <a:t> 10:00 AM – 12:00 PM</a:t>
            </a:r>
            <a:endParaRPr lang="en-US" sz="1600" dirty="0"/>
          </a:p>
        </p:txBody>
      </p:sp>
    </p:spTree>
    <p:extLst>
      <p:ext uri="{BB962C8B-B14F-4D97-AF65-F5344CB8AC3E}">
        <p14:creationId xmlns:p14="http://schemas.microsoft.com/office/powerpoint/2010/main" val="39938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a:xfrm>
            <a:off x="457200" y="212651"/>
            <a:ext cx="8229600" cy="968743"/>
          </a:xfrm>
        </p:spPr>
        <p:txBody>
          <a:bodyPr anchor="b">
            <a:normAutofit/>
          </a:bodyPr>
          <a:lstStyle/>
          <a:p>
            <a:r>
              <a:rPr lang="en-US" dirty="0"/>
              <a:t>Water Loss Performance Standards</a:t>
            </a:r>
          </a:p>
        </p:txBody>
      </p:sp>
      <p:pic>
        <p:nvPicPr>
          <p:cNvPr id="7" name="Picture 6" descr="Top view of a circular maze">
            <a:extLst>
              <a:ext uri="{FF2B5EF4-FFF2-40B4-BE49-F238E27FC236}">
                <a16:creationId xmlns:a16="http://schemas.microsoft.com/office/drawing/2014/main" id="{A6BD18E4-8355-4774-8EA9-B36802A977BD}"/>
              </a:ext>
            </a:extLst>
          </p:cNvPr>
          <p:cNvPicPr>
            <a:picLocks noChangeAspect="1"/>
          </p:cNvPicPr>
          <p:nvPr/>
        </p:nvPicPr>
        <p:blipFill>
          <a:blip r:embed="rId2"/>
          <a:stretch>
            <a:fillRect/>
          </a:stretch>
        </p:blipFill>
        <p:spPr>
          <a:xfrm>
            <a:off x="533400" y="1782281"/>
            <a:ext cx="4237034" cy="2828220"/>
          </a:xfrm>
          <a:prstGeom prst="rect">
            <a:avLst/>
          </a:prstGeom>
          <a:noFill/>
        </p:spPr>
      </p:pic>
      <p:sp>
        <p:nvSpPr>
          <p:cNvPr id="4" name="Text Placeholder 3">
            <a:extLst>
              <a:ext uri="{FF2B5EF4-FFF2-40B4-BE49-F238E27FC236}">
                <a16:creationId xmlns:a16="http://schemas.microsoft.com/office/drawing/2014/main" id="{4982ED26-0A25-4C2E-95B1-1CAA7035997D}"/>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Amy Talbot</a:t>
            </a:r>
          </a:p>
        </p:txBody>
      </p:sp>
      <p:sp>
        <p:nvSpPr>
          <p:cNvPr id="3" name="Content Placeholder 2">
            <a:extLst>
              <a:ext uri="{FF2B5EF4-FFF2-40B4-BE49-F238E27FC236}">
                <a16:creationId xmlns:a16="http://schemas.microsoft.com/office/drawing/2014/main" id="{1CAEC172-DE7F-42A0-AF4A-E807953321B3}"/>
              </a:ext>
            </a:extLst>
          </p:cNvPr>
          <p:cNvSpPr>
            <a:spLocks noGrp="1"/>
          </p:cNvSpPr>
          <p:nvPr>
            <p:ph sz="quarter" idx="14"/>
          </p:nvPr>
        </p:nvSpPr>
        <p:spPr>
          <a:xfrm>
            <a:off x="5186363" y="1363328"/>
            <a:ext cx="3500437" cy="4449729"/>
          </a:xfrm>
        </p:spPr>
        <p:txBody>
          <a:bodyPr>
            <a:normAutofit fontScale="92500" lnSpcReduction="10000"/>
          </a:bodyPr>
          <a:lstStyle/>
          <a:p>
            <a:pPr marL="0" indent="0">
              <a:lnSpc>
                <a:spcPct val="90000"/>
              </a:lnSpc>
              <a:buNone/>
            </a:pPr>
            <a:r>
              <a:rPr lang="en-US" sz="1600" b="1" dirty="0"/>
              <a:t>March 2018 – May 2020 – </a:t>
            </a:r>
            <a:r>
              <a:rPr lang="en-US" sz="1600" dirty="0"/>
              <a:t>Stakeholder meetings</a:t>
            </a:r>
            <a:endParaRPr lang="en-US" sz="1600" b="1" dirty="0"/>
          </a:p>
          <a:p>
            <a:pPr marL="0" indent="0">
              <a:lnSpc>
                <a:spcPct val="90000"/>
              </a:lnSpc>
              <a:buNone/>
            </a:pPr>
            <a:endParaRPr lang="en-US" sz="1600" b="1" dirty="0"/>
          </a:p>
          <a:p>
            <a:pPr marL="0" indent="0">
              <a:lnSpc>
                <a:spcPct val="90000"/>
              </a:lnSpc>
              <a:buNone/>
            </a:pPr>
            <a:r>
              <a:rPr lang="en-US" sz="1600" b="1" dirty="0"/>
              <a:t>May 2020 – </a:t>
            </a:r>
            <a:r>
              <a:rPr lang="en-US" sz="1600" dirty="0"/>
              <a:t>Draft economic model, questionaries, policy documents</a:t>
            </a:r>
          </a:p>
          <a:p>
            <a:pPr marL="0" indent="0">
              <a:lnSpc>
                <a:spcPct val="90000"/>
              </a:lnSpc>
              <a:buNone/>
            </a:pPr>
            <a:endParaRPr lang="en-US" sz="1600" b="1" dirty="0"/>
          </a:p>
          <a:p>
            <a:pPr marL="0" indent="0">
              <a:lnSpc>
                <a:spcPct val="90000"/>
              </a:lnSpc>
              <a:buNone/>
            </a:pPr>
            <a:r>
              <a:rPr lang="en-US" sz="1600" b="1" dirty="0"/>
              <a:t>December  2020 – </a:t>
            </a:r>
            <a:r>
              <a:rPr lang="en-US" sz="1600" dirty="0"/>
              <a:t>Revised economic model, revised policy</a:t>
            </a:r>
          </a:p>
          <a:p>
            <a:pPr marL="0" indent="0">
              <a:lnSpc>
                <a:spcPct val="90000"/>
              </a:lnSpc>
              <a:buNone/>
            </a:pPr>
            <a:endParaRPr lang="en-US" sz="1600" b="1" dirty="0"/>
          </a:p>
          <a:p>
            <a:pPr marL="0" indent="0">
              <a:lnSpc>
                <a:spcPct val="90000"/>
              </a:lnSpc>
              <a:buNone/>
            </a:pPr>
            <a:r>
              <a:rPr lang="en-US" sz="1600" b="1" dirty="0"/>
              <a:t>March 2021 – </a:t>
            </a:r>
            <a:r>
              <a:rPr lang="en-US" sz="1600" dirty="0"/>
              <a:t>Peer Review</a:t>
            </a:r>
          </a:p>
          <a:p>
            <a:pPr marL="0" indent="0">
              <a:lnSpc>
                <a:spcPct val="90000"/>
              </a:lnSpc>
              <a:buNone/>
            </a:pPr>
            <a:endParaRPr lang="en-US" sz="1600" dirty="0"/>
          </a:p>
          <a:p>
            <a:pPr marL="0" indent="0">
              <a:lnSpc>
                <a:spcPct val="90000"/>
              </a:lnSpc>
              <a:buNone/>
            </a:pPr>
            <a:r>
              <a:rPr lang="en-US" sz="1600" b="1" dirty="0"/>
              <a:t>April 2021 – </a:t>
            </a:r>
            <a:r>
              <a:rPr lang="en-US" sz="1600" dirty="0"/>
              <a:t>Updated Economic Model</a:t>
            </a:r>
          </a:p>
          <a:p>
            <a:pPr lvl="1">
              <a:lnSpc>
                <a:spcPct val="90000"/>
              </a:lnSpc>
            </a:pPr>
            <a:r>
              <a:rPr lang="en-US" sz="1600" dirty="0"/>
              <a:t>Revised economic model </a:t>
            </a:r>
          </a:p>
          <a:p>
            <a:pPr lvl="1">
              <a:lnSpc>
                <a:spcPct val="90000"/>
              </a:lnSpc>
            </a:pPr>
            <a:r>
              <a:rPr lang="en-US" sz="1600" dirty="0"/>
              <a:t>Formal Rulemaking expected in June 2021  </a:t>
            </a:r>
          </a:p>
          <a:p>
            <a:pPr lvl="1">
              <a:lnSpc>
                <a:spcPct val="90000"/>
              </a:lnSpc>
            </a:pPr>
            <a:r>
              <a:rPr lang="en-US" sz="1600" dirty="0"/>
              <a:t>Updates to model defaults submitted to SWRCB</a:t>
            </a:r>
          </a:p>
          <a:p>
            <a:pPr lvl="1">
              <a:lnSpc>
                <a:spcPct val="90000"/>
              </a:lnSpc>
            </a:pPr>
            <a:endParaRPr lang="en-US" sz="1600" dirty="0"/>
          </a:p>
          <a:p>
            <a:pPr>
              <a:lnSpc>
                <a:spcPct val="90000"/>
              </a:lnSpc>
            </a:pPr>
            <a:r>
              <a:rPr lang="en-US" sz="1600" b="1" dirty="0"/>
              <a:t>Winter 2021 – </a:t>
            </a:r>
            <a:r>
              <a:rPr lang="en-US" sz="1600" dirty="0">
                <a:solidFill>
                  <a:srgbClr val="FF0000"/>
                </a:solidFill>
              </a:rPr>
              <a:t>Formal Rulemaking????</a:t>
            </a:r>
          </a:p>
          <a:p>
            <a:pPr lvl="1">
              <a:lnSpc>
                <a:spcPct val="90000"/>
              </a:lnSpc>
            </a:pPr>
            <a:endParaRPr lang="en-US" sz="1300" dirty="0"/>
          </a:p>
          <a:p>
            <a:pPr marL="0" indent="0">
              <a:lnSpc>
                <a:spcPct val="90000"/>
              </a:lnSpc>
              <a:buNone/>
            </a:pPr>
            <a:endParaRPr lang="en-US" sz="1300" dirty="0"/>
          </a:p>
          <a:p>
            <a:pPr lvl="1">
              <a:lnSpc>
                <a:spcPct val="90000"/>
              </a:lnSpc>
            </a:pPr>
            <a:endParaRPr lang="en-US" sz="1300" dirty="0"/>
          </a:p>
        </p:txBody>
      </p:sp>
      <p:pic>
        <p:nvPicPr>
          <p:cNvPr id="9" name="Graphic 8" descr="Confused person with solid fill">
            <a:extLst>
              <a:ext uri="{FF2B5EF4-FFF2-40B4-BE49-F238E27FC236}">
                <a16:creationId xmlns:a16="http://schemas.microsoft.com/office/drawing/2014/main" id="{D270F39C-29DE-4F6A-8AD0-BD25CE786A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293" y="2283246"/>
            <a:ext cx="1022638" cy="1022638"/>
          </a:xfrm>
          <a:prstGeom prst="rect">
            <a:avLst/>
          </a:prstGeom>
        </p:spPr>
      </p:pic>
      <p:pic>
        <p:nvPicPr>
          <p:cNvPr id="11" name="Picture 10">
            <a:extLst>
              <a:ext uri="{FF2B5EF4-FFF2-40B4-BE49-F238E27FC236}">
                <a16:creationId xmlns:a16="http://schemas.microsoft.com/office/drawing/2014/main" id="{DD2DBA61-664C-4BB5-9D7E-5DF86584ED58}"/>
              </a:ext>
            </a:extLst>
          </p:cNvPr>
          <p:cNvPicPr>
            <a:picLocks noChangeAspect="1"/>
          </p:cNvPicPr>
          <p:nvPr/>
        </p:nvPicPr>
        <p:blipFill>
          <a:blip r:embed="rId5"/>
          <a:stretch>
            <a:fillRect/>
          </a:stretch>
        </p:blipFill>
        <p:spPr>
          <a:xfrm>
            <a:off x="2777337" y="2072949"/>
            <a:ext cx="476844" cy="532534"/>
          </a:xfrm>
          <a:prstGeom prst="ellipse">
            <a:avLst/>
          </a:prstGeom>
          <a:ln w="12700" cap="rnd">
            <a:solidFill>
              <a:schemeClr val="bg2">
                <a:lumMod val="2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691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p:txBody>
          <a:bodyPr/>
          <a:lstStyle/>
          <a:p>
            <a:r>
              <a:rPr lang="en-US" dirty="0"/>
              <a:t>Water Loss Performance Standards</a:t>
            </a:r>
          </a:p>
        </p:txBody>
      </p:sp>
      <p:pic>
        <p:nvPicPr>
          <p:cNvPr id="5" name="Picture 4">
            <a:extLst>
              <a:ext uri="{FF2B5EF4-FFF2-40B4-BE49-F238E27FC236}">
                <a16:creationId xmlns:a16="http://schemas.microsoft.com/office/drawing/2014/main" id="{CB0FCFA8-4F34-4658-B060-43DD7717DA6F}"/>
              </a:ext>
            </a:extLst>
          </p:cNvPr>
          <p:cNvPicPr>
            <a:picLocks noChangeAspect="1"/>
          </p:cNvPicPr>
          <p:nvPr/>
        </p:nvPicPr>
        <p:blipFill>
          <a:blip r:embed="rId2"/>
          <a:stretch>
            <a:fillRect/>
          </a:stretch>
        </p:blipFill>
        <p:spPr>
          <a:xfrm>
            <a:off x="4422148" y="1363328"/>
            <a:ext cx="4380813" cy="3870343"/>
          </a:xfrm>
          <a:prstGeom prst="rect">
            <a:avLst/>
          </a:prstGeom>
        </p:spPr>
      </p:pic>
      <p:sp>
        <p:nvSpPr>
          <p:cNvPr id="6" name="TextBox 5">
            <a:extLst>
              <a:ext uri="{FF2B5EF4-FFF2-40B4-BE49-F238E27FC236}">
                <a16:creationId xmlns:a16="http://schemas.microsoft.com/office/drawing/2014/main" id="{1DD02B23-136D-4D99-ACC4-83C654FECB2A}"/>
              </a:ext>
            </a:extLst>
          </p:cNvPr>
          <p:cNvSpPr txBox="1"/>
          <p:nvPr/>
        </p:nvSpPr>
        <p:spPr>
          <a:xfrm>
            <a:off x="563869" y="4225450"/>
            <a:ext cx="2906830" cy="584775"/>
          </a:xfrm>
          <a:prstGeom prst="rect">
            <a:avLst/>
          </a:prstGeom>
          <a:noFill/>
        </p:spPr>
        <p:txBody>
          <a:bodyPr wrap="square" rtlCol="0">
            <a:spAutoFit/>
          </a:bodyPr>
          <a:lstStyle/>
          <a:p>
            <a:pPr algn="r"/>
            <a:r>
              <a:rPr lang="en-US" sz="1600" dirty="0"/>
              <a:t># 1: Technical Changes to improve cost-benefit analysis</a:t>
            </a:r>
          </a:p>
        </p:txBody>
      </p:sp>
      <p:sp>
        <p:nvSpPr>
          <p:cNvPr id="7" name="TextBox 6">
            <a:extLst>
              <a:ext uri="{FF2B5EF4-FFF2-40B4-BE49-F238E27FC236}">
                <a16:creationId xmlns:a16="http://schemas.microsoft.com/office/drawing/2014/main" id="{4A47AE14-A14E-44F8-B3FD-8D00416BB9EC}"/>
              </a:ext>
            </a:extLst>
          </p:cNvPr>
          <p:cNvSpPr txBox="1"/>
          <p:nvPr/>
        </p:nvSpPr>
        <p:spPr>
          <a:xfrm>
            <a:off x="563869" y="3276282"/>
            <a:ext cx="2906830" cy="584775"/>
          </a:xfrm>
          <a:prstGeom prst="rect">
            <a:avLst/>
          </a:prstGeom>
          <a:noFill/>
        </p:spPr>
        <p:txBody>
          <a:bodyPr wrap="square" rtlCol="0">
            <a:spAutoFit/>
          </a:bodyPr>
          <a:lstStyle/>
          <a:p>
            <a:pPr algn="r"/>
            <a:r>
              <a:rPr lang="en-US" sz="1600" dirty="0"/>
              <a:t>Support feasible, cost-effective performance standards</a:t>
            </a:r>
          </a:p>
        </p:txBody>
      </p:sp>
      <p:sp>
        <p:nvSpPr>
          <p:cNvPr id="8" name="TextBox 7">
            <a:extLst>
              <a:ext uri="{FF2B5EF4-FFF2-40B4-BE49-F238E27FC236}">
                <a16:creationId xmlns:a16="http://schemas.microsoft.com/office/drawing/2014/main" id="{6C3044C8-E86C-4C9A-AD1F-1C65617EEB7C}"/>
              </a:ext>
            </a:extLst>
          </p:cNvPr>
          <p:cNvSpPr txBox="1"/>
          <p:nvPr/>
        </p:nvSpPr>
        <p:spPr>
          <a:xfrm>
            <a:off x="563869" y="2507086"/>
            <a:ext cx="2906830" cy="338554"/>
          </a:xfrm>
          <a:prstGeom prst="rect">
            <a:avLst/>
          </a:prstGeom>
          <a:noFill/>
        </p:spPr>
        <p:txBody>
          <a:bodyPr wrap="square" rtlCol="0">
            <a:spAutoFit/>
          </a:bodyPr>
          <a:lstStyle/>
          <a:p>
            <a:pPr algn="r"/>
            <a:r>
              <a:rPr lang="en-US" sz="1600" dirty="0"/>
              <a:t>Compliance  </a:t>
            </a:r>
          </a:p>
        </p:txBody>
      </p:sp>
      <p:sp>
        <p:nvSpPr>
          <p:cNvPr id="13" name="Arrow: Left 12">
            <a:extLst>
              <a:ext uri="{FF2B5EF4-FFF2-40B4-BE49-F238E27FC236}">
                <a16:creationId xmlns:a16="http://schemas.microsoft.com/office/drawing/2014/main" id="{7FCD6F0D-9030-420E-9D11-719057FEEEA9}"/>
              </a:ext>
            </a:extLst>
          </p:cNvPr>
          <p:cNvSpPr/>
          <p:nvPr/>
        </p:nvSpPr>
        <p:spPr>
          <a:xfrm>
            <a:off x="3718740" y="2550695"/>
            <a:ext cx="535626" cy="270294"/>
          </a:xfrm>
          <a:prstGeom prst="lef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03F7C43E-5B3B-4A97-98B2-1033E34A52E9}"/>
              </a:ext>
            </a:extLst>
          </p:cNvPr>
          <p:cNvSpPr/>
          <p:nvPr/>
        </p:nvSpPr>
        <p:spPr>
          <a:xfrm>
            <a:off x="3718740" y="3383270"/>
            <a:ext cx="535626" cy="270294"/>
          </a:xfrm>
          <a:prstGeom prst="leftArrow">
            <a:avLst/>
          </a:prstGeom>
          <a:solidFill>
            <a:srgbClr val="053A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DB1BE505-E966-4249-A57E-1574B14A21EA}"/>
              </a:ext>
            </a:extLst>
          </p:cNvPr>
          <p:cNvSpPr/>
          <p:nvPr/>
        </p:nvSpPr>
        <p:spPr>
          <a:xfrm>
            <a:off x="3718740" y="4373085"/>
            <a:ext cx="535626" cy="270294"/>
          </a:xfrm>
          <a:prstGeom prst="leftArrow">
            <a:avLst/>
          </a:prstGeom>
          <a:solidFill>
            <a:srgbClr val="3BB6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D2284547-D8D8-4F1D-AE28-9EAED18CFAE6}"/>
              </a:ext>
            </a:extLst>
          </p:cNvPr>
          <p:cNvSpPr>
            <a:spLocks noGrp="1"/>
          </p:cNvSpPr>
          <p:nvPr>
            <p:ph idx="1"/>
          </p:nvPr>
        </p:nvSpPr>
        <p:spPr>
          <a:xfrm>
            <a:off x="371475" y="1413354"/>
            <a:ext cx="8401050" cy="4267918"/>
          </a:xfrm>
        </p:spPr>
        <p:txBody>
          <a:bodyPr>
            <a:normAutofit/>
          </a:bodyPr>
          <a:lstStyle/>
          <a:p>
            <a:pPr marL="0" indent="0">
              <a:spcBef>
                <a:spcPts val="0"/>
              </a:spcBef>
              <a:buNone/>
            </a:pPr>
            <a:r>
              <a:rPr lang="en-US" sz="1800" b="1" u="sng" dirty="0"/>
              <a:t>ACWA Remaining Concerns:</a:t>
            </a:r>
            <a:r>
              <a:rPr lang="en-US" sz="1800" dirty="0"/>
              <a:t> </a:t>
            </a:r>
            <a:r>
              <a:rPr lang="en-US" sz="1800" b="1" dirty="0"/>
              <a:t>3 areas </a:t>
            </a:r>
          </a:p>
          <a:p>
            <a:pPr marL="0" indent="0">
              <a:spcBef>
                <a:spcPts val="0"/>
              </a:spcBef>
              <a:buNone/>
            </a:pPr>
            <a:endParaRPr lang="en-US" sz="1700" dirty="0"/>
          </a:p>
          <a:p>
            <a:endParaRPr lang="en-US" sz="1600" dirty="0"/>
          </a:p>
        </p:txBody>
      </p:sp>
    </p:spTree>
    <p:extLst>
      <p:ext uri="{BB962C8B-B14F-4D97-AF65-F5344CB8AC3E}">
        <p14:creationId xmlns:p14="http://schemas.microsoft.com/office/powerpoint/2010/main" val="353675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a:xfrm>
            <a:off x="457200" y="212651"/>
            <a:ext cx="8229600" cy="968743"/>
          </a:xfrm>
        </p:spPr>
        <p:txBody>
          <a:bodyPr anchor="b">
            <a:normAutofit/>
          </a:bodyPr>
          <a:lstStyle/>
          <a:p>
            <a:r>
              <a:rPr lang="en-US" dirty="0"/>
              <a:t>Water Loss Performance Standards</a:t>
            </a:r>
          </a:p>
        </p:txBody>
      </p:sp>
      <p:sp>
        <p:nvSpPr>
          <p:cNvPr id="3" name="Content Placeholder 2">
            <a:extLst>
              <a:ext uri="{FF2B5EF4-FFF2-40B4-BE49-F238E27FC236}">
                <a16:creationId xmlns:a16="http://schemas.microsoft.com/office/drawing/2014/main" id="{1CAEC172-DE7F-42A0-AF4A-E807953321B3}"/>
              </a:ext>
            </a:extLst>
          </p:cNvPr>
          <p:cNvSpPr>
            <a:spLocks noGrp="1"/>
          </p:cNvSpPr>
          <p:nvPr>
            <p:ph sz="half" idx="1"/>
          </p:nvPr>
        </p:nvSpPr>
        <p:spPr>
          <a:xfrm>
            <a:off x="147917" y="1600201"/>
            <a:ext cx="4038600" cy="4639234"/>
          </a:xfrm>
        </p:spPr>
        <p:txBody>
          <a:bodyPr>
            <a:normAutofit/>
          </a:bodyPr>
          <a:lstStyle/>
          <a:p>
            <a:pPr marL="0" indent="0">
              <a:lnSpc>
                <a:spcPct val="90000"/>
              </a:lnSpc>
              <a:buNone/>
            </a:pPr>
            <a:r>
              <a:rPr lang="en-US" sz="1900" b="1" dirty="0"/>
              <a:t>Proposed Changes to Regulation: </a:t>
            </a:r>
            <a:r>
              <a:rPr lang="en-US" sz="1900" dirty="0"/>
              <a:t>Economic Model</a:t>
            </a:r>
          </a:p>
          <a:p>
            <a:pPr marL="0" indent="0">
              <a:lnSpc>
                <a:spcPct val="90000"/>
              </a:lnSpc>
              <a:buNone/>
            </a:pPr>
            <a:endParaRPr lang="en-US" sz="1900" u="sng" dirty="0"/>
          </a:p>
          <a:p>
            <a:pPr lvl="1">
              <a:lnSpc>
                <a:spcPct val="90000"/>
              </a:lnSpc>
              <a:spcBef>
                <a:spcPts val="0"/>
              </a:spcBef>
              <a:spcAft>
                <a:spcPts val="600"/>
              </a:spcAft>
            </a:pPr>
            <a:r>
              <a:rPr lang="en-US" sz="1700" dirty="0"/>
              <a:t>Annual Rise in Price of Water from 4.6% to 1.3%</a:t>
            </a:r>
          </a:p>
          <a:p>
            <a:pPr lvl="1">
              <a:lnSpc>
                <a:spcPct val="90000"/>
              </a:lnSpc>
              <a:spcBef>
                <a:spcPts val="0"/>
              </a:spcBef>
              <a:spcAft>
                <a:spcPts val="600"/>
              </a:spcAft>
            </a:pPr>
            <a:r>
              <a:rPr lang="en-US" sz="1700" dirty="0"/>
              <a:t>Buffer for the benefit to cost ratio from 1.0 to 1.5</a:t>
            </a:r>
          </a:p>
          <a:p>
            <a:pPr lvl="1">
              <a:lnSpc>
                <a:spcPct val="90000"/>
              </a:lnSpc>
              <a:spcBef>
                <a:spcPts val="0"/>
              </a:spcBef>
              <a:spcAft>
                <a:spcPts val="600"/>
              </a:spcAft>
            </a:pPr>
            <a:r>
              <a:rPr lang="en-US" sz="1700" dirty="0"/>
              <a:t>2017 – 2022 baseline data with option to omit up to 2 outlier years</a:t>
            </a:r>
          </a:p>
          <a:p>
            <a:pPr lvl="1">
              <a:lnSpc>
                <a:spcPct val="90000"/>
              </a:lnSpc>
              <a:spcBef>
                <a:spcPts val="0"/>
              </a:spcBef>
              <a:spcAft>
                <a:spcPts val="600"/>
              </a:spcAft>
            </a:pPr>
            <a:r>
              <a:rPr lang="en-US" sz="1700" dirty="0"/>
              <a:t>Model evaluation period from 30-year period to 15</a:t>
            </a:r>
          </a:p>
          <a:p>
            <a:pPr lvl="1">
              <a:lnSpc>
                <a:spcPct val="90000"/>
              </a:lnSpc>
              <a:spcBef>
                <a:spcPts val="0"/>
              </a:spcBef>
              <a:spcAft>
                <a:spcPts val="600"/>
              </a:spcAft>
            </a:pPr>
            <a:r>
              <a:rPr lang="en-US" sz="1700" dirty="0"/>
              <a:t>30% cap on percent reduction for 2028 target</a:t>
            </a:r>
          </a:p>
          <a:p>
            <a:pPr lvl="1">
              <a:lnSpc>
                <a:spcPct val="90000"/>
              </a:lnSpc>
              <a:spcBef>
                <a:spcPts val="0"/>
              </a:spcBef>
              <a:spcAft>
                <a:spcPts val="600"/>
              </a:spcAft>
            </a:pPr>
            <a:endParaRPr lang="en-US" sz="1700" dirty="0"/>
          </a:p>
          <a:p>
            <a:pPr>
              <a:lnSpc>
                <a:spcPct val="90000"/>
              </a:lnSpc>
            </a:pPr>
            <a:endParaRPr lang="en-US" sz="2000" dirty="0"/>
          </a:p>
        </p:txBody>
      </p:sp>
      <p:pic>
        <p:nvPicPr>
          <p:cNvPr id="7" name="Picture 6">
            <a:extLst>
              <a:ext uri="{FF2B5EF4-FFF2-40B4-BE49-F238E27FC236}">
                <a16:creationId xmlns:a16="http://schemas.microsoft.com/office/drawing/2014/main" id="{551E1421-92A7-4CC4-81B9-830CB299097C}"/>
              </a:ext>
            </a:extLst>
          </p:cNvPr>
          <p:cNvPicPr>
            <a:picLocks noChangeAspect="1"/>
          </p:cNvPicPr>
          <p:nvPr/>
        </p:nvPicPr>
        <p:blipFill rotWithShape="1">
          <a:blip r:embed="rId2"/>
          <a:srcRect l="15759" t="8308" r="9584"/>
          <a:stretch/>
        </p:blipFill>
        <p:spPr>
          <a:xfrm>
            <a:off x="4303059" y="1392959"/>
            <a:ext cx="4565322" cy="4558351"/>
          </a:xfrm>
          <a:prstGeom prst="rect">
            <a:avLst/>
          </a:prstGeom>
          <a:noFill/>
        </p:spPr>
      </p:pic>
    </p:spTree>
    <p:extLst>
      <p:ext uri="{BB962C8B-B14F-4D97-AF65-F5344CB8AC3E}">
        <p14:creationId xmlns:p14="http://schemas.microsoft.com/office/powerpoint/2010/main" val="196747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6DDB72-4FE4-4F94-94B7-8D99E1A7CAC7}"/>
              </a:ext>
            </a:extLst>
          </p:cNvPr>
          <p:cNvSpPr txBox="1">
            <a:spLocks/>
          </p:cNvSpPr>
          <p:nvPr/>
        </p:nvSpPr>
        <p:spPr>
          <a:xfrm>
            <a:off x="414824" y="365234"/>
            <a:ext cx="7886700" cy="612559"/>
          </a:xfrm>
          <a:prstGeom prst="rect">
            <a:avLst/>
          </a:prstGeom>
        </p:spPr>
        <p:txBody>
          <a:bodyPr vert="horz" lIns="91440" tIns="45720" rIns="91440" bIns="45720" rtlCol="0" anchor="b">
            <a:normAutofit/>
          </a:bodyPr>
          <a:lstStyle>
            <a:lvl1pPr algn="l" defTabSz="457200" rtl="0" eaLnBrk="1" latinLnBrk="0" hangingPunct="1">
              <a:lnSpc>
                <a:spcPts val="3600"/>
              </a:lnSpc>
              <a:spcBef>
                <a:spcPct val="0"/>
              </a:spcBef>
              <a:buNone/>
              <a:defRPr sz="3600" kern="1200">
                <a:solidFill>
                  <a:srgbClr val="053A88"/>
                </a:solidFill>
                <a:latin typeface="+mj-lt"/>
                <a:ea typeface="+mj-ea"/>
                <a:cs typeface="+mj-cs"/>
              </a:defRPr>
            </a:lvl1pPr>
          </a:lstStyle>
          <a:p>
            <a:r>
              <a:rPr lang="en-US" dirty="0"/>
              <a:t>WSO Economic Model Changes Analysis</a:t>
            </a:r>
          </a:p>
        </p:txBody>
      </p:sp>
      <p:pic>
        <p:nvPicPr>
          <p:cNvPr id="9" name="Picture 8">
            <a:extLst>
              <a:ext uri="{FF2B5EF4-FFF2-40B4-BE49-F238E27FC236}">
                <a16:creationId xmlns:a16="http://schemas.microsoft.com/office/drawing/2014/main" id="{017A1580-A5DF-4456-A905-BDF14C0144CE}"/>
              </a:ext>
            </a:extLst>
          </p:cNvPr>
          <p:cNvPicPr>
            <a:picLocks noChangeAspect="1"/>
          </p:cNvPicPr>
          <p:nvPr/>
        </p:nvPicPr>
        <p:blipFill rotWithShape="1">
          <a:blip r:embed="rId2"/>
          <a:srcRect t="10778"/>
          <a:stretch/>
        </p:blipFill>
        <p:spPr>
          <a:xfrm>
            <a:off x="628650" y="1516940"/>
            <a:ext cx="8100527" cy="4608652"/>
          </a:xfrm>
          <a:prstGeom prst="rect">
            <a:avLst/>
          </a:prstGeom>
        </p:spPr>
      </p:pic>
      <p:sp>
        <p:nvSpPr>
          <p:cNvPr id="10" name="Arrow: Down 9">
            <a:extLst>
              <a:ext uri="{FF2B5EF4-FFF2-40B4-BE49-F238E27FC236}">
                <a16:creationId xmlns:a16="http://schemas.microsoft.com/office/drawing/2014/main" id="{D31A4610-FAE1-4E1D-8CBE-0FF5B367FEC4}"/>
              </a:ext>
            </a:extLst>
          </p:cNvPr>
          <p:cNvSpPr/>
          <p:nvPr/>
        </p:nvSpPr>
        <p:spPr>
          <a:xfrm>
            <a:off x="1740023" y="1267034"/>
            <a:ext cx="381740" cy="61255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AF1E8BF-0F81-481C-8CFC-010CD4D8DAF2}"/>
              </a:ext>
            </a:extLst>
          </p:cNvPr>
          <p:cNvSpPr/>
          <p:nvPr/>
        </p:nvSpPr>
        <p:spPr>
          <a:xfrm>
            <a:off x="7796074" y="1328036"/>
            <a:ext cx="381740" cy="145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D5E73E-57FC-41BB-913C-4C5560C80FF3}"/>
              </a:ext>
            </a:extLst>
          </p:cNvPr>
          <p:cNvSpPr txBox="1"/>
          <p:nvPr/>
        </p:nvSpPr>
        <p:spPr>
          <a:xfrm>
            <a:off x="414824" y="1411550"/>
            <a:ext cx="1511630" cy="369332"/>
          </a:xfrm>
          <a:prstGeom prst="rect">
            <a:avLst/>
          </a:prstGeom>
          <a:noFill/>
        </p:spPr>
        <p:txBody>
          <a:bodyPr wrap="square" rtlCol="0">
            <a:spAutoFit/>
          </a:bodyPr>
          <a:lstStyle/>
          <a:p>
            <a:r>
              <a:rPr lang="en-US" b="1" dirty="0">
                <a:solidFill>
                  <a:srgbClr val="FF0000"/>
                </a:solidFill>
              </a:rPr>
              <a:t>We are here</a:t>
            </a:r>
          </a:p>
        </p:txBody>
      </p:sp>
      <p:sp>
        <p:nvSpPr>
          <p:cNvPr id="13" name="TextBox 12">
            <a:extLst>
              <a:ext uri="{FF2B5EF4-FFF2-40B4-BE49-F238E27FC236}">
                <a16:creationId xmlns:a16="http://schemas.microsoft.com/office/drawing/2014/main" id="{C5D33D2F-7EAB-4909-B5C3-AE719609676F}"/>
              </a:ext>
            </a:extLst>
          </p:cNvPr>
          <p:cNvSpPr txBox="1"/>
          <p:nvPr/>
        </p:nvSpPr>
        <p:spPr>
          <a:xfrm>
            <a:off x="6754091" y="910247"/>
            <a:ext cx="2389909" cy="369332"/>
          </a:xfrm>
          <a:prstGeom prst="rect">
            <a:avLst/>
          </a:prstGeom>
          <a:noFill/>
        </p:spPr>
        <p:txBody>
          <a:bodyPr wrap="square" rtlCol="0">
            <a:spAutoFit/>
          </a:bodyPr>
          <a:lstStyle/>
          <a:p>
            <a:r>
              <a:rPr lang="en-US" b="1" dirty="0">
                <a:solidFill>
                  <a:schemeClr val="accent1"/>
                </a:solidFill>
              </a:rPr>
              <a:t>SWB  wants to be here</a:t>
            </a:r>
          </a:p>
        </p:txBody>
      </p:sp>
    </p:spTree>
    <p:extLst>
      <p:ext uri="{BB962C8B-B14F-4D97-AF65-F5344CB8AC3E}">
        <p14:creationId xmlns:p14="http://schemas.microsoft.com/office/powerpoint/2010/main" val="375408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p:txBody>
          <a:bodyPr/>
          <a:lstStyle/>
          <a:p>
            <a:r>
              <a:rPr lang="en-US" dirty="0"/>
              <a:t>Water Loss Performance Standards</a:t>
            </a:r>
          </a:p>
        </p:txBody>
      </p:sp>
      <p:sp>
        <p:nvSpPr>
          <p:cNvPr id="3" name="Content Placeholder 2">
            <a:extLst>
              <a:ext uri="{FF2B5EF4-FFF2-40B4-BE49-F238E27FC236}">
                <a16:creationId xmlns:a16="http://schemas.microsoft.com/office/drawing/2014/main" id="{1CAEC172-DE7F-42A0-AF4A-E807953321B3}"/>
              </a:ext>
            </a:extLst>
          </p:cNvPr>
          <p:cNvSpPr>
            <a:spLocks noGrp="1"/>
          </p:cNvSpPr>
          <p:nvPr>
            <p:ph idx="1"/>
          </p:nvPr>
        </p:nvSpPr>
        <p:spPr>
          <a:xfrm>
            <a:off x="457200" y="1443527"/>
            <a:ext cx="8229600" cy="4489345"/>
          </a:xfrm>
        </p:spPr>
        <p:txBody>
          <a:bodyPr>
            <a:normAutofit/>
          </a:bodyPr>
          <a:lstStyle/>
          <a:p>
            <a:pPr marL="0" indent="0">
              <a:buNone/>
            </a:pPr>
            <a:r>
              <a:rPr lang="en-US" sz="2000" b="1" dirty="0"/>
              <a:t>Proposed Changes to Regulation: </a:t>
            </a:r>
            <a:r>
              <a:rPr lang="en-US" sz="2000" dirty="0"/>
              <a:t>Policy </a:t>
            </a:r>
          </a:p>
          <a:p>
            <a:pPr marL="0" indent="0">
              <a:buNone/>
            </a:pPr>
            <a:endParaRPr lang="en-US" sz="2000" dirty="0"/>
          </a:p>
          <a:p>
            <a:pPr lvl="1">
              <a:spcBef>
                <a:spcPts val="0"/>
              </a:spcBef>
            </a:pPr>
            <a:r>
              <a:rPr lang="en-US" sz="1800" u="sng" dirty="0"/>
              <a:t>Compliance Plan</a:t>
            </a:r>
            <a:r>
              <a:rPr lang="en-US" sz="1800" dirty="0"/>
              <a:t>: </a:t>
            </a:r>
            <a:r>
              <a:rPr lang="en-US" sz="1800" dirty="0">
                <a:solidFill>
                  <a:prstClr val="black"/>
                </a:solidFill>
              </a:rPr>
              <a:t>30% from baseline, cost ratio threshold, improving data validity scores, try to customize the model</a:t>
            </a:r>
            <a:endParaRPr lang="en-US" sz="1800" dirty="0"/>
          </a:p>
          <a:p>
            <a:pPr lvl="1">
              <a:spcBef>
                <a:spcPts val="0"/>
              </a:spcBef>
            </a:pPr>
            <a:endParaRPr lang="en-US" sz="1800" u="sng" dirty="0"/>
          </a:p>
          <a:p>
            <a:pPr lvl="1">
              <a:spcBef>
                <a:spcPts val="0"/>
              </a:spcBef>
            </a:pPr>
            <a:r>
              <a:rPr lang="en-US" sz="1800" u="sng" dirty="0"/>
              <a:t>Disadvantaged Communities:</a:t>
            </a:r>
            <a:r>
              <a:rPr lang="en-US" sz="1800" dirty="0"/>
              <a:t> </a:t>
            </a:r>
            <a:r>
              <a:rPr lang="en-US" sz="1800" dirty="0">
                <a:solidFill>
                  <a:prstClr val="black"/>
                </a:solidFill>
              </a:rPr>
              <a:t>more time to comply, automatically eligible for the Compliance Plan option</a:t>
            </a:r>
          </a:p>
          <a:p>
            <a:pPr lvl="1">
              <a:spcBef>
                <a:spcPts val="0"/>
              </a:spcBef>
            </a:pPr>
            <a:endParaRPr lang="en-US" sz="1800" u="sng" dirty="0"/>
          </a:p>
          <a:p>
            <a:pPr lvl="1">
              <a:spcBef>
                <a:spcPts val="0"/>
              </a:spcBef>
            </a:pPr>
            <a:r>
              <a:rPr lang="en-US" sz="1800" u="sng" dirty="0"/>
              <a:t>Current loss versus solve for 1 </a:t>
            </a:r>
            <a:r>
              <a:rPr lang="en-US" sz="1800" b="1" dirty="0"/>
              <a:t>- </a:t>
            </a:r>
            <a:r>
              <a:rPr lang="en-US" sz="1800" dirty="0">
                <a:solidFill>
                  <a:prstClr val="black"/>
                </a:solidFill>
                <a:ea typeface="Roboto" panose="02000000000000000000" pitchFamily="2" charset="0"/>
              </a:rPr>
              <a:t>current model loss targets </a:t>
            </a:r>
            <a:r>
              <a:rPr lang="en-US" sz="1800" dirty="0">
                <a:solidFill>
                  <a:prstClr val="black"/>
                </a:solidFill>
              </a:rPr>
              <a:t>when </a:t>
            </a:r>
            <a:r>
              <a:rPr lang="en-US" sz="1800" dirty="0">
                <a:solidFill>
                  <a:prstClr val="black"/>
                </a:solidFill>
                <a:ea typeface="Roboto" panose="02000000000000000000" pitchFamily="2" charset="0"/>
              </a:rPr>
              <a:t>BCR less than 1 = not cost efficient inherently, should we all solve for 1 or great?</a:t>
            </a:r>
          </a:p>
          <a:p>
            <a:pPr lvl="1">
              <a:spcBef>
                <a:spcPts val="0"/>
              </a:spcBef>
            </a:pPr>
            <a:endParaRPr lang="en-US" sz="1800" u="sng" dirty="0"/>
          </a:p>
          <a:p>
            <a:pPr lvl="1">
              <a:spcBef>
                <a:spcPts val="0"/>
              </a:spcBef>
            </a:pPr>
            <a:r>
              <a:rPr lang="en-US" sz="1800" u="sng" dirty="0"/>
              <a:t>Off-Ramp</a:t>
            </a:r>
            <a:r>
              <a:rPr lang="en-US" sz="1800" dirty="0"/>
              <a:t>: meet 5/9 rather than 9/9 criteria,  not required to meet criteria outside control, use 2017 – 2022 audit data rather than 2017- 2020</a:t>
            </a:r>
          </a:p>
          <a:p>
            <a:pPr lvl="1">
              <a:spcBef>
                <a:spcPts val="0"/>
              </a:spcBef>
            </a:pPr>
            <a:endParaRPr lang="en-US" sz="1800" u="sng" dirty="0"/>
          </a:p>
          <a:p>
            <a:pPr lvl="1">
              <a:spcBef>
                <a:spcPts val="0"/>
              </a:spcBef>
            </a:pPr>
            <a:r>
              <a:rPr lang="en-US" sz="1800" u="sng" dirty="0"/>
              <a:t>Apparent Loss Target?</a:t>
            </a:r>
            <a:endParaRPr lang="en-US" sz="1800" dirty="0"/>
          </a:p>
          <a:p>
            <a:pPr lvl="1"/>
            <a:endParaRPr lang="en-US" sz="1300" dirty="0"/>
          </a:p>
        </p:txBody>
      </p:sp>
    </p:spTree>
    <p:extLst>
      <p:ext uri="{BB962C8B-B14F-4D97-AF65-F5344CB8AC3E}">
        <p14:creationId xmlns:p14="http://schemas.microsoft.com/office/powerpoint/2010/main" val="175553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low confidence">
            <a:extLst>
              <a:ext uri="{FF2B5EF4-FFF2-40B4-BE49-F238E27FC236}">
                <a16:creationId xmlns:a16="http://schemas.microsoft.com/office/drawing/2014/main" id="{1636E3E9-4C32-4BF5-BDB4-738BEB611AC1}"/>
              </a:ext>
            </a:extLst>
          </p:cNvPr>
          <p:cNvPicPr>
            <a:picLocks noChangeAspect="1"/>
          </p:cNvPicPr>
          <p:nvPr/>
        </p:nvPicPr>
        <p:blipFill>
          <a:blip r:embed="rId2"/>
          <a:stretch>
            <a:fillRect/>
          </a:stretch>
        </p:blipFill>
        <p:spPr>
          <a:xfrm>
            <a:off x="1788909" y="4049129"/>
            <a:ext cx="4163015" cy="1223946"/>
          </a:xfrm>
          <a:prstGeom prst="rect">
            <a:avLst/>
          </a:prstGeom>
        </p:spPr>
      </p:pic>
      <p:sp>
        <p:nvSpPr>
          <p:cNvPr id="8" name="Title 1">
            <a:extLst>
              <a:ext uri="{FF2B5EF4-FFF2-40B4-BE49-F238E27FC236}">
                <a16:creationId xmlns:a16="http://schemas.microsoft.com/office/drawing/2014/main" id="{4ED4F3E2-989C-487C-9E73-C24B792A5D45}"/>
              </a:ext>
            </a:extLst>
          </p:cNvPr>
          <p:cNvSpPr>
            <a:spLocks noGrp="1"/>
          </p:cNvSpPr>
          <p:nvPr>
            <p:ph type="title"/>
          </p:nvPr>
        </p:nvSpPr>
        <p:spPr>
          <a:xfrm>
            <a:off x="457200" y="262825"/>
            <a:ext cx="8229600" cy="889036"/>
          </a:xfrm>
        </p:spPr>
        <p:txBody>
          <a:bodyPr/>
          <a:lstStyle/>
          <a:p>
            <a:r>
              <a:rPr lang="en-US" dirty="0"/>
              <a:t>Water Loss Performance Standards</a:t>
            </a:r>
          </a:p>
        </p:txBody>
      </p:sp>
      <p:sp>
        <p:nvSpPr>
          <p:cNvPr id="10" name="Content Placeholder 2">
            <a:extLst>
              <a:ext uri="{FF2B5EF4-FFF2-40B4-BE49-F238E27FC236}">
                <a16:creationId xmlns:a16="http://schemas.microsoft.com/office/drawing/2014/main" id="{7479A861-4C09-4605-BEBD-1F9947F5A535}"/>
              </a:ext>
            </a:extLst>
          </p:cNvPr>
          <p:cNvSpPr>
            <a:spLocks noGrp="1"/>
          </p:cNvSpPr>
          <p:nvPr>
            <p:ph idx="1"/>
          </p:nvPr>
        </p:nvSpPr>
        <p:spPr>
          <a:xfrm>
            <a:off x="457200" y="1443527"/>
            <a:ext cx="8229600" cy="4489345"/>
          </a:xfrm>
        </p:spPr>
        <p:txBody>
          <a:bodyPr>
            <a:normAutofit/>
          </a:bodyPr>
          <a:lstStyle/>
          <a:p>
            <a:pPr marL="0" indent="0">
              <a:buNone/>
            </a:pPr>
            <a:r>
              <a:rPr lang="en-US" sz="2000" b="1" dirty="0"/>
              <a:t>UC Davis Economic Water Loss Model</a:t>
            </a:r>
            <a:endParaRPr lang="en-US" sz="2000" dirty="0"/>
          </a:p>
          <a:p>
            <a:pPr marL="0" indent="0">
              <a:buNone/>
            </a:pPr>
            <a:endParaRPr lang="en-US" sz="2000" dirty="0"/>
          </a:p>
          <a:p>
            <a:pPr lvl="1">
              <a:spcBef>
                <a:spcPts val="0"/>
              </a:spcBef>
            </a:pPr>
            <a:r>
              <a:rPr lang="en-US" sz="1800" u="sng" dirty="0"/>
              <a:t>Optimization Model </a:t>
            </a:r>
          </a:p>
          <a:p>
            <a:pPr lvl="1">
              <a:spcBef>
                <a:spcPts val="0"/>
              </a:spcBef>
            </a:pPr>
            <a:endParaRPr lang="en-US" sz="1800" u="sng" dirty="0"/>
          </a:p>
          <a:p>
            <a:pPr lvl="1">
              <a:spcBef>
                <a:spcPts val="0"/>
              </a:spcBef>
            </a:pPr>
            <a:r>
              <a:rPr lang="en-US" sz="1800" u="sng" dirty="0"/>
              <a:t>Similar level of loss, less cost to suppliers</a:t>
            </a:r>
          </a:p>
          <a:p>
            <a:pPr lvl="1">
              <a:spcBef>
                <a:spcPts val="0"/>
              </a:spcBef>
            </a:pPr>
            <a:endParaRPr lang="en-US" sz="1800" u="sng" dirty="0"/>
          </a:p>
          <a:p>
            <a:pPr lvl="1">
              <a:spcBef>
                <a:spcPts val="0"/>
              </a:spcBef>
            </a:pPr>
            <a:r>
              <a:rPr lang="en-US" sz="1800" u="sng" dirty="0"/>
              <a:t>Focus on optimizing survey frequency </a:t>
            </a:r>
          </a:p>
          <a:p>
            <a:pPr lvl="1">
              <a:spcBef>
                <a:spcPts val="0"/>
              </a:spcBef>
            </a:pPr>
            <a:endParaRPr lang="en-US" sz="1800" u="sng" dirty="0"/>
          </a:p>
          <a:p>
            <a:pPr lvl="1">
              <a:spcBef>
                <a:spcPts val="0"/>
              </a:spcBef>
            </a:pPr>
            <a:r>
              <a:rPr lang="en-US" sz="1800" u="sng" dirty="0"/>
              <a:t>Hosted webinar </a:t>
            </a:r>
          </a:p>
          <a:p>
            <a:pPr lvl="1">
              <a:spcBef>
                <a:spcPts val="0"/>
              </a:spcBef>
            </a:pPr>
            <a:endParaRPr lang="en-US" sz="1800" u="sng" dirty="0"/>
          </a:p>
          <a:p>
            <a:pPr lvl="1">
              <a:spcBef>
                <a:spcPts val="0"/>
              </a:spcBef>
            </a:pPr>
            <a:endParaRPr lang="en-US" sz="1800" u="sng" dirty="0"/>
          </a:p>
          <a:p>
            <a:pPr lvl="1">
              <a:spcBef>
                <a:spcPts val="0"/>
              </a:spcBef>
            </a:pPr>
            <a:endParaRPr lang="en-US" sz="1800" u="sng" dirty="0"/>
          </a:p>
          <a:p>
            <a:pPr lvl="1">
              <a:spcBef>
                <a:spcPts val="0"/>
              </a:spcBef>
            </a:pPr>
            <a:endParaRPr lang="en-US" sz="1800" u="sng" dirty="0"/>
          </a:p>
          <a:p>
            <a:pPr lvl="1">
              <a:spcBef>
                <a:spcPts val="0"/>
              </a:spcBef>
            </a:pPr>
            <a:endParaRPr lang="en-US" sz="1800" u="sng" dirty="0"/>
          </a:p>
          <a:p>
            <a:pPr lvl="1">
              <a:spcBef>
                <a:spcPts val="0"/>
              </a:spcBef>
            </a:pPr>
            <a:r>
              <a:rPr lang="en-US" sz="1800" u="sng" dirty="0"/>
              <a:t>Uncertain how model will be used</a:t>
            </a:r>
            <a:endParaRPr lang="en-US" sz="1800" dirty="0"/>
          </a:p>
          <a:p>
            <a:pPr lvl="1"/>
            <a:endParaRPr lang="en-US" sz="1300" dirty="0"/>
          </a:p>
        </p:txBody>
      </p:sp>
    </p:spTree>
    <p:extLst>
      <p:ext uri="{BB962C8B-B14F-4D97-AF65-F5344CB8AC3E}">
        <p14:creationId xmlns:p14="http://schemas.microsoft.com/office/powerpoint/2010/main" val="426568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C2F54F-BC3F-4F6C-96C3-AE2779248440}"/>
              </a:ext>
            </a:extLst>
          </p:cNvPr>
          <p:cNvPicPr>
            <a:picLocks noChangeAspect="1"/>
          </p:cNvPicPr>
          <p:nvPr/>
        </p:nvPicPr>
        <p:blipFill>
          <a:blip r:embed="rId2"/>
          <a:stretch>
            <a:fillRect/>
          </a:stretch>
        </p:blipFill>
        <p:spPr>
          <a:xfrm>
            <a:off x="6319900" y="1664745"/>
            <a:ext cx="2617667" cy="3528509"/>
          </a:xfrm>
          <a:prstGeom prst="rect">
            <a:avLst/>
          </a:prstGeom>
        </p:spPr>
      </p:pic>
      <p:sp>
        <p:nvSpPr>
          <p:cNvPr id="8" name="Title 1">
            <a:extLst>
              <a:ext uri="{FF2B5EF4-FFF2-40B4-BE49-F238E27FC236}">
                <a16:creationId xmlns:a16="http://schemas.microsoft.com/office/drawing/2014/main" id="{1D52E4D2-6C4C-4632-B183-7092F7FB8BCD}"/>
              </a:ext>
            </a:extLst>
          </p:cNvPr>
          <p:cNvSpPr txBox="1">
            <a:spLocks/>
          </p:cNvSpPr>
          <p:nvPr/>
        </p:nvSpPr>
        <p:spPr>
          <a:xfrm>
            <a:off x="609600" y="415225"/>
            <a:ext cx="8229600" cy="889036"/>
          </a:xfrm>
          <a:prstGeom prst="rect">
            <a:avLst/>
          </a:prstGeom>
        </p:spPr>
        <p:txBody>
          <a:bodyPr vert="horz" lIns="91440" tIns="45720" rIns="91440" bIns="45720" rtlCol="0" anchor="b">
            <a:normAutofit/>
          </a:bodyPr>
          <a:lstStyle>
            <a:lvl1pPr algn="l" defTabSz="457200" rtl="0" eaLnBrk="1" latinLnBrk="0" hangingPunct="1">
              <a:lnSpc>
                <a:spcPts val="3600"/>
              </a:lnSpc>
              <a:spcBef>
                <a:spcPct val="0"/>
              </a:spcBef>
              <a:buNone/>
              <a:defRPr sz="3600" kern="1200">
                <a:solidFill>
                  <a:srgbClr val="053A88"/>
                </a:solidFill>
                <a:latin typeface="+mj-lt"/>
                <a:ea typeface="+mj-ea"/>
                <a:cs typeface="+mj-cs"/>
              </a:defRPr>
            </a:lvl1pPr>
          </a:lstStyle>
          <a:p>
            <a:r>
              <a:rPr lang="en-US" dirty="0"/>
              <a:t>Water Loss Performance Standards</a:t>
            </a:r>
          </a:p>
        </p:txBody>
      </p:sp>
      <p:sp>
        <p:nvSpPr>
          <p:cNvPr id="12" name="Content Placeholder 2">
            <a:extLst>
              <a:ext uri="{FF2B5EF4-FFF2-40B4-BE49-F238E27FC236}">
                <a16:creationId xmlns:a16="http://schemas.microsoft.com/office/drawing/2014/main" id="{C216C669-7F34-4A27-A1C4-59BAD8B6E1AC}"/>
              </a:ext>
            </a:extLst>
          </p:cNvPr>
          <p:cNvSpPr>
            <a:spLocks noGrp="1"/>
          </p:cNvSpPr>
          <p:nvPr>
            <p:ph idx="1"/>
          </p:nvPr>
        </p:nvSpPr>
        <p:spPr>
          <a:xfrm>
            <a:off x="457200" y="1443527"/>
            <a:ext cx="5526741" cy="4489345"/>
          </a:xfrm>
        </p:spPr>
        <p:txBody>
          <a:bodyPr>
            <a:normAutofit/>
          </a:bodyPr>
          <a:lstStyle/>
          <a:p>
            <a:pPr marL="0" indent="0">
              <a:buNone/>
            </a:pPr>
            <a:r>
              <a:rPr lang="en-US" sz="2000" b="1" dirty="0"/>
              <a:t>Summary </a:t>
            </a:r>
          </a:p>
          <a:p>
            <a:pPr marL="0" indent="0">
              <a:buNone/>
            </a:pPr>
            <a:endParaRPr lang="en-US" sz="2000" dirty="0"/>
          </a:p>
          <a:p>
            <a:pPr lvl="1">
              <a:spcBef>
                <a:spcPts val="0"/>
              </a:spcBef>
            </a:pPr>
            <a:r>
              <a:rPr lang="en-US" sz="1800" dirty="0"/>
              <a:t>Formal Rulemaking – Winter 2021</a:t>
            </a:r>
          </a:p>
          <a:p>
            <a:pPr lvl="2">
              <a:spcBef>
                <a:spcPts val="0"/>
              </a:spcBef>
            </a:pPr>
            <a:r>
              <a:rPr lang="en-US" sz="1800" dirty="0"/>
              <a:t>Initial 45-day comment period </a:t>
            </a:r>
          </a:p>
          <a:p>
            <a:pPr lvl="1">
              <a:spcBef>
                <a:spcPts val="0"/>
              </a:spcBef>
            </a:pPr>
            <a:endParaRPr lang="en-US" sz="1800" dirty="0"/>
          </a:p>
          <a:p>
            <a:pPr lvl="1">
              <a:spcBef>
                <a:spcPts val="0"/>
              </a:spcBef>
            </a:pPr>
            <a:r>
              <a:rPr lang="en-US" sz="1800" dirty="0"/>
              <a:t>Encouraging suppliers to customize inputs, review past audit data (model baseline) and document water loss actions and cost</a:t>
            </a:r>
          </a:p>
          <a:p>
            <a:pPr lvl="1">
              <a:spcBef>
                <a:spcPts val="0"/>
              </a:spcBef>
            </a:pPr>
            <a:endParaRPr lang="en-US" sz="1800" dirty="0"/>
          </a:p>
          <a:p>
            <a:pPr lvl="1">
              <a:spcBef>
                <a:spcPts val="0"/>
              </a:spcBef>
            </a:pPr>
            <a:r>
              <a:rPr lang="en-US" sz="1800" dirty="0"/>
              <a:t>Not sure where the model will land</a:t>
            </a:r>
          </a:p>
          <a:p>
            <a:pPr lvl="1">
              <a:spcBef>
                <a:spcPts val="0"/>
              </a:spcBef>
            </a:pPr>
            <a:endParaRPr lang="en-US" sz="1800" dirty="0"/>
          </a:p>
          <a:p>
            <a:pPr lvl="1">
              <a:spcBef>
                <a:spcPts val="0"/>
              </a:spcBef>
            </a:pPr>
            <a:r>
              <a:rPr lang="en-US" sz="1800" dirty="0"/>
              <a:t>Working on policies that help outlier suppliers</a:t>
            </a:r>
          </a:p>
          <a:p>
            <a:pPr lvl="1">
              <a:spcBef>
                <a:spcPts val="0"/>
              </a:spcBef>
            </a:pPr>
            <a:endParaRPr lang="en-US" sz="1800" dirty="0"/>
          </a:p>
          <a:p>
            <a:pPr lvl="1">
              <a:spcBef>
                <a:spcPts val="0"/>
              </a:spcBef>
            </a:pPr>
            <a:r>
              <a:rPr lang="en-US" sz="1800" dirty="0"/>
              <a:t>Training/ technical assistance is needed</a:t>
            </a:r>
            <a:endParaRPr lang="en-US" sz="1300" dirty="0"/>
          </a:p>
        </p:txBody>
      </p:sp>
    </p:spTree>
    <p:extLst>
      <p:ext uri="{BB962C8B-B14F-4D97-AF65-F5344CB8AC3E}">
        <p14:creationId xmlns:p14="http://schemas.microsoft.com/office/powerpoint/2010/main" val="152872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7C14-F33C-4DB7-AEA5-D54A8091A1C4}"/>
              </a:ext>
            </a:extLst>
          </p:cNvPr>
          <p:cNvSpPr>
            <a:spLocks noGrp="1"/>
          </p:cNvSpPr>
          <p:nvPr>
            <p:ph type="title"/>
          </p:nvPr>
        </p:nvSpPr>
        <p:spPr/>
        <p:txBody>
          <a:bodyPr/>
          <a:lstStyle/>
          <a:p>
            <a:r>
              <a:rPr lang="en-US" dirty="0"/>
              <a:t>Variance and Bonus</a:t>
            </a:r>
          </a:p>
        </p:txBody>
      </p:sp>
      <p:sp>
        <p:nvSpPr>
          <p:cNvPr id="3" name="Content Placeholder 2">
            <a:extLst>
              <a:ext uri="{FF2B5EF4-FFF2-40B4-BE49-F238E27FC236}">
                <a16:creationId xmlns:a16="http://schemas.microsoft.com/office/drawing/2014/main" id="{B94F85B9-FC56-4745-983C-63732D6DCAEB}"/>
              </a:ext>
            </a:extLst>
          </p:cNvPr>
          <p:cNvSpPr>
            <a:spLocks noGrp="1"/>
          </p:cNvSpPr>
          <p:nvPr>
            <p:ph idx="1"/>
          </p:nvPr>
        </p:nvSpPr>
        <p:spPr>
          <a:xfrm>
            <a:off x="587829" y="2283223"/>
            <a:ext cx="4851070" cy="1968143"/>
          </a:xfrm>
        </p:spPr>
        <p:txBody>
          <a:bodyPr/>
          <a:lstStyle/>
          <a:p>
            <a:pPr marL="0" indent="0">
              <a:buNone/>
            </a:pPr>
            <a:r>
              <a:rPr lang="en-US" dirty="0"/>
              <a:t>Each Urban supplier should request and may be able to receive a variance when calculating its urban water use objective.</a:t>
            </a:r>
          </a:p>
        </p:txBody>
      </p:sp>
      <p:sp>
        <p:nvSpPr>
          <p:cNvPr id="4" name="Text Placeholder 3">
            <a:extLst>
              <a:ext uri="{FF2B5EF4-FFF2-40B4-BE49-F238E27FC236}">
                <a16:creationId xmlns:a16="http://schemas.microsoft.com/office/drawing/2014/main" id="{3A427B09-659D-468C-A29C-A9E019790D3C}"/>
              </a:ext>
            </a:extLst>
          </p:cNvPr>
          <p:cNvSpPr>
            <a:spLocks noGrp="1"/>
          </p:cNvSpPr>
          <p:nvPr>
            <p:ph type="body" sz="quarter" idx="13"/>
          </p:nvPr>
        </p:nvSpPr>
        <p:spPr/>
        <p:txBody>
          <a:bodyPr/>
          <a:lstStyle/>
          <a:p>
            <a:r>
              <a:rPr lang="en-US" sz="1600" dirty="0"/>
              <a:t>Nicholas Schneider</a:t>
            </a:r>
          </a:p>
        </p:txBody>
      </p:sp>
      <p:pic>
        <p:nvPicPr>
          <p:cNvPr id="6" name="Picture 5">
            <a:extLst>
              <a:ext uri="{FF2B5EF4-FFF2-40B4-BE49-F238E27FC236}">
                <a16:creationId xmlns:a16="http://schemas.microsoft.com/office/drawing/2014/main" id="{A953E74E-8593-4C2A-817A-E51CDE690F2F}"/>
              </a:ext>
            </a:extLst>
          </p:cNvPr>
          <p:cNvPicPr>
            <a:picLocks noChangeAspect="1"/>
          </p:cNvPicPr>
          <p:nvPr/>
        </p:nvPicPr>
        <p:blipFill>
          <a:blip r:embed="rId2"/>
          <a:stretch>
            <a:fillRect/>
          </a:stretch>
        </p:blipFill>
        <p:spPr>
          <a:xfrm>
            <a:off x="5854537" y="262825"/>
            <a:ext cx="2915392" cy="6131474"/>
          </a:xfrm>
          <a:prstGeom prst="rect">
            <a:avLst/>
          </a:prstGeom>
        </p:spPr>
      </p:pic>
    </p:spTree>
    <p:extLst>
      <p:ext uri="{BB962C8B-B14F-4D97-AF65-F5344CB8AC3E}">
        <p14:creationId xmlns:p14="http://schemas.microsoft.com/office/powerpoint/2010/main" val="286143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82AC-1BF3-42F5-8F01-208515F0DAB9}"/>
              </a:ext>
            </a:extLst>
          </p:cNvPr>
          <p:cNvSpPr>
            <a:spLocks noGrp="1"/>
          </p:cNvSpPr>
          <p:nvPr>
            <p:ph sz="half" idx="13"/>
          </p:nvPr>
        </p:nvSpPr>
        <p:spPr>
          <a:xfrm>
            <a:off x="0" y="973777"/>
            <a:ext cx="9001496" cy="4323120"/>
          </a:xfrm>
        </p:spPr>
        <p:txBody>
          <a:bodyPr>
            <a:normAutofit/>
          </a:bodyPr>
          <a:lstStyle/>
          <a:p>
            <a:pPr marL="0" indent="0" algn="ctr">
              <a:lnSpc>
                <a:spcPct val="90000"/>
              </a:lnSpc>
              <a:buNone/>
            </a:pPr>
            <a:r>
              <a:rPr lang="en-US" sz="4000" dirty="0">
                <a:solidFill>
                  <a:srgbClr val="053A88"/>
                </a:solidFill>
                <a:latin typeface="+mj-lt"/>
                <a:ea typeface="+mj-ea"/>
                <a:cs typeface="+mj-cs"/>
              </a:rPr>
              <a:t>Questions and Comments?</a:t>
            </a:r>
          </a:p>
          <a:p>
            <a:pPr marL="0" indent="0">
              <a:lnSpc>
                <a:spcPct val="90000"/>
              </a:lnSpc>
              <a:buNone/>
            </a:pPr>
            <a:endParaRPr lang="en-US" sz="3600" dirty="0">
              <a:solidFill>
                <a:srgbClr val="053A88"/>
              </a:solidFill>
              <a:latin typeface="+mj-lt"/>
              <a:ea typeface="+mj-ea"/>
              <a:cs typeface="+mj-cs"/>
            </a:endParaRPr>
          </a:p>
          <a:p>
            <a:pPr marL="0" indent="0" algn="ctr">
              <a:lnSpc>
                <a:spcPct val="90000"/>
              </a:lnSpc>
              <a:buNone/>
            </a:pPr>
            <a:r>
              <a:rPr lang="en-US" sz="2800" dirty="0">
                <a:solidFill>
                  <a:schemeClr val="accent1"/>
                </a:solidFill>
                <a:latin typeface="+mj-lt"/>
                <a:ea typeface="+mj-ea"/>
                <a:cs typeface="+mj-cs"/>
              </a:rPr>
              <a:t>Chelsea Haines, Regulatory Relations Manager </a:t>
            </a:r>
          </a:p>
          <a:p>
            <a:pPr marL="0" indent="0" algn="ctr">
              <a:lnSpc>
                <a:spcPct val="90000"/>
              </a:lnSpc>
              <a:buNone/>
            </a:pPr>
            <a:r>
              <a:rPr lang="en-US" sz="1600" dirty="0">
                <a:solidFill>
                  <a:srgbClr val="00B050"/>
                </a:solidFill>
                <a:hlinkClick r:id="rId2">
                  <a:extLst>
                    <a:ext uri="{A12FA001-AC4F-418D-AE19-62706E023703}">
                      <ahyp:hlinkClr xmlns:ahyp="http://schemas.microsoft.com/office/drawing/2018/hyperlinkcolor" val="tx"/>
                    </a:ext>
                  </a:extLst>
                </a:hlinkClick>
              </a:rPr>
              <a:t>Chelseah@acwa.com</a:t>
            </a:r>
            <a:r>
              <a:rPr lang="en-US" sz="1600" dirty="0">
                <a:solidFill>
                  <a:srgbClr val="00B050"/>
                </a:solidFill>
              </a:rPr>
              <a:t> </a:t>
            </a: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p:txBody>
      </p:sp>
    </p:spTree>
    <p:extLst>
      <p:ext uri="{BB962C8B-B14F-4D97-AF65-F5344CB8AC3E}">
        <p14:creationId xmlns:p14="http://schemas.microsoft.com/office/powerpoint/2010/main" val="255340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200" y="1738134"/>
            <a:ext cx="3854918" cy="3934326"/>
          </a:xfrm>
        </p:spPr>
        <p:txBody>
          <a:bodyPr>
            <a:normAutofit fontScale="92500" lnSpcReduction="20000"/>
          </a:bodyPr>
          <a:lstStyle/>
          <a:p>
            <a:pPr>
              <a:lnSpc>
                <a:spcPct val="90000"/>
              </a:lnSpc>
            </a:pPr>
            <a:r>
              <a:rPr lang="en-US" sz="1700" b="1" dirty="0"/>
              <a:t>Executive Order N-10-21 </a:t>
            </a:r>
            <a:r>
              <a:rPr lang="en-US" sz="1700" dirty="0"/>
              <a:t>(July 8) </a:t>
            </a:r>
          </a:p>
          <a:p>
            <a:pPr lvl="1">
              <a:lnSpc>
                <a:spcPct val="90000"/>
              </a:lnSpc>
              <a:buFont typeface="Courier New" panose="02070309020205020404" pitchFamily="49" charset="0"/>
              <a:buChar char="o"/>
            </a:pPr>
            <a:r>
              <a:rPr lang="en-US" sz="1700" dirty="0"/>
              <a:t>50/ 58 counties </a:t>
            </a:r>
          </a:p>
          <a:p>
            <a:pPr lvl="1">
              <a:lnSpc>
                <a:spcPct val="90000"/>
              </a:lnSpc>
              <a:buFont typeface="Courier New" panose="02070309020205020404" pitchFamily="49" charset="0"/>
              <a:buChar char="o"/>
            </a:pPr>
            <a:r>
              <a:rPr lang="en-US" sz="1700" dirty="0"/>
              <a:t>Voluntary Conservation 15% from 2020 levels </a:t>
            </a:r>
          </a:p>
          <a:p>
            <a:pPr marL="342900" lvl="1" indent="-342900">
              <a:lnSpc>
                <a:spcPct val="90000"/>
              </a:lnSpc>
            </a:pPr>
            <a:endParaRPr lang="en-US" sz="1700" dirty="0"/>
          </a:p>
          <a:p>
            <a:pPr marL="342900" lvl="1" indent="-342900">
              <a:lnSpc>
                <a:spcPct val="90000"/>
              </a:lnSpc>
            </a:pPr>
            <a:r>
              <a:rPr lang="en-US" sz="1700" b="1" dirty="0"/>
              <a:t>State Water Board Meetings</a:t>
            </a:r>
            <a:r>
              <a:rPr lang="en-US" sz="1700" dirty="0"/>
              <a:t> (2</a:t>
            </a:r>
            <a:r>
              <a:rPr lang="en-US" sz="1700" baseline="30000" dirty="0"/>
              <a:t>nd</a:t>
            </a:r>
            <a:r>
              <a:rPr lang="en-US" sz="1700" dirty="0"/>
              <a:t> meeting of the month) </a:t>
            </a:r>
          </a:p>
          <a:p>
            <a:pPr marL="742950" lvl="2" indent="-342900">
              <a:lnSpc>
                <a:spcPct val="90000"/>
              </a:lnSpc>
              <a:buFont typeface="Courier New" panose="02070309020205020404" pitchFamily="49" charset="0"/>
              <a:buChar char="o"/>
            </a:pPr>
            <a:r>
              <a:rPr lang="en-US" sz="1700" dirty="0"/>
              <a:t>Sept. – July 2021 1.8% </a:t>
            </a:r>
          </a:p>
          <a:p>
            <a:pPr marL="742950" lvl="2" indent="-342900">
              <a:lnSpc>
                <a:spcPct val="90000"/>
              </a:lnSpc>
              <a:buFont typeface="Courier New" panose="02070309020205020404" pitchFamily="49" charset="0"/>
              <a:buChar char="o"/>
            </a:pPr>
            <a:r>
              <a:rPr lang="en-US" sz="1700" dirty="0"/>
              <a:t>Oct. 19 - </a:t>
            </a:r>
          </a:p>
          <a:p>
            <a:pPr marL="342900" lvl="1" indent="-342900">
              <a:lnSpc>
                <a:spcPct val="90000"/>
              </a:lnSpc>
            </a:pPr>
            <a:endParaRPr lang="en-US" sz="1700" dirty="0"/>
          </a:p>
          <a:p>
            <a:pPr marL="342900" lvl="1" indent="-342900">
              <a:lnSpc>
                <a:spcPct val="90000"/>
              </a:lnSpc>
            </a:pPr>
            <a:r>
              <a:rPr lang="en-US" sz="1700" b="1" dirty="0"/>
              <a:t>ACWA Efforts</a:t>
            </a:r>
            <a:endParaRPr lang="en-US" sz="1700" dirty="0"/>
          </a:p>
          <a:p>
            <a:pPr marL="742950" lvl="2" indent="-342900">
              <a:lnSpc>
                <a:spcPct val="90000"/>
              </a:lnSpc>
              <a:buFont typeface="Courier New" panose="02070309020205020404" pitchFamily="49" charset="0"/>
              <a:buChar char="o"/>
            </a:pPr>
            <a:r>
              <a:rPr lang="en-US" sz="1700" dirty="0"/>
              <a:t>Sept 15 – webinar with Secretaries </a:t>
            </a:r>
          </a:p>
          <a:p>
            <a:pPr marL="742950" lvl="2" indent="-342900">
              <a:lnSpc>
                <a:spcPct val="90000"/>
              </a:lnSpc>
              <a:buFont typeface="Courier New" panose="02070309020205020404" pitchFamily="49" charset="0"/>
              <a:buChar char="o"/>
            </a:pPr>
            <a:r>
              <a:rPr lang="en-US" sz="1700" dirty="0"/>
              <a:t>ACWA Drought Webpage</a:t>
            </a:r>
          </a:p>
          <a:p>
            <a:pPr marL="742950" lvl="2" indent="-342900">
              <a:lnSpc>
                <a:spcPct val="90000"/>
              </a:lnSpc>
              <a:buFont typeface="Courier New" panose="02070309020205020404" pitchFamily="49" charset="0"/>
              <a:buChar char="o"/>
            </a:pPr>
            <a:r>
              <a:rPr lang="en-US" sz="1700" dirty="0"/>
              <a:t>Op-Eds  </a:t>
            </a:r>
          </a:p>
          <a:p>
            <a:pPr marL="742950" lvl="2" indent="-342900">
              <a:lnSpc>
                <a:spcPct val="90000"/>
              </a:lnSpc>
              <a:buFont typeface="Courier New" panose="02070309020205020404" pitchFamily="49" charset="0"/>
              <a:buChar char="o"/>
            </a:pPr>
            <a:endParaRPr lang="en-US" sz="1700" dirty="0"/>
          </a:p>
          <a:p>
            <a:pPr marL="285750" lvl="1">
              <a:lnSpc>
                <a:spcPct val="90000"/>
              </a:lnSpc>
              <a:buFont typeface="Arial" panose="020B0604020202020204" pitchFamily="34" charset="0"/>
              <a:buChar char="•"/>
            </a:pPr>
            <a:r>
              <a:rPr lang="en-US" sz="1700" b="1" dirty="0"/>
              <a:t>Drought State Funding </a:t>
            </a:r>
          </a:p>
          <a:p>
            <a:pPr marL="742950" lvl="2" indent="-342900">
              <a:lnSpc>
                <a:spcPct val="90000"/>
              </a:lnSpc>
              <a:buFont typeface="Courier New" panose="02070309020205020404" pitchFamily="49" charset="0"/>
              <a:buChar char="o"/>
            </a:pPr>
            <a:r>
              <a:rPr lang="en-US" sz="1700" dirty="0"/>
              <a:t>Drought.ca.gov </a:t>
            </a:r>
          </a:p>
          <a:p>
            <a:pPr marL="742950" lvl="2" indent="-342900">
              <a:lnSpc>
                <a:spcPct val="90000"/>
              </a:lnSpc>
              <a:buFont typeface="Courier New" panose="02070309020205020404" pitchFamily="49" charset="0"/>
              <a:buChar char="o"/>
            </a:pPr>
            <a:r>
              <a:rPr lang="en-US" sz="1700" dirty="0"/>
              <a:t>Grants.ca.gov  </a:t>
            </a:r>
          </a:p>
          <a:p>
            <a:pPr marL="742950" lvl="2" indent="-342900">
              <a:lnSpc>
                <a:spcPct val="90000"/>
              </a:lnSpc>
              <a:buFont typeface="Courier New" panose="02070309020205020404" pitchFamily="49" charset="0"/>
              <a:buChar char="o"/>
            </a:pPr>
            <a:endParaRPr lang="en-US" sz="1500" dirty="0"/>
          </a:p>
          <a:p>
            <a:pPr>
              <a:lnSpc>
                <a:spcPct val="90000"/>
              </a:lnSpc>
            </a:pPr>
            <a:endParaRPr lang="en-US" sz="1500" dirty="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pic>
        <p:nvPicPr>
          <p:cNvPr id="8" name="Picture 7">
            <a:extLst>
              <a:ext uri="{FF2B5EF4-FFF2-40B4-BE49-F238E27FC236}">
                <a16:creationId xmlns:a16="http://schemas.microsoft.com/office/drawing/2014/main" id="{B0D7D37D-65DF-4122-9812-11F368D470C3}"/>
              </a:ext>
            </a:extLst>
          </p:cNvPr>
          <p:cNvPicPr>
            <a:picLocks noChangeAspect="1"/>
          </p:cNvPicPr>
          <p:nvPr/>
        </p:nvPicPr>
        <p:blipFill>
          <a:blip r:embed="rId2"/>
          <a:stretch>
            <a:fillRect/>
          </a:stretch>
        </p:blipFill>
        <p:spPr>
          <a:xfrm>
            <a:off x="4648202" y="807538"/>
            <a:ext cx="4157513" cy="5282021"/>
          </a:xfrm>
          <a:prstGeom prst="rect">
            <a:avLst/>
          </a:prstGeom>
          <a:ln w="19050">
            <a:solidFill>
              <a:schemeClr val="accent1"/>
            </a:solidFill>
          </a:ln>
        </p:spPr>
      </p:pic>
    </p:spTree>
    <p:extLst>
      <p:ext uri="{BB962C8B-B14F-4D97-AF65-F5344CB8AC3E}">
        <p14:creationId xmlns:p14="http://schemas.microsoft.com/office/powerpoint/2010/main" val="293225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200" y="1600201"/>
            <a:ext cx="8451273" cy="4489358"/>
          </a:xfrm>
        </p:spPr>
        <p:txBody>
          <a:bodyPr>
            <a:normAutofit/>
          </a:bodyPr>
          <a:lstStyle/>
          <a:p>
            <a:pPr>
              <a:lnSpc>
                <a:spcPct val="90000"/>
              </a:lnSpc>
            </a:pPr>
            <a:r>
              <a:rPr lang="en-US" sz="1500" b="1" dirty="0"/>
              <a:t>Oct. 19, 2021 – Proclamation of a State of Emergency</a:t>
            </a:r>
            <a:endParaRPr lang="en-US" sz="1500" dirty="0"/>
          </a:p>
          <a:p>
            <a:pPr marL="742950" lvl="2" indent="-342900">
              <a:lnSpc>
                <a:spcPct val="90000"/>
              </a:lnSpc>
              <a:buFont typeface="Courier New" panose="02070309020205020404" pitchFamily="49" charset="0"/>
              <a:buChar char="o"/>
            </a:pPr>
            <a:endParaRPr lang="en-US" sz="1800" dirty="0"/>
          </a:p>
          <a:p>
            <a:pPr marL="742950" lvl="2" indent="-342900">
              <a:lnSpc>
                <a:spcPct val="90000"/>
              </a:lnSpc>
              <a:buFont typeface="Courier New" panose="02070309020205020404" pitchFamily="49" charset="0"/>
              <a:buChar char="o"/>
            </a:pPr>
            <a:r>
              <a:rPr lang="en-US" sz="1800" dirty="0"/>
              <a:t>Expands to all counties </a:t>
            </a:r>
          </a:p>
          <a:p>
            <a:pPr marL="742950" lvl="2" indent="-342900">
              <a:lnSpc>
                <a:spcPct val="90000"/>
              </a:lnSpc>
              <a:buFont typeface="Courier New" panose="02070309020205020404" pitchFamily="49" charset="0"/>
              <a:buChar char="o"/>
            </a:pPr>
            <a:r>
              <a:rPr lang="en-US" sz="1800" dirty="0"/>
              <a:t>Water transfer requests</a:t>
            </a:r>
          </a:p>
          <a:p>
            <a:pPr marL="742950" lvl="2" indent="-342900">
              <a:lnSpc>
                <a:spcPct val="90000"/>
              </a:lnSpc>
              <a:buFont typeface="Courier New" panose="02070309020205020404" pitchFamily="49" charset="0"/>
              <a:buChar char="o"/>
            </a:pPr>
            <a:r>
              <a:rPr lang="en-US" sz="1800" dirty="0"/>
              <a:t>State assistance with drinking water shortages</a:t>
            </a:r>
          </a:p>
          <a:p>
            <a:pPr marL="742950" lvl="2" indent="-342900">
              <a:lnSpc>
                <a:spcPct val="90000"/>
              </a:lnSpc>
              <a:buFont typeface="Courier New" panose="02070309020205020404" pitchFamily="49" charset="0"/>
              <a:buChar char="o"/>
            </a:pPr>
            <a:r>
              <a:rPr lang="en-US" sz="1800" dirty="0"/>
              <a:t>Local water supplies to execute Urban Water Shortage Contingency Plan and Ag. Drought Plans </a:t>
            </a:r>
            <a:r>
              <a:rPr lang="en-US" sz="1800" b="1" dirty="0"/>
              <a:t>at a level appropriate to local conditions that takes into account the possibility of a third </a:t>
            </a:r>
            <a:r>
              <a:rPr lang="en-US" sz="1800" b="1" dirty="0" err="1"/>
              <a:t>consencutive</a:t>
            </a:r>
            <a:r>
              <a:rPr lang="en-US" sz="1800" b="1" dirty="0"/>
              <a:t> dry year.  </a:t>
            </a:r>
            <a:r>
              <a:rPr lang="en-US" sz="1800" dirty="0"/>
              <a:t>Ensure UWMP &amp; AWMPs are up to date. </a:t>
            </a:r>
          </a:p>
          <a:p>
            <a:pPr marL="742950" lvl="2" indent="-342900">
              <a:lnSpc>
                <a:spcPct val="90000"/>
              </a:lnSpc>
              <a:buFont typeface="Courier New" panose="02070309020205020404" pitchFamily="49" charset="0"/>
              <a:buChar char="o"/>
            </a:pPr>
            <a:r>
              <a:rPr lang="en-US" sz="1800" dirty="0"/>
              <a:t>SWRCB emergency regulations for certain wasteful practices</a:t>
            </a:r>
          </a:p>
          <a:p>
            <a:pPr marL="742950" lvl="2" indent="-342900">
              <a:lnSpc>
                <a:spcPct val="90000"/>
              </a:lnSpc>
              <a:buFont typeface="Courier New" panose="02070309020205020404" pitchFamily="49" charset="0"/>
              <a:buChar char="o"/>
            </a:pPr>
            <a:r>
              <a:rPr lang="en-US" sz="1800" dirty="0"/>
              <a:t>CDFA to recommend ag. efficiencies</a:t>
            </a:r>
          </a:p>
          <a:p>
            <a:pPr marL="742950" lvl="2" indent="-342900">
              <a:lnSpc>
                <a:spcPct val="90000"/>
              </a:lnSpc>
              <a:buFont typeface="Courier New" panose="02070309020205020404" pitchFamily="49" charset="0"/>
              <a:buChar char="o"/>
            </a:pPr>
            <a:r>
              <a:rPr lang="en-US" sz="1800" dirty="0"/>
              <a:t>OES to provide assistance for temporary emergency supply, delivery, or both of drinking water or water for sanitation purposes.</a:t>
            </a:r>
          </a:p>
          <a:p>
            <a:pPr marL="742950" lvl="2" indent="-342900">
              <a:lnSpc>
                <a:spcPct val="90000"/>
              </a:lnSpc>
              <a:buFont typeface="Courier New" panose="02070309020205020404" pitchFamily="49" charset="0"/>
              <a:buChar char="o"/>
            </a:pPr>
            <a:r>
              <a:rPr lang="en-US" sz="1800" dirty="0"/>
              <a:t>CEQA Suspension – water transfers, </a:t>
            </a:r>
          </a:p>
          <a:p>
            <a:pPr>
              <a:lnSpc>
                <a:spcPct val="90000"/>
              </a:lnSpc>
            </a:pPr>
            <a:endParaRPr lang="en-US" sz="1500" dirty="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spTree>
    <p:extLst>
      <p:ext uri="{BB962C8B-B14F-4D97-AF65-F5344CB8AC3E}">
        <p14:creationId xmlns:p14="http://schemas.microsoft.com/office/powerpoint/2010/main" val="128429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485DBFF-4075-4569-958D-1E8D761E5C61}"/>
              </a:ext>
            </a:extLst>
          </p:cNvPr>
          <p:cNvSpPr>
            <a:spLocks noGrp="1"/>
          </p:cNvSpPr>
          <p:nvPr>
            <p:ph type="pic" sz="quarter" idx="14"/>
          </p:nvPr>
        </p:nvSpPr>
        <p:spPr/>
      </p:sp>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5</a:t>
            </a:fld>
            <a:endParaRPr lang="en-US"/>
          </a:p>
        </p:txBody>
      </p:sp>
      <p:sp>
        <p:nvSpPr>
          <p:cNvPr id="13" name="TextBox 12">
            <a:extLst>
              <a:ext uri="{FF2B5EF4-FFF2-40B4-BE49-F238E27FC236}">
                <a16:creationId xmlns:a16="http://schemas.microsoft.com/office/drawing/2014/main" id="{61E1BD06-0EF9-4ADD-BD2F-A6F29F24FA02}"/>
              </a:ext>
            </a:extLst>
          </p:cNvPr>
          <p:cNvSpPr txBox="1"/>
          <p:nvPr/>
        </p:nvSpPr>
        <p:spPr>
          <a:xfrm>
            <a:off x="392284" y="5445020"/>
            <a:ext cx="8288862" cy="1200329"/>
          </a:xfrm>
          <a:prstGeom prst="rect">
            <a:avLst/>
          </a:prstGeom>
          <a:solidFill>
            <a:schemeClr val="bg1"/>
          </a:solidFill>
          <a:ln w="38100">
            <a:solidFill>
              <a:srgbClr val="003865"/>
            </a:solidFill>
          </a:ln>
        </p:spPr>
        <p:txBody>
          <a:bodyPr wrap="square" rtlCol="0">
            <a:spAutoFit/>
          </a:bodyPr>
          <a:lstStyle/>
          <a:p>
            <a:r>
              <a:rPr lang="en-US" sz="1200" dirty="0"/>
              <a:t>*WUE standards include:</a:t>
            </a:r>
          </a:p>
          <a:p>
            <a:pPr marL="285750" indent="-285750">
              <a:buFont typeface="Arial" panose="020B0604020202020204" pitchFamily="34" charset="0"/>
              <a:buChar char="•"/>
            </a:pPr>
            <a:r>
              <a:rPr lang="en-US" sz="1200" dirty="0"/>
              <a:t>Outdoor residential use standard</a:t>
            </a:r>
          </a:p>
          <a:p>
            <a:pPr marL="285750" indent="-285750">
              <a:buFont typeface="Arial" panose="020B0604020202020204" pitchFamily="34" charset="0"/>
              <a:buChar char="•"/>
            </a:pPr>
            <a:r>
              <a:rPr lang="en-US" sz="1200" dirty="0"/>
              <a:t>Standard for CII outdoor landscape area with dedicated irrigation meters</a:t>
            </a:r>
          </a:p>
          <a:p>
            <a:pPr marL="285750" indent="-285750">
              <a:buFont typeface="Arial" panose="020B0604020202020204" pitchFamily="34" charset="0"/>
              <a:buChar char="•"/>
            </a:pPr>
            <a:r>
              <a:rPr lang="en-US" sz="1200" dirty="0"/>
              <a:t>Performance measures for CII water use </a:t>
            </a:r>
          </a:p>
          <a:p>
            <a:pPr marL="285750" indent="-285750">
              <a:buFont typeface="Arial" panose="020B0604020202020204" pitchFamily="34" charset="0"/>
              <a:buChar char="•"/>
            </a:pPr>
            <a:r>
              <a:rPr lang="en-US" sz="1200" dirty="0"/>
              <a:t>Appropriate variances</a:t>
            </a:r>
          </a:p>
          <a:p>
            <a:pPr marL="285750" indent="-285750">
              <a:buFont typeface="Arial" panose="020B0604020202020204" pitchFamily="34" charset="0"/>
              <a:buChar char="•"/>
            </a:pPr>
            <a:r>
              <a:rPr lang="en-US" sz="1200" dirty="0"/>
              <a:t>Guidelines and methodologies for calculating urban water use objectives</a:t>
            </a:r>
          </a:p>
        </p:txBody>
      </p:sp>
      <p:graphicFrame>
        <p:nvGraphicFramePr>
          <p:cNvPr id="2" name="Table 5">
            <a:extLst>
              <a:ext uri="{FF2B5EF4-FFF2-40B4-BE49-F238E27FC236}">
                <a16:creationId xmlns:a16="http://schemas.microsoft.com/office/drawing/2014/main" id="{37BF212C-B487-4668-BBBE-1C7F1C7F5B6A}"/>
              </a:ext>
            </a:extLst>
          </p:cNvPr>
          <p:cNvGraphicFramePr>
            <a:graphicFrameLocks noGrp="1"/>
          </p:cNvGraphicFramePr>
          <p:nvPr>
            <p:extLst>
              <p:ext uri="{D42A27DB-BD31-4B8C-83A1-F6EECF244321}">
                <p14:modId xmlns:p14="http://schemas.microsoft.com/office/powerpoint/2010/main" val="2556056777"/>
              </p:ext>
            </p:extLst>
          </p:nvPr>
        </p:nvGraphicFramePr>
        <p:xfrm>
          <a:off x="327369" y="1428427"/>
          <a:ext cx="8359431" cy="4089400"/>
        </p:xfrm>
        <a:graphic>
          <a:graphicData uri="http://schemas.openxmlformats.org/drawingml/2006/table">
            <a:tbl>
              <a:tblPr firstRow="1" bandRow="1">
                <a:tableStyleId>{5C22544A-7EE6-4342-B048-85BDC9FD1C3A}</a:tableStyleId>
              </a:tblPr>
              <a:tblGrid>
                <a:gridCol w="3651969">
                  <a:extLst>
                    <a:ext uri="{9D8B030D-6E8A-4147-A177-3AD203B41FA5}">
                      <a16:colId xmlns:a16="http://schemas.microsoft.com/office/drawing/2014/main" val="4196775228"/>
                    </a:ext>
                  </a:extLst>
                </a:gridCol>
                <a:gridCol w="2895600">
                  <a:extLst>
                    <a:ext uri="{9D8B030D-6E8A-4147-A177-3AD203B41FA5}">
                      <a16:colId xmlns:a16="http://schemas.microsoft.com/office/drawing/2014/main" val="3817646168"/>
                    </a:ext>
                  </a:extLst>
                </a:gridCol>
                <a:gridCol w="1811862">
                  <a:extLst>
                    <a:ext uri="{9D8B030D-6E8A-4147-A177-3AD203B41FA5}">
                      <a16:colId xmlns:a16="http://schemas.microsoft.com/office/drawing/2014/main" val="1053329574"/>
                    </a:ext>
                  </a:extLst>
                </a:gridCol>
              </a:tblGrid>
              <a:tr h="0">
                <a:tc>
                  <a:txBody>
                    <a:bodyPr/>
                    <a:lstStyle/>
                    <a:p>
                      <a:pPr algn="ctr"/>
                      <a:r>
                        <a:rPr lang="en-US" sz="1600" dirty="0"/>
                        <a:t>Component </a:t>
                      </a:r>
                    </a:p>
                  </a:txBody>
                  <a:tcPr/>
                </a:tc>
                <a:tc>
                  <a:txBody>
                    <a:bodyPr/>
                    <a:lstStyle/>
                    <a:p>
                      <a:pPr algn="ctr"/>
                      <a:r>
                        <a:rPr lang="en-US" sz="1600" dirty="0"/>
                        <a:t>Timing </a:t>
                      </a:r>
                    </a:p>
                  </a:txBody>
                  <a:tcPr/>
                </a:tc>
                <a:tc>
                  <a:txBody>
                    <a:bodyPr/>
                    <a:lstStyle/>
                    <a:p>
                      <a:pPr algn="ctr"/>
                      <a:r>
                        <a:rPr lang="en-US" sz="1600" dirty="0"/>
                        <a:t>Lead Agency</a:t>
                      </a:r>
                    </a:p>
                  </a:txBody>
                  <a:tcPr/>
                </a:tc>
                <a:extLst>
                  <a:ext uri="{0D108BD9-81ED-4DB2-BD59-A6C34878D82A}">
                    <a16:rowId xmlns:a16="http://schemas.microsoft.com/office/drawing/2014/main" val="110862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Permanent monthly reporting</a:t>
                      </a:r>
                    </a:p>
                  </a:txBody>
                  <a:tcPr anchor="ctr"/>
                </a:tc>
                <a:tc>
                  <a:txBody>
                    <a:bodyPr/>
                    <a:lstStyle/>
                    <a:p>
                      <a:pPr algn="ctr"/>
                      <a:r>
                        <a:rPr lang="en-US" sz="1600" dirty="0"/>
                        <a:t>Since Oct. 1, 2020</a:t>
                      </a:r>
                    </a:p>
                  </a:txBody>
                  <a:tcPr anchor="ctr"/>
                </a:tc>
                <a:tc>
                  <a:txBody>
                    <a:bodyPr/>
                    <a:lstStyle/>
                    <a:p>
                      <a:pPr algn="ctr"/>
                      <a:r>
                        <a:rPr lang="en-US" sz="1600" dirty="0"/>
                        <a:t>SWRCB</a:t>
                      </a:r>
                    </a:p>
                  </a:txBody>
                  <a:tcPr anchor="ctr"/>
                </a:tc>
                <a:extLst>
                  <a:ext uri="{0D108BD9-81ED-4DB2-BD59-A6C34878D82A}">
                    <a16:rowId xmlns:a16="http://schemas.microsoft.com/office/drawing/2014/main" val="2748682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Water loss standards </a:t>
                      </a:r>
                    </a:p>
                  </a:txBody>
                  <a:tcPr anchor="ctr"/>
                </a:tc>
                <a:tc>
                  <a:txBody>
                    <a:bodyPr/>
                    <a:lstStyle/>
                    <a:p>
                      <a:pPr algn="ctr"/>
                      <a:r>
                        <a:rPr lang="en-US" sz="1600" strike="sngStrike" dirty="0">
                          <a:solidFill>
                            <a:srgbClr val="FF0000"/>
                          </a:solidFill>
                        </a:rPr>
                        <a:t>End of 2020</a:t>
                      </a:r>
                    </a:p>
                    <a:p>
                      <a:pPr algn="ctr"/>
                      <a:r>
                        <a:rPr lang="en-US" sz="1600" strike="noStrike" dirty="0">
                          <a:solidFill>
                            <a:srgbClr val="FF0000"/>
                          </a:solidFill>
                        </a:rPr>
                        <a:t> ?</a:t>
                      </a:r>
                    </a:p>
                  </a:txBody>
                  <a:tcPr anchor="ctr"/>
                </a:tc>
                <a:tc>
                  <a:txBody>
                    <a:bodyPr/>
                    <a:lstStyle/>
                    <a:p>
                      <a:pPr algn="ctr"/>
                      <a:r>
                        <a:rPr lang="en-US" sz="1600" dirty="0"/>
                        <a:t>SWRCB</a:t>
                      </a:r>
                    </a:p>
                  </a:txBody>
                  <a:tcPr anchor="ctr"/>
                </a:tc>
                <a:extLst>
                  <a:ext uri="{0D108BD9-81ED-4DB2-BD59-A6C34878D82A}">
                    <a16:rowId xmlns:a16="http://schemas.microsoft.com/office/drawing/2014/main" val="2219473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 on indoor standards</a:t>
                      </a:r>
                    </a:p>
                  </a:txBody>
                  <a:tcPr anchor="ctr"/>
                </a:tc>
                <a:tc>
                  <a:txBody>
                    <a:bodyPr/>
                    <a:lstStyle/>
                    <a:p>
                      <a:pPr algn="ctr"/>
                      <a:r>
                        <a:rPr lang="en-US" sz="1600" strike="sngStrike" dirty="0">
                          <a:solidFill>
                            <a:srgbClr val="FF0000"/>
                          </a:solidFill>
                        </a:rPr>
                        <a:t>January 2021</a:t>
                      </a:r>
                    </a:p>
                    <a:p>
                      <a:pPr algn="ctr"/>
                      <a:r>
                        <a:rPr lang="en-US" sz="1600" strike="noStrike" dirty="0">
                          <a:solidFill>
                            <a:srgbClr val="FF0000"/>
                          </a:solidFill>
                        </a:rPr>
                        <a:t> 2021</a:t>
                      </a:r>
                    </a:p>
                  </a:txBody>
                  <a:tcPr anchor="ctr"/>
                </a:tc>
                <a:tc>
                  <a:txBody>
                    <a:bodyPr/>
                    <a:lstStyle/>
                    <a:p>
                      <a:pPr algn="ctr"/>
                      <a:r>
                        <a:rPr lang="en-US" sz="1600" dirty="0"/>
                        <a:t>DWR</a:t>
                      </a:r>
                    </a:p>
                  </a:txBody>
                  <a:tcPr anchor="ctr"/>
                </a:tc>
                <a:extLst>
                  <a:ext uri="{0D108BD9-81ED-4DB2-BD59-A6C34878D82A}">
                    <a16:rowId xmlns:a16="http://schemas.microsoft.com/office/drawing/2014/main" val="150780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Residential irrigable land 	   measurements</a:t>
                      </a:r>
                    </a:p>
                  </a:txBody>
                  <a:tcPr anchor="ctr"/>
                </a:tc>
                <a:tc>
                  <a:txBody>
                    <a:bodyPr/>
                    <a:lstStyle/>
                    <a:p>
                      <a:pPr algn="ctr"/>
                      <a:r>
                        <a:rPr lang="en-US" sz="1600" strike="sngStrike" dirty="0">
                          <a:solidFill>
                            <a:srgbClr val="FF0000"/>
                          </a:solidFill>
                        </a:rPr>
                        <a:t>January 2021</a:t>
                      </a:r>
                    </a:p>
                    <a:p>
                      <a:pPr algn="ctr"/>
                      <a:r>
                        <a:rPr lang="en-US" sz="1600" strike="noStrike" dirty="0">
                          <a:solidFill>
                            <a:srgbClr val="FF0000"/>
                          </a:solidFill>
                        </a:rPr>
                        <a:t>? </a:t>
                      </a:r>
                    </a:p>
                  </a:txBody>
                  <a:tcPr anchor="ctr"/>
                </a:tc>
                <a:tc>
                  <a:txBody>
                    <a:bodyPr/>
                    <a:lstStyle/>
                    <a:p>
                      <a:pPr algn="ctr"/>
                      <a:r>
                        <a:rPr lang="en-US" sz="1600" dirty="0"/>
                        <a:t>DWR</a:t>
                      </a:r>
                    </a:p>
                  </a:txBody>
                  <a:tcPr anchor="ctr"/>
                </a:tc>
                <a:extLst>
                  <a:ext uri="{0D108BD9-81ED-4DB2-BD59-A6C34878D82A}">
                    <a16:rowId xmlns:a16="http://schemas.microsoft.com/office/drawing/2014/main" val="232380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 on WUE standards*</a:t>
                      </a:r>
                    </a:p>
                  </a:txBody>
                  <a:tcPr anchor="ctr"/>
                </a:tc>
                <a:tc>
                  <a:txBody>
                    <a:bodyPr/>
                    <a:lstStyle/>
                    <a:p>
                      <a:pPr algn="ctr"/>
                      <a:r>
                        <a:rPr lang="en-US" sz="1600" strike="sngStrike" kern="1200" dirty="0">
                          <a:solidFill>
                            <a:srgbClr val="FF0000"/>
                          </a:solidFill>
                          <a:latin typeface="+mn-lt"/>
                          <a:ea typeface="+mn-ea"/>
                          <a:cs typeface="+mn-cs"/>
                        </a:rPr>
                        <a:t>October 2021</a:t>
                      </a:r>
                    </a:p>
                    <a:p>
                      <a:pPr algn="ctr"/>
                      <a:r>
                        <a:rPr lang="en-US" sz="1600" dirty="0">
                          <a:solidFill>
                            <a:srgbClr val="FF0000"/>
                          </a:solidFill>
                        </a:rPr>
                        <a:t>Nov. 16/17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DWR</a:t>
                      </a:r>
                    </a:p>
                  </a:txBody>
                  <a:tcPr anchor="ctr"/>
                </a:tc>
                <a:extLst>
                  <a:ext uri="{0D108BD9-81ED-4DB2-BD59-A6C34878D82A}">
                    <a16:rowId xmlns:a16="http://schemas.microsoft.com/office/drawing/2014/main" val="272539231"/>
                  </a:ext>
                </a:extLst>
              </a:tr>
              <a:tr h="35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UWMP/WSCP updates</a:t>
                      </a:r>
                    </a:p>
                  </a:txBody>
                  <a:tcPr anchor="ctr"/>
                </a:tc>
                <a:tc>
                  <a:txBody>
                    <a:bodyPr/>
                    <a:lstStyle/>
                    <a:p>
                      <a:pPr algn="ctr"/>
                      <a:r>
                        <a:rPr lang="en-US" sz="1600" dirty="0"/>
                        <a:t>July 2021</a:t>
                      </a:r>
                    </a:p>
                  </a:txBody>
                  <a:tcPr anchor="ctr"/>
                </a:tc>
                <a:tc>
                  <a:txBody>
                    <a:bodyPr/>
                    <a:lstStyle/>
                    <a:p>
                      <a:pPr algn="ctr"/>
                      <a:r>
                        <a:rPr lang="en-US" sz="1600" dirty="0"/>
                        <a:t>DWR</a:t>
                      </a:r>
                    </a:p>
                  </a:txBody>
                  <a:tcPr anchor="ctr"/>
                </a:tc>
                <a:extLst>
                  <a:ext uri="{0D108BD9-81ED-4DB2-BD59-A6C34878D82A}">
                    <a16:rowId xmlns:a16="http://schemas.microsoft.com/office/drawing/2014/main" val="20783997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Adoption of WUE standards*</a:t>
                      </a:r>
                    </a:p>
                  </a:txBody>
                  <a:tcPr anchor="ctr"/>
                </a:tc>
                <a:tc>
                  <a:txBody>
                    <a:bodyPr/>
                    <a:lstStyle/>
                    <a:p>
                      <a:pPr algn="ctr"/>
                      <a:r>
                        <a:rPr lang="en-US" sz="1600" dirty="0"/>
                        <a:t>July 2022</a:t>
                      </a:r>
                    </a:p>
                  </a:txBody>
                  <a:tcPr anchor="ctr"/>
                </a:tc>
                <a:tc>
                  <a:txBody>
                    <a:bodyPr/>
                    <a:lstStyle/>
                    <a:p>
                      <a:pPr algn="ctr"/>
                      <a:r>
                        <a:rPr lang="en-US" sz="1600" dirty="0"/>
                        <a:t>SWRCB</a:t>
                      </a:r>
                    </a:p>
                  </a:txBody>
                  <a:tcPr anchor="ctr"/>
                </a:tc>
                <a:extLst>
                  <a:ext uri="{0D108BD9-81ED-4DB2-BD59-A6C34878D82A}">
                    <a16:rowId xmlns:a16="http://schemas.microsoft.com/office/drawing/2014/main" val="397887274"/>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Annual water shortage assessment</a:t>
                      </a:r>
                    </a:p>
                  </a:txBody>
                  <a:tcPr anchor="ctr"/>
                </a:tc>
                <a:tc>
                  <a:txBody>
                    <a:bodyPr/>
                    <a:lstStyle/>
                    <a:p>
                      <a:pPr algn="ctr"/>
                      <a:r>
                        <a:rPr lang="en-US" sz="1600" dirty="0"/>
                        <a:t>June 2022</a:t>
                      </a:r>
                    </a:p>
                  </a:txBody>
                  <a:tcPr anchor="ctr"/>
                </a:tc>
                <a:tc>
                  <a:txBody>
                    <a:bodyPr/>
                    <a:lstStyle/>
                    <a:p>
                      <a:pPr algn="ctr"/>
                      <a:r>
                        <a:rPr lang="en-US" sz="1600" dirty="0"/>
                        <a:t>DWR</a:t>
                      </a:r>
                    </a:p>
                  </a:txBody>
                  <a:tcPr anchor="ctr"/>
                </a:tc>
                <a:extLst>
                  <a:ext uri="{0D108BD9-81ED-4DB2-BD59-A6C34878D82A}">
                    <a16:rowId xmlns:a16="http://schemas.microsoft.com/office/drawing/2014/main" val="2813933192"/>
                  </a:ext>
                </a:extLst>
              </a:tr>
            </a:tbl>
          </a:graphicData>
        </a:graphic>
      </p:graphicFrame>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lstStyle/>
          <a:p>
            <a:r>
              <a:rPr lang="en-US" sz="1600" dirty="0"/>
              <a:t>Elizabeth Lovsted</a:t>
            </a:r>
          </a:p>
        </p:txBody>
      </p:sp>
      <p:sp>
        <p:nvSpPr>
          <p:cNvPr id="16" name="Title 1">
            <a:extLst>
              <a:ext uri="{FF2B5EF4-FFF2-40B4-BE49-F238E27FC236}">
                <a16:creationId xmlns:a16="http://schemas.microsoft.com/office/drawing/2014/main" id="{52B5FD41-BEEA-48B5-B1FA-F6DCE592BE08}"/>
              </a:ext>
            </a:extLst>
          </p:cNvPr>
          <p:cNvSpPr>
            <a:spLocks noGrp="1"/>
          </p:cNvSpPr>
          <p:nvPr>
            <p:ph type="title"/>
          </p:nvPr>
        </p:nvSpPr>
        <p:spPr>
          <a:xfrm>
            <a:off x="457200" y="262825"/>
            <a:ext cx="8229600" cy="889036"/>
          </a:xfrm>
        </p:spPr>
        <p:txBody>
          <a:bodyPr/>
          <a:lstStyle/>
          <a:p>
            <a:r>
              <a:rPr lang="en-US" dirty="0"/>
              <a:t>DWR Updated Schedule </a:t>
            </a:r>
          </a:p>
        </p:txBody>
      </p:sp>
    </p:spTree>
    <p:extLst>
      <p:ext uri="{BB962C8B-B14F-4D97-AF65-F5344CB8AC3E}">
        <p14:creationId xmlns:p14="http://schemas.microsoft.com/office/powerpoint/2010/main" val="38857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6</a:t>
            </a:fld>
            <a:endParaRPr lang="en-US"/>
          </a:p>
        </p:txBody>
      </p:sp>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lstStyle/>
          <a:p>
            <a:r>
              <a:rPr lang="en-US" sz="1600" dirty="0"/>
              <a:t>Elizabeth Lovsted</a:t>
            </a:r>
          </a:p>
        </p:txBody>
      </p:sp>
      <p:sp>
        <p:nvSpPr>
          <p:cNvPr id="16" name="Title 1">
            <a:extLst>
              <a:ext uri="{FF2B5EF4-FFF2-40B4-BE49-F238E27FC236}">
                <a16:creationId xmlns:a16="http://schemas.microsoft.com/office/drawing/2014/main" id="{52B5FD41-BEEA-48B5-B1FA-F6DCE592BE08}"/>
              </a:ext>
            </a:extLst>
          </p:cNvPr>
          <p:cNvSpPr>
            <a:spLocks noGrp="1"/>
          </p:cNvSpPr>
          <p:nvPr>
            <p:ph type="title"/>
          </p:nvPr>
        </p:nvSpPr>
        <p:spPr>
          <a:xfrm>
            <a:off x="457200" y="262825"/>
            <a:ext cx="8229600" cy="889036"/>
          </a:xfrm>
        </p:spPr>
        <p:txBody>
          <a:bodyPr/>
          <a:lstStyle/>
          <a:p>
            <a:r>
              <a:rPr lang="en-US" dirty="0"/>
              <a:t>Urban Water Use Efficiency Updates</a:t>
            </a:r>
          </a:p>
        </p:txBody>
      </p:sp>
      <p:sp>
        <p:nvSpPr>
          <p:cNvPr id="8" name="Content Placeholder 2">
            <a:extLst>
              <a:ext uri="{FF2B5EF4-FFF2-40B4-BE49-F238E27FC236}">
                <a16:creationId xmlns:a16="http://schemas.microsoft.com/office/drawing/2014/main" id="{4B7C84F2-50EF-4AE2-902D-AB772C43EDD0}"/>
              </a:ext>
            </a:extLst>
          </p:cNvPr>
          <p:cNvSpPr txBox="1">
            <a:spLocks/>
          </p:cNvSpPr>
          <p:nvPr/>
        </p:nvSpPr>
        <p:spPr>
          <a:xfrm>
            <a:off x="457200" y="1579566"/>
            <a:ext cx="8229600" cy="3916459"/>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u="sng" dirty="0"/>
              <a:t>Upcoming DWR Dates: </a:t>
            </a:r>
          </a:p>
          <a:p>
            <a:pPr marL="0" indent="0">
              <a:buFont typeface="Arial"/>
              <a:buNone/>
            </a:pPr>
            <a:endParaRPr lang="en-US" sz="1800" b="1" u="sng" dirty="0"/>
          </a:p>
          <a:p>
            <a:pPr marL="342900" marR="0" lvl="0" indent="-342900">
              <a:spcBef>
                <a:spcPts val="0"/>
              </a:spcBef>
              <a:spcAft>
                <a:spcPts val="0"/>
              </a:spcAft>
              <a:buFont typeface="Symbol" panose="05050102010706020507" pitchFamily="18" charset="2"/>
              <a:buChar char=""/>
            </a:pPr>
            <a:r>
              <a:rPr lang="en-US" sz="1800" b="1" dirty="0">
                <a:solidFill>
                  <a:srgbClr val="00B050"/>
                </a:solidFill>
                <a:effectLst/>
                <a:ea typeface="Times New Roman" panose="02020603050405020304" pitchFamily="18" charset="0"/>
              </a:rPr>
              <a:t>Oct. 20 from 10:00 – 12:00 PM</a:t>
            </a:r>
            <a:r>
              <a:rPr lang="en-US" sz="1800" b="1" dirty="0">
                <a:effectLst/>
                <a:ea typeface="Times New Roman" panose="02020603050405020304" pitchFamily="18" charset="0"/>
              </a:rPr>
              <a:t> – </a:t>
            </a:r>
            <a:r>
              <a:rPr lang="en-US" sz="1800" b="1" dirty="0">
                <a:solidFill>
                  <a:srgbClr val="4472C4"/>
                </a:solidFill>
                <a:effectLst/>
                <a:ea typeface="Times New Roman" panose="02020603050405020304" pitchFamily="18" charset="0"/>
              </a:rPr>
              <a:t>ACWA Bi-Monthly WUE Meeting </a:t>
            </a:r>
            <a:r>
              <a:rPr lang="en-US" sz="1600" b="1" dirty="0">
                <a:effectLst/>
                <a:ea typeface="Times New Roman" panose="02020603050405020304" pitchFamily="18" charset="0"/>
              </a:rPr>
              <a:t>–</a:t>
            </a:r>
            <a:r>
              <a:rPr lang="en-US" sz="1600" dirty="0">
                <a:effectLst/>
                <a:ea typeface="Times New Roman" panose="02020603050405020304" pitchFamily="18" charset="0"/>
              </a:rPr>
              <a:t> ACWA to recap the State’s efforts to date to implement the Making Water Conservation a California Way of Life framework and ACWA’s policy and technical priorities. Visit the </a:t>
            </a:r>
            <a:r>
              <a:rPr lang="en-US" sz="1600" u="sng" dirty="0">
                <a:solidFill>
                  <a:srgbClr val="0563C1"/>
                </a:solidFill>
                <a:effectLst/>
                <a:ea typeface="Times New Roman" panose="02020603050405020304" pitchFamily="18" charset="0"/>
                <a:hlinkClick r:id="rId3"/>
              </a:rPr>
              <a:t>link</a:t>
            </a:r>
            <a:r>
              <a:rPr lang="en-US" sz="1600" dirty="0">
                <a:effectLst/>
                <a:ea typeface="Times New Roman" panose="02020603050405020304" pitchFamily="18" charset="0"/>
              </a:rPr>
              <a:t> for meeting details.  </a:t>
            </a:r>
            <a:endParaRPr lang="en-US" sz="1600" dirty="0">
              <a:effectLst/>
              <a:ea typeface="Calibri" panose="020F0502020204030204" pitchFamily="34" charset="0"/>
            </a:endParaRPr>
          </a:p>
          <a:p>
            <a:pPr marL="114300" marR="0" indent="0">
              <a:spcBef>
                <a:spcPts val="0"/>
              </a:spcBef>
              <a:spcAft>
                <a:spcPts val="0"/>
              </a:spcAft>
              <a:buNone/>
            </a:pPr>
            <a:r>
              <a:rPr lang="en-US" sz="1800" b="1" dirty="0">
                <a:solidFill>
                  <a:srgbClr val="00B050"/>
                </a:solidFill>
                <a:effectLst/>
                <a:ea typeface="Calibri" panose="020F0502020204030204" pitchFamily="34" charset="0"/>
              </a:rPr>
              <a:t> </a:t>
            </a: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00B050"/>
                </a:solidFill>
                <a:effectLst/>
                <a:ea typeface="Times New Roman" panose="02020603050405020304" pitchFamily="18" charset="0"/>
              </a:rPr>
              <a:t>Oct. 25, 9:00 AM – 12:00 PM</a:t>
            </a:r>
            <a:r>
              <a:rPr lang="en-US" sz="1800" b="1" dirty="0">
                <a:effectLst/>
                <a:ea typeface="Times New Roman" panose="02020603050405020304" pitchFamily="18" charset="0"/>
              </a:rPr>
              <a:t> – </a:t>
            </a:r>
            <a:r>
              <a:rPr lang="en-US" sz="1800" b="1" dirty="0">
                <a:solidFill>
                  <a:srgbClr val="4472C4"/>
                </a:solidFill>
                <a:effectLst/>
                <a:ea typeface="Times New Roman" panose="02020603050405020304" pitchFamily="18" charset="0"/>
              </a:rPr>
              <a:t>DWR Workshop: Outdoor and CII Standards</a:t>
            </a:r>
            <a:r>
              <a:rPr lang="en-US" sz="1800" b="1" dirty="0">
                <a:effectLst/>
                <a:ea typeface="Times New Roman" panose="02020603050405020304" pitchFamily="18" charset="0"/>
              </a:rPr>
              <a:t> </a:t>
            </a:r>
            <a:r>
              <a:rPr lang="en-US" sz="1600" b="1" dirty="0">
                <a:effectLst/>
                <a:ea typeface="Times New Roman" panose="02020603050405020304" pitchFamily="18" charset="0"/>
              </a:rPr>
              <a:t>– </a:t>
            </a:r>
            <a:r>
              <a:rPr lang="en-US" sz="1600" dirty="0">
                <a:effectLst/>
                <a:ea typeface="Times New Roman" panose="02020603050405020304" pitchFamily="18" charset="0"/>
              </a:rPr>
              <a:t>DWR to provide update and solicit input on (1) outdoor water use standard, and (2) CII outdoor landscape area with dedicated irrigation meters standards. Click the following </a:t>
            </a:r>
            <a:r>
              <a:rPr lang="en-US" sz="1600" u="sng" dirty="0">
                <a:solidFill>
                  <a:srgbClr val="0563C1"/>
                </a:solidFill>
                <a:effectLst/>
                <a:ea typeface="Times New Roman" panose="02020603050405020304" pitchFamily="18" charset="0"/>
                <a:hlinkClick r:id="rId4"/>
              </a:rPr>
              <a:t>link</a:t>
            </a:r>
            <a:r>
              <a:rPr lang="en-US" sz="1600" dirty="0">
                <a:effectLst/>
                <a:ea typeface="Times New Roman" panose="02020603050405020304" pitchFamily="18" charset="0"/>
              </a:rPr>
              <a:t> for remote participation. </a:t>
            </a:r>
            <a:endParaRPr lang="en-US" sz="1600" dirty="0">
              <a:effectLst/>
              <a:ea typeface="Calibri" panose="020F0502020204030204" pitchFamily="34" charset="0"/>
            </a:endParaRPr>
          </a:p>
          <a:p>
            <a:pPr marL="114300" marR="0" indent="0">
              <a:spcBef>
                <a:spcPts val="0"/>
              </a:spcBef>
              <a:spcAft>
                <a:spcPts val="0"/>
              </a:spcAft>
              <a:buNone/>
            </a:pPr>
            <a:r>
              <a:rPr lang="en-US" sz="1800" b="1" dirty="0">
                <a:solidFill>
                  <a:srgbClr val="00B050"/>
                </a:solidFill>
                <a:effectLst/>
                <a:ea typeface="Calibri" panose="020F0502020204030204" pitchFamily="34" charset="0"/>
              </a:rPr>
              <a:t> </a:t>
            </a: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00B050"/>
                </a:solidFill>
                <a:effectLst/>
                <a:ea typeface="Times New Roman" panose="02020603050405020304" pitchFamily="18" charset="0"/>
              </a:rPr>
              <a:t>Nov. 16, 9:00 – 12: 00 PM</a:t>
            </a:r>
            <a:r>
              <a:rPr lang="en-US" sz="1800" b="1" dirty="0">
                <a:effectLst/>
                <a:ea typeface="Times New Roman" panose="02020603050405020304" pitchFamily="18" charset="0"/>
              </a:rPr>
              <a:t> – </a:t>
            </a:r>
            <a:r>
              <a:rPr lang="en-US" sz="1800" b="1" dirty="0">
                <a:solidFill>
                  <a:srgbClr val="4472C4"/>
                </a:solidFill>
                <a:effectLst/>
                <a:ea typeface="Times New Roman" panose="02020603050405020304" pitchFamily="18" charset="0"/>
              </a:rPr>
              <a:t>DWR Workshop: Water Supply and Demand Assessment </a:t>
            </a:r>
            <a:r>
              <a:rPr lang="en-US" sz="1600" b="1" dirty="0">
                <a:effectLst/>
                <a:ea typeface="Times New Roman" panose="02020603050405020304" pitchFamily="18" charset="0"/>
              </a:rPr>
              <a:t>– </a:t>
            </a:r>
            <a:r>
              <a:rPr lang="en-US" sz="1600" dirty="0">
                <a:effectLst/>
                <a:ea typeface="Times New Roman" panose="02020603050405020304" pitchFamily="18" charset="0"/>
              </a:rPr>
              <a:t>DWR to provide guidance for the Annual Water Supply and Demand Assessment (AWSDA). DWR will solicit input on the two key components of the AWSDA: (1) annual water shortage assessment guidance and reporting template, and (2) examples of water supply and demand assessment procedures to inform the annual water shortage assessment reporting. DWR will email out the draft guidance in early November ahead of the meeting.  Click the following </a:t>
            </a:r>
            <a:r>
              <a:rPr lang="en-US" sz="1600" u="sng" dirty="0">
                <a:solidFill>
                  <a:srgbClr val="0563C1"/>
                </a:solidFill>
                <a:effectLst/>
                <a:ea typeface="Times New Roman" panose="02020603050405020304" pitchFamily="18" charset="0"/>
                <a:hlinkClick r:id="rId5"/>
              </a:rPr>
              <a:t>link</a:t>
            </a:r>
            <a:r>
              <a:rPr lang="en-US" sz="1600" dirty="0">
                <a:effectLst/>
                <a:ea typeface="Times New Roman" panose="02020603050405020304" pitchFamily="18" charset="0"/>
              </a:rPr>
              <a:t> for remote participation.  </a:t>
            </a:r>
            <a:endParaRPr lang="en-US" sz="1600" dirty="0">
              <a:effectLst/>
              <a:ea typeface="Calibri" panose="020F0502020204030204" pitchFamily="34" charset="0"/>
            </a:endParaRPr>
          </a:p>
          <a:p>
            <a:pPr marL="114300" marR="0" indent="0">
              <a:spcBef>
                <a:spcPts val="0"/>
              </a:spcBef>
              <a:spcAft>
                <a:spcPts val="0"/>
              </a:spcAft>
              <a:buNone/>
            </a:pPr>
            <a:r>
              <a:rPr lang="en-US" sz="18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b="1" dirty="0">
                <a:solidFill>
                  <a:srgbClr val="00B050"/>
                </a:solidFill>
                <a:effectLst/>
                <a:ea typeface="Times New Roman" panose="02020603050405020304" pitchFamily="18" charset="0"/>
              </a:rPr>
              <a:t>Nov. 16, 1:00 – 4:00 PM</a:t>
            </a:r>
            <a:r>
              <a:rPr lang="en-US" sz="1800" b="1" dirty="0">
                <a:effectLst/>
                <a:ea typeface="Times New Roman" panose="02020603050405020304" pitchFamily="18" charset="0"/>
              </a:rPr>
              <a:t> – </a:t>
            </a:r>
            <a:r>
              <a:rPr lang="en-US" sz="1800" b="1" dirty="0">
                <a:solidFill>
                  <a:srgbClr val="4472C4"/>
                </a:solidFill>
                <a:effectLst/>
                <a:ea typeface="Times New Roman" panose="02020603050405020304" pitchFamily="18" charset="0"/>
              </a:rPr>
              <a:t>DWR Workshop: Outdoor and CII Recommendations </a:t>
            </a:r>
            <a:r>
              <a:rPr lang="en-US" sz="1600" b="1" dirty="0">
                <a:effectLst/>
                <a:ea typeface="Times New Roman" panose="02020603050405020304" pitchFamily="18" charset="0"/>
              </a:rPr>
              <a:t>– </a:t>
            </a:r>
            <a:r>
              <a:rPr lang="en-US" sz="1600" dirty="0">
                <a:effectLst/>
                <a:ea typeface="Times New Roman" panose="02020603050405020304" pitchFamily="18" charset="0"/>
              </a:rPr>
              <a:t>DWR to present final draft recommendations (1) outdoor use standard, and (2) CII outdoor landscape area with dedicated irrigation meters standards. Click the following </a:t>
            </a:r>
            <a:r>
              <a:rPr lang="en-US" sz="1600" u="sng" dirty="0">
                <a:solidFill>
                  <a:srgbClr val="0563C1"/>
                </a:solidFill>
                <a:effectLst/>
                <a:ea typeface="Times New Roman" panose="02020603050405020304" pitchFamily="18" charset="0"/>
                <a:hlinkClick r:id="rId6"/>
              </a:rPr>
              <a:t>link</a:t>
            </a:r>
            <a:r>
              <a:rPr lang="en-US" sz="1600" dirty="0">
                <a:effectLst/>
                <a:ea typeface="Times New Roman" panose="02020603050405020304" pitchFamily="18" charset="0"/>
              </a:rPr>
              <a:t> for remote participation.  </a:t>
            </a:r>
            <a:endParaRPr lang="en-US" sz="1800" dirty="0">
              <a:effectLst/>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8371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7</a:t>
            </a:fld>
            <a:endParaRPr lang="en-US"/>
          </a:p>
        </p:txBody>
      </p:sp>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lstStyle/>
          <a:p>
            <a:r>
              <a:rPr lang="en-US" sz="1600" dirty="0"/>
              <a:t>Elizabeth Lovsted</a:t>
            </a:r>
          </a:p>
        </p:txBody>
      </p:sp>
      <p:sp>
        <p:nvSpPr>
          <p:cNvPr id="16" name="Title 1">
            <a:extLst>
              <a:ext uri="{FF2B5EF4-FFF2-40B4-BE49-F238E27FC236}">
                <a16:creationId xmlns:a16="http://schemas.microsoft.com/office/drawing/2014/main" id="{52B5FD41-BEEA-48B5-B1FA-F6DCE592BE08}"/>
              </a:ext>
            </a:extLst>
          </p:cNvPr>
          <p:cNvSpPr>
            <a:spLocks noGrp="1"/>
          </p:cNvSpPr>
          <p:nvPr>
            <p:ph type="title"/>
          </p:nvPr>
        </p:nvSpPr>
        <p:spPr>
          <a:xfrm>
            <a:off x="457200" y="262825"/>
            <a:ext cx="8229600" cy="889036"/>
          </a:xfrm>
        </p:spPr>
        <p:txBody>
          <a:bodyPr/>
          <a:lstStyle/>
          <a:p>
            <a:r>
              <a:rPr lang="en-US" dirty="0"/>
              <a:t>Urban Water Use Efficiency Updates</a:t>
            </a:r>
          </a:p>
        </p:txBody>
      </p:sp>
      <p:sp>
        <p:nvSpPr>
          <p:cNvPr id="8" name="Content Placeholder 2">
            <a:extLst>
              <a:ext uri="{FF2B5EF4-FFF2-40B4-BE49-F238E27FC236}">
                <a16:creationId xmlns:a16="http://schemas.microsoft.com/office/drawing/2014/main" id="{4B7C84F2-50EF-4AE2-902D-AB772C43EDD0}"/>
              </a:ext>
            </a:extLst>
          </p:cNvPr>
          <p:cNvSpPr txBox="1">
            <a:spLocks/>
          </p:cNvSpPr>
          <p:nvPr/>
        </p:nvSpPr>
        <p:spPr>
          <a:xfrm>
            <a:off x="457200" y="1579566"/>
            <a:ext cx="8229600" cy="4051213"/>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u="sng" dirty="0"/>
              <a:t>Upcoming DWR Dates: </a:t>
            </a:r>
          </a:p>
          <a:p>
            <a:pPr marL="0" indent="0">
              <a:buFont typeface="Arial"/>
              <a:buNone/>
            </a:pPr>
            <a:endParaRPr lang="en-US" sz="1600" b="1" u="sng" dirty="0"/>
          </a:p>
          <a:p>
            <a:pPr marL="342900" marR="0" lvl="0" indent="-342900">
              <a:spcBef>
                <a:spcPts val="0"/>
              </a:spcBef>
              <a:spcAft>
                <a:spcPts val="0"/>
              </a:spcAft>
              <a:buFont typeface="Symbol" panose="05050102010706020507" pitchFamily="18" charset="2"/>
              <a:buChar char=""/>
            </a:pPr>
            <a:r>
              <a:rPr lang="en-US" sz="1500" b="1" dirty="0">
                <a:solidFill>
                  <a:srgbClr val="00B050"/>
                </a:solidFill>
                <a:effectLst/>
                <a:ea typeface="Times New Roman" panose="02020603050405020304" pitchFamily="18" charset="0"/>
              </a:rPr>
              <a:t>Nov. 17, 9:00 AM – 12 PM, 1:30 PM – 5:00 PM</a:t>
            </a:r>
            <a:r>
              <a:rPr lang="en-US" sz="1500" b="1" dirty="0">
                <a:effectLst/>
                <a:ea typeface="Times New Roman" panose="02020603050405020304" pitchFamily="18" charset="0"/>
              </a:rPr>
              <a:t> </a:t>
            </a:r>
            <a:r>
              <a:rPr lang="en-US" sz="1500" dirty="0">
                <a:effectLst/>
                <a:ea typeface="Times New Roman" panose="02020603050405020304" pitchFamily="18" charset="0"/>
              </a:rPr>
              <a:t>–</a:t>
            </a:r>
            <a:r>
              <a:rPr lang="en-US" sz="1500" b="1" dirty="0">
                <a:effectLst/>
                <a:ea typeface="Times New Roman" panose="02020603050405020304" pitchFamily="18" charset="0"/>
              </a:rPr>
              <a:t> </a:t>
            </a:r>
            <a:r>
              <a:rPr lang="en-US" sz="1500" b="1" dirty="0">
                <a:solidFill>
                  <a:srgbClr val="4472C4"/>
                </a:solidFill>
                <a:effectLst/>
                <a:ea typeface="Times New Roman" panose="02020603050405020304" pitchFamily="18" charset="0"/>
              </a:rPr>
              <a:t>DWR Workshop: Draft Recommendations</a:t>
            </a:r>
            <a:r>
              <a:rPr lang="en-US" sz="1500" b="1" dirty="0">
                <a:effectLst/>
                <a:ea typeface="Times New Roman" panose="02020603050405020304" pitchFamily="18" charset="0"/>
              </a:rPr>
              <a:t> – </a:t>
            </a:r>
            <a:r>
              <a:rPr lang="en-US" sz="1400" dirty="0">
                <a:effectLst/>
                <a:ea typeface="Times New Roman" panose="02020603050405020304" pitchFamily="18" charset="0"/>
              </a:rPr>
              <a:t>DWR to present final draft recommendations for (1) Variances, (2) CII Water Use Classification System, (3) Bonus Incentives. Present final draft recommendations on guidance and methodologies. Click the following </a:t>
            </a:r>
            <a:r>
              <a:rPr lang="en-US" sz="1400" u="sng" dirty="0">
                <a:solidFill>
                  <a:srgbClr val="0563C1"/>
                </a:solidFill>
                <a:effectLst/>
                <a:ea typeface="Times New Roman" panose="02020603050405020304" pitchFamily="18" charset="0"/>
                <a:hlinkClick r:id="rId3"/>
              </a:rPr>
              <a:t>link</a:t>
            </a:r>
            <a:r>
              <a:rPr lang="en-US" sz="1400" dirty="0">
                <a:effectLst/>
                <a:ea typeface="Times New Roman" panose="02020603050405020304" pitchFamily="18" charset="0"/>
              </a:rPr>
              <a:t> for remote participation. </a:t>
            </a:r>
            <a:endParaRPr lang="en-US" sz="1400" dirty="0">
              <a:effectLst/>
              <a:ea typeface="Calibri" panose="020F0502020204030204" pitchFamily="34" charset="0"/>
            </a:endParaRPr>
          </a:p>
          <a:p>
            <a:pPr marL="114300" marR="0" indent="0">
              <a:spcBef>
                <a:spcPts val="0"/>
              </a:spcBef>
              <a:spcAft>
                <a:spcPts val="0"/>
              </a:spcAft>
              <a:buNone/>
            </a:pPr>
            <a:endParaRPr lang="en-US" sz="17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500" b="1" dirty="0">
                <a:solidFill>
                  <a:srgbClr val="00B050"/>
                </a:solidFill>
                <a:effectLst/>
                <a:ea typeface="Times New Roman" panose="02020603050405020304" pitchFamily="18" charset="0"/>
              </a:rPr>
              <a:t>Dec. 2, 1:00 – 3:00 PM</a:t>
            </a:r>
            <a:r>
              <a:rPr lang="en-US" sz="1500" dirty="0">
                <a:effectLst/>
                <a:ea typeface="Times New Roman" panose="02020603050405020304" pitchFamily="18" charset="0"/>
              </a:rPr>
              <a:t> – </a:t>
            </a:r>
            <a:r>
              <a:rPr lang="en-US" sz="1500" b="1" dirty="0">
                <a:solidFill>
                  <a:srgbClr val="4472C4"/>
                </a:solidFill>
                <a:effectLst/>
                <a:ea typeface="Times New Roman" panose="02020603050405020304" pitchFamily="18" charset="0"/>
              </a:rPr>
              <a:t>SWRCB Public Workshop: Wastewater Management </a:t>
            </a:r>
            <a:r>
              <a:rPr lang="en-US" sz="1500" b="1" dirty="0">
                <a:effectLst/>
                <a:ea typeface="Times New Roman" panose="02020603050405020304" pitchFamily="18" charset="0"/>
              </a:rPr>
              <a:t>– </a:t>
            </a:r>
            <a:r>
              <a:rPr lang="en-US" sz="1400" dirty="0">
                <a:effectLst/>
                <a:ea typeface="Times New Roman" panose="02020603050405020304" pitchFamily="18" charset="0"/>
              </a:rPr>
              <a:t>State Water Board to provide a detailed overview of the methods being used to evaluate potential impacts of the water use efficiency standards on local wastewater management, developed and natural parklands, and urban tree health. Click the following </a:t>
            </a:r>
            <a:r>
              <a:rPr lang="en-US" sz="1400" u="sng" dirty="0">
                <a:solidFill>
                  <a:srgbClr val="0563C1"/>
                </a:solidFill>
                <a:effectLst/>
                <a:ea typeface="Times New Roman" panose="02020603050405020304" pitchFamily="18" charset="0"/>
                <a:hlinkClick r:id="rId4"/>
              </a:rPr>
              <a:t>link</a:t>
            </a:r>
            <a:r>
              <a:rPr lang="en-US" sz="1400" dirty="0">
                <a:effectLst/>
                <a:ea typeface="Times New Roman" panose="02020603050405020304" pitchFamily="18" charset="0"/>
              </a:rPr>
              <a:t> for remote participation.</a:t>
            </a:r>
            <a:endParaRPr lang="en-US" sz="1400" dirty="0">
              <a:effectLst/>
              <a:ea typeface="Calibri" panose="020F0502020204030204" pitchFamily="34" charset="0"/>
            </a:endParaRPr>
          </a:p>
          <a:p>
            <a:pPr marL="114300" marR="0" indent="0">
              <a:spcBef>
                <a:spcPts val="0"/>
              </a:spcBef>
              <a:spcAft>
                <a:spcPts val="0"/>
              </a:spcAft>
              <a:buNone/>
            </a:pPr>
            <a:r>
              <a:rPr lang="en-US" sz="1800" dirty="0">
                <a:effectLs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500" b="1" dirty="0">
                <a:solidFill>
                  <a:srgbClr val="00B050"/>
                </a:solidFill>
                <a:effectLst/>
                <a:ea typeface="Times New Roman" panose="02020603050405020304" pitchFamily="18" charset="0"/>
              </a:rPr>
              <a:t>Dec. 3, 1:00 – 4:00 PM</a:t>
            </a:r>
            <a:r>
              <a:rPr lang="en-US" sz="1500" dirty="0">
                <a:effectLst/>
                <a:ea typeface="Times New Roman" panose="02020603050405020304" pitchFamily="18" charset="0"/>
              </a:rPr>
              <a:t> – </a:t>
            </a:r>
            <a:r>
              <a:rPr lang="en-US" sz="1500" b="1" dirty="0">
                <a:solidFill>
                  <a:srgbClr val="4472C4"/>
                </a:solidFill>
                <a:effectLst/>
                <a:ea typeface="Times New Roman" panose="02020603050405020304" pitchFamily="18" charset="0"/>
              </a:rPr>
              <a:t>SWRCB Public Workshop: Urban Trees and Parklands</a:t>
            </a:r>
            <a:r>
              <a:rPr lang="en-US" sz="1500" b="1" dirty="0">
                <a:effectLst/>
                <a:ea typeface="Times New Roman" panose="02020603050405020304" pitchFamily="18" charset="0"/>
              </a:rPr>
              <a:t> –</a:t>
            </a:r>
            <a:r>
              <a:rPr lang="en-US" sz="1500" dirty="0">
                <a:effectLst/>
                <a:ea typeface="Times New Roman" panose="02020603050405020304" pitchFamily="18" charset="0"/>
              </a:rPr>
              <a:t> </a:t>
            </a:r>
            <a:r>
              <a:rPr lang="en-US" sz="1400" dirty="0">
                <a:effectLst/>
                <a:ea typeface="Times New Roman" panose="02020603050405020304" pitchFamily="18" charset="0"/>
              </a:rPr>
              <a:t>SWRCB to provide a detailed overview of the methods being used to evaluate potential impacts of the water use efficiency standards on local wastewater management, developed and natural parklands, and urban tree health. Click the following </a:t>
            </a:r>
            <a:r>
              <a:rPr lang="en-US" sz="1400" u="sng" dirty="0">
                <a:solidFill>
                  <a:srgbClr val="0563C1"/>
                </a:solidFill>
                <a:effectLst/>
                <a:ea typeface="Times New Roman" panose="02020603050405020304" pitchFamily="18" charset="0"/>
                <a:hlinkClick r:id="rId5"/>
              </a:rPr>
              <a:t>link</a:t>
            </a:r>
            <a:r>
              <a:rPr lang="en-US" sz="1400" dirty="0">
                <a:effectLst/>
                <a:ea typeface="Times New Roman" panose="02020603050405020304" pitchFamily="18" charset="0"/>
              </a:rPr>
              <a:t> for remote participation.</a:t>
            </a:r>
            <a:endParaRPr lang="en-US" sz="1500" dirty="0">
              <a:effectLst/>
              <a:ea typeface="Calibri" panose="020F0502020204030204" pitchFamily="34" charset="0"/>
            </a:endParaRPr>
          </a:p>
        </p:txBody>
      </p:sp>
    </p:spTree>
    <p:extLst>
      <p:ext uri="{BB962C8B-B14F-4D97-AF65-F5344CB8AC3E}">
        <p14:creationId xmlns:p14="http://schemas.microsoft.com/office/powerpoint/2010/main" val="308786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1C9490-CBEE-40B4-B3A2-4B04A2DD67D9}"/>
              </a:ext>
            </a:extLst>
          </p:cNvPr>
          <p:cNvSpPr>
            <a:spLocks noGrp="1"/>
          </p:cNvSpPr>
          <p:nvPr>
            <p:ph type="title"/>
          </p:nvPr>
        </p:nvSpPr>
        <p:spPr>
          <a:xfrm>
            <a:off x="457200" y="212651"/>
            <a:ext cx="8229600" cy="968743"/>
          </a:xfrm>
        </p:spPr>
        <p:txBody>
          <a:bodyPr vert="horz" lIns="91440" tIns="45720" rIns="91440" bIns="45720" rtlCol="0" anchor="b">
            <a:normAutofit/>
          </a:bodyPr>
          <a:lstStyle/>
          <a:p>
            <a:r>
              <a:rPr lang="en-US" kern="1200">
                <a:latin typeface="+mj-lt"/>
                <a:ea typeface="+mj-ea"/>
                <a:cs typeface="+mj-cs"/>
              </a:rPr>
              <a:t>Related Legislative Proposals</a:t>
            </a:r>
          </a:p>
        </p:txBody>
      </p:sp>
      <p:sp>
        <p:nvSpPr>
          <p:cNvPr id="6" name="Content Placeholder 2">
            <a:extLst>
              <a:ext uri="{FF2B5EF4-FFF2-40B4-BE49-F238E27FC236}">
                <a16:creationId xmlns:a16="http://schemas.microsoft.com/office/drawing/2014/main" id="{E406F1AE-4A79-419D-85B0-598377464CD4}"/>
              </a:ext>
            </a:extLst>
          </p:cNvPr>
          <p:cNvSpPr txBox="1">
            <a:spLocks/>
          </p:cNvSpPr>
          <p:nvPr/>
        </p:nvSpPr>
        <p:spPr>
          <a:xfrm>
            <a:off x="370573" y="1888959"/>
            <a:ext cx="4038600" cy="36966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800" b="1" u="sng" dirty="0"/>
              <a:t>Potential Legislation for 2022 </a:t>
            </a:r>
          </a:p>
          <a:p>
            <a:pPr marL="0" indent="0">
              <a:lnSpc>
                <a:spcPct val="90000"/>
              </a:lnSpc>
            </a:pPr>
            <a:endParaRPr lang="en-US" sz="1800" b="1" u="sng" dirty="0"/>
          </a:p>
          <a:p>
            <a:pPr>
              <a:lnSpc>
                <a:spcPct val="90000"/>
              </a:lnSpc>
            </a:pPr>
            <a:r>
              <a:rPr lang="en-US" sz="1800" dirty="0"/>
              <a:t>AB 1434 (Freidman) Urban water use objectives: indoor residential water use</a:t>
            </a:r>
          </a:p>
          <a:p>
            <a:pPr marL="0" indent="0">
              <a:lnSpc>
                <a:spcPct val="90000"/>
              </a:lnSpc>
            </a:pPr>
            <a:endParaRPr lang="en-US" sz="1800" dirty="0"/>
          </a:p>
          <a:p>
            <a:pPr>
              <a:lnSpc>
                <a:spcPct val="90000"/>
              </a:lnSpc>
            </a:pPr>
            <a:r>
              <a:rPr lang="en-US" sz="1800" dirty="0"/>
              <a:t>Potential ACWA Legislative Proposal re: Indoor</a:t>
            </a:r>
          </a:p>
          <a:p>
            <a:pPr marL="0" indent="0">
              <a:lnSpc>
                <a:spcPct val="90000"/>
              </a:lnSpc>
            </a:pPr>
            <a:endParaRPr lang="en-US" sz="1800" dirty="0"/>
          </a:p>
          <a:p>
            <a:pPr>
              <a:lnSpc>
                <a:spcPct val="90000"/>
              </a:lnSpc>
            </a:pPr>
            <a:r>
              <a:rPr lang="en-US" sz="1800" dirty="0"/>
              <a:t>Potential Co-Sponsored Proposal with EMWD re: Nonfunctional Turf </a:t>
            </a:r>
          </a:p>
          <a:p>
            <a:pPr marL="0" indent="0">
              <a:lnSpc>
                <a:spcPct val="90000"/>
              </a:lnSpc>
            </a:pPr>
            <a:endParaRPr lang="en-US" sz="2000" dirty="0"/>
          </a:p>
        </p:txBody>
      </p:sp>
      <p:sp>
        <p:nvSpPr>
          <p:cNvPr id="4" name="Text Placeholder 3">
            <a:extLst>
              <a:ext uri="{FF2B5EF4-FFF2-40B4-BE49-F238E27FC236}">
                <a16:creationId xmlns:a16="http://schemas.microsoft.com/office/drawing/2014/main" id="{6979FE14-1523-41C2-8142-E5DF8E4F8543}"/>
              </a:ext>
            </a:extLst>
          </p:cNvPr>
          <p:cNvSpPr>
            <a:spLocks noGrp="1"/>
          </p:cNvSpPr>
          <p:nvPr>
            <p:ph type="body" sz="quarter" idx="13"/>
          </p:nvPr>
        </p:nvSpPr>
        <p:spPr>
          <a:xfrm>
            <a:off x="457200" y="1044943"/>
            <a:ext cx="8229600" cy="318385"/>
          </a:xfrm>
        </p:spPr>
        <p:txBody>
          <a:bodyPr vert="horz" lIns="91440" tIns="45720" rIns="91440" bIns="45720" rtlCol="0" anchor="t">
            <a:normAutofit/>
          </a:bodyPr>
          <a:lstStyle/>
          <a:p>
            <a:pPr>
              <a:lnSpc>
                <a:spcPct val="90000"/>
              </a:lnSpc>
              <a:spcAft>
                <a:spcPts val="600"/>
              </a:spcAft>
            </a:pPr>
            <a:r>
              <a:rPr lang="en-US" sz="1500" kern="1200">
                <a:latin typeface="+mn-lt"/>
                <a:ea typeface="+mn-ea"/>
                <a:cs typeface="+mn-cs"/>
              </a:rPr>
              <a:t>Julia Hall </a:t>
            </a:r>
          </a:p>
        </p:txBody>
      </p:sp>
      <p:pic>
        <p:nvPicPr>
          <p:cNvPr id="1032" name="Picture 8" descr="433 California State Capitol Stock Photos, Pictures &amp;amp; Royalty-Free Images -  iStock">
            <a:extLst>
              <a:ext uri="{FF2B5EF4-FFF2-40B4-BE49-F238E27FC236}">
                <a16:creationId xmlns:a16="http://schemas.microsoft.com/office/drawing/2014/main" id="{8932FA34-0E75-4516-9291-769E78839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2" r="13326"/>
          <a:stretch/>
        </p:blipFill>
        <p:spPr bwMode="auto">
          <a:xfrm>
            <a:off x="4893003" y="1888959"/>
            <a:ext cx="3716365" cy="286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4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748-B21C-4FDC-8A50-ADA6C556D549}"/>
              </a:ext>
            </a:extLst>
          </p:cNvPr>
          <p:cNvSpPr>
            <a:spLocks noGrp="1"/>
          </p:cNvSpPr>
          <p:nvPr>
            <p:ph type="title"/>
          </p:nvPr>
        </p:nvSpPr>
        <p:spPr/>
        <p:txBody>
          <a:bodyPr/>
          <a:lstStyle/>
          <a:p>
            <a:r>
              <a:rPr lang="en-US" dirty="0"/>
              <a:t>Indoor Residential Water Use Standard</a:t>
            </a:r>
          </a:p>
        </p:txBody>
      </p:sp>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57200" y="1044943"/>
            <a:ext cx="8229600" cy="318385"/>
          </a:xfrm>
        </p:spPr>
        <p:txBody>
          <a:bodyPr/>
          <a:lstStyle/>
          <a:p>
            <a:r>
              <a:rPr lang="en-US" sz="1600" dirty="0"/>
              <a:t>Chelsea Haines</a:t>
            </a:r>
          </a:p>
        </p:txBody>
      </p:sp>
      <p:sp>
        <p:nvSpPr>
          <p:cNvPr id="3" name="Rectangle 2">
            <a:extLst>
              <a:ext uri="{FF2B5EF4-FFF2-40B4-BE49-F238E27FC236}">
                <a16:creationId xmlns:a16="http://schemas.microsoft.com/office/drawing/2014/main" id="{2E2EE08E-8A69-4C60-94BA-E2A8B312BB68}"/>
              </a:ext>
            </a:extLst>
          </p:cNvPr>
          <p:cNvSpPr/>
          <p:nvPr/>
        </p:nvSpPr>
        <p:spPr>
          <a:xfrm>
            <a:off x="495003" y="4280711"/>
            <a:ext cx="8229599" cy="1477328"/>
          </a:xfrm>
          <a:prstGeom prst="rect">
            <a:avLst/>
          </a:prstGeom>
        </p:spPr>
        <p:txBody>
          <a:bodyPr wrap="square">
            <a:spAutoFit/>
          </a:bodyPr>
          <a:lstStyle/>
          <a:p>
            <a:pPr marL="285750" indent="-285750">
              <a:buFont typeface="Arial" panose="020B0604020202020204" pitchFamily="34" charset="0"/>
              <a:buChar char="•"/>
            </a:pPr>
            <a:r>
              <a:rPr lang="en-US" b="1" dirty="0"/>
              <a:t>May 10 </a:t>
            </a:r>
            <a:r>
              <a:rPr lang="en-US" dirty="0"/>
              <a:t>– DWR released the </a:t>
            </a:r>
            <a:r>
              <a:rPr lang="en-US" i="1" dirty="0"/>
              <a:t>“Public Review Draft Report to the Legislature on Results of the Indoor Residential Water Use Study”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b="1" dirty="0"/>
              <a:t>May 21 </a:t>
            </a:r>
            <a:r>
              <a:rPr lang="en-US" dirty="0"/>
              <a:t>– DWR held additional working group and public workshop w/ ACWA input on agenda</a:t>
            </a:r>
          </a:p>
        </p:txBody>
      </p:sp>
      <p:pic>
        <p:nvPicPr>
          <p:cNvPr id="10" name="Picture 9">
            <a:extLst>
              <a:ext uri="{FF2B5EF4-FFF2-40B4-BE49-F238E27FC236}">
                <a16:creationId xmlns:a16="http://schemas.microsoft.com/office/drawing/2014/main" id="{919CCDAE-36B2-453B-872F-8DA00880CA7E}"/>
              </a:ext>
            </a:extLst>
          </p:cNvPr>
          <p:cNvPicPr>
            <a:picLocks noChangeAspect="1"/>
          </p:cNvPicPr>
          <p:nvPr/>
        </p:nvPicPr>
        <p:blipFill>
          <a:blip r:embed="rId3"/>
          <a:stretch>
            <a:fillRect/>
          </a:stretch>
        </p:blipFill>
        <p:spPr>
          <a:xfrm>
            <a:off x="4421543" y="1490255"/>
            <a:ext cx="4493967" cy="2069965"/>
          </a:xfrm>
          <a:prstGeom prst="rect">
            <a:avLst/>
          </a:prstGeom>
        </p:spPr>
      </p:pic>
      <p:sp>
        <p:nvSpPr>
          <p:cNvPr id="11" name="TextBox 10">
            <a:extLst>
              <a:ext uri="{FF2B5EF4-FFF2-40B4-BE49-F238E27FC236}">
                <a16:creationId xmlns:a16="http://schemas.microsoft.com/office/drawing/2014/main" id="{7C483604-881D-4FF2-99CC-5A3B4C4A3AF3}"/>
              </a:ext>
            </a:extLst>
          </p:cNvPr>
          <p:cNvSpPr txBox="1"/>
          <p:nvPr/>
        </p:nvSpPr>
        <p:spPr>
          <a:xfrm>
            <a:off x="457200" y="1729160"/>
            <a:ext cx="3781378"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April 22 </a:t>
            </a:r>
            <a:r>
              <a:rPr lang="en-US" dirty="0"/>
              <a:t>- DWR shared preliminary recommendations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May 4 </a:t>
            </a:r>
            <a:r>
              <a:rPr lang="en-US" dirty="0"/>
              <a:t>– ACWA met with DWR Executive Director Nemeth to discuss concerns that DWR has not collaborated with stakeholders and analyzed impacts to water and wastewater management </a:t>
            </a:r>
          </a:p>
        </p:txBody>
      </p:sp>
    </p:spTree>
    <p:extLst>
      <p:ext uri="{BB962C8B-B14F-4D97-AF65-F5344CB8AC3E}">
        <p14:creationId xmlns:p14="http://schemas.microsoft.com/office/powerpoint/2010/main" val="3402153852"/>
      </p:ext>
    </p:extLst>
  </p:cSld>
  <p:clrMapOvr>
    <a:masterClrMapping/>
  </p:clrMapOvr>
</p:sld>
</file>

<file path=ppt/theme/theme1.xml><?xml version="1.0" encoding="utf-8"?>
<a:theme xmlns:a="http://schemas.openxmlformats.org/drawingml/2006/main" name="ACWA PPT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257DDF2642BB41BEF302174947C1B5" ma:contentTypeVersion="8" ma:contentTypeDescription="Create a new document." ma:contentTypeScope="" ma:versionID="5d0a414750b89dbc87ca495a3a3488da">
  <xsd:schema xmlns:xsd="http://www.w3.org/2001/XMLSchema" xmlns:xs="http://www.w3.org/2001/XMLSchema" xmlns:p="http://schemas.microsoft.com/office/2006/metadata/properties" xmlns:ns3="e8223a37-5e6e-40e5-bf67-3e36ea02be9e" targetNamespace="http://schemas.microsoft.com/office/2006/metadata/properties" ma:root="true" ma:fieldsID="2ac3b7b8f6c63a6587760e498dbe2538" ns3:_="">
    <xsd:import namespace="e8223a37-5e6e-40e5-bf67-3e36ea02be9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23a37-5e6e-40e5-bf67-3e36ea02b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BED2E1-E3E5-4521-9E25-7F04ACF3E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23a37-5e6e-40e5-bf67-3e36ea02b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0A15B-F484-4A19-B7B3-177C254EACFE}">
  <ds:schemaRefs>
    <ds:schemaRef ds:uri="http://schemas.microsoft.com/sharepoint/v3/contenttype/forms"/>
  </ds:schemaRefs>
</ds:datastoreItem>
</file>

<file path=customXml/itemProps3.xml><?xml version="1.0" encoding="utf-8"?>
<ds:datastoreItem xmlns:ds="http://schemas.openxmlformats.org/officeDocument/2006/customXml" ds:itemID="{097740C2-7CE6-4B3B-8FBC-E0C4C4BC8A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8223a37-5e6e-40e5-bf67-3e36ea02be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3516</TotalTime>
  <Words>2993</Words>
  <Application>Microsoft Office PowerPoint</Application>
  <PresentationFormat>On-screen Show (4:3)</PresentationFormat>
  <Paragraphs>398</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Courier New</vt:lpstr>
      <vt:lpstr>Franklin Gothic Book</vt:lpstr>
      <vt:lpstr>Symbol</vt:lpstr>
      <vt:lpstr>Trebuchet MS</vt:lpstr>
      <vt:lpstr>Verdana</vt:lpstr>
      <vt:lpstr>ACWA PPT Template 2016</vt:lpstr>
      <vt:lpstr>Water Use Efficiency Work Group</vt:lpstr>
      <vt:lpstr>Meeting Agenda</vt:lpstr>
      <vt:lpstr>Drought Update </vt:lpstr>
      <vt:lpstr>Drought Update </vt:lpstr>
      <vt:lpstr>DWR Updated Schedule </vt:lpstr>
      <vt:lpstr>Urban Water Use Efficiency Updates</vt:lpstr>
      <vt:lpstr>Urban Water Use Efficiency Updates</vt:lpstr>
      <vt:lpstr>Related Legislative Proposals</vt:lpstr>
      <vt:lpstr>Indoor Residential Water Use Standard</vt:lpstr>
      <vt:lpstr>Indoor Residential Water Use Standard</vt:lpstr>
      <vt:lpstr>Outdoor Water Use Standard</vt:lpstr>
      <vt:lpstr>Outdoor Water Use Standard</vt:lpstr>
      <vt:lpstr>Outdoor Water Use Standard</vt:lpstr>
      <vt:lpstr>Outdoor Water Use Standard</vt:lpstr>
      <vt:lpstr>Outdoor Water Use Standard</vt:lpstr>
      <vt:lpstr>CII Performance Measures</vt:lpstr>
      <vt:lpstr>CII Performance Measures</vt:lpstr>
      <vt:lpstr>CII Performance Measures</vt:lpstr>
      <vt:lpstr>CII Performance Measures</vt:lpstr>
      <vt:lpstr>Water Loss Performance Standards</vt:lpstr>
      <vt:lpstr>Water Loss Performance Standards</vt:lpstr>
      <vt:lpstr>Water Loss Performance Standards</vt:lpstr>
      <vt:lpstr>PowerPoint Presentation</vt:lpstr>
      <vt:lpstr>Water Loss Performance Standards</vt:lpstr>
      <vt:lpstr>Water Loss Performance Standards</vt:lpstr>
      <vt:lpstr>PowerPoint Presentation</vt:lpstr>
      <vt:lpstr>Variance and Bonus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Efficiency Work Group</dc:title>
  <dc:creator>Chelsea Haines</dc:creator>
  <cp:lastModifiedBy>Chelsea Haines</cp:lastModifiedBy>
  <cp:revision>112</cp:revision>
  <dcterms:created xsi:type="dcterms:W3CDTF">2020-08-17T16:57:19Z</dcterms:created>
  <dcterms:modified xsi:type="dcterms:W3CDTF">2021-10-20T02:43:07Z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0x010100C2257DDF2642BB41BEF302174947C1B5</vt:lpwstr>
  </property>
</Properties>
</file>