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258" r:id="rId5"/>
    <p:sldId id="260" r:id="rId6"/>
    <p:sldId id="461" r:id="rId7"/>
    <p:sldId id="453" r:id="rId8"/>
    <p:sldId id="322" r:id="rId9"/>
    <p:sldId id="447" r:id="rId10"/>
    <p:sldId id="425" r:id="rId11"/>
    <p:sldId id="479" r:id="rId12"/>
    <p:sldId id="480" r:id="rId13"/>
    <p:sldId id="460" r:id="rId14"/>
    <p:sldId id="462" r:id="rId15"/>
    <p:sldId id="463" r:id="rId16"/>
    <p:sldId id="465" r:id="rId17"/>
    <p:sldId id="449" r:id="rId18"/>
    <p:sldId id="466" r:id="rId19"/>
    <p:sldId id="471" r:id="rId20"/>
    <p:sldId id="472" r:id="rId21"/>
    <p:sldId id="473" r:id="rId22"/>
    <p:sldId id="426" r:id="rId23"/>
    <p:sldId id="474" r:id="rId24"/>
    <p:sldId id="475" r:id="rId25"/>
    <p:sldId id="476" r:id="rId26"/>
    <p:sldId id="464" r:id="rId27"/>
    <p:sldId id="477" r:id="rId28"/>
    <p:sldId id="433" r:id="rId29"/>
    <p:sldId id="440" r:id="rId30"/>
    <p:sldId id="468" r:id="rId31"/>
    <p:sldId id="469" r:id="rId32"/>
    <p:sldId id="470" r:id="rId33"/>
    <p:sldId id="395"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anders" initials="B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A88"/>
    <a:srgbClr val="3BB6B3"/>
    <a:srgbClr val="FF9900"/>
    <a:srgbClr val="FFFFFF"/>
    <a:srgbClr val="F8E81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4BEA9A-AA69-414C-8890-6C55B31A6F8F}" v="14" dt="2021-06-11T23:18:23.5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892" autoAdjust="0"/>
    <p:restoredTop sz="86604" autoAdjust="0"/>
  </p:normalViewPr>
  <p:slideViewPr>
    <p:cSldViewPr snapToGrid="0" snapToObjects="1">
      <p:cViewPr varScale="1">
        <p:scale>
          <a:sx n="66" d="100"/>
          <a:sy n="66" d="100"/>
        </p:scale>
        <p:origin x="84" y="474"/>
      </p:cViewPr>
      <p:guideLst>
        <p:guide orient="horz" pos="2160"/>
        <p:guide pos="2880"/>
      </p:guideLst>
    </p:cSldViewPr>
  </p:slideViewPr>
  <p:notesTextViewPr>
    <p:cViewPr>
      <p:scale>
        <a:sx n="3" d="2"/>
        <a:sy n="3" d="2"/>
      </p:scale>
      <p:origin x="0" y="0"/>
    </p:cViewPr>
  </p:notesTextViewPr>
  <p:sorterViewPr>
    <p:cViewPr>
      <p:scale>
        <a:sx n="125" d="100"/>
        <a:sy n="125" d="100"/>
      </p:scale>
      <p:origin x="0" y="-114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7" rIns="93174" bIns="46587" rtlCol="0"/>
          <a:lstStyle>
            <a:lvl1pPr algn="l">
              <a:defRPr sz="1200"/>
            </a:lvl1pPr>
          </a:lstStyle>
          <a:p>
            <a:endParaRPr lang="en-US" dirty="0"/>
          </a:p>
        </p:txBody>
      </p:sp>
      <p:sp>
        <p:nvSpPr>
          <p:cNvPr id="3" name="Date Placeholder 2"/>
          <p:cNvSpPr>
            <a:spLocks noGrp="1"/>
          </p:cNvSpPr>
          <p:nvPr>
            <p:ph type="dt" sz="quarter" idx="1"/>
          </p:nvPr>
        </p:nvSpPr>
        <p:spPr>
          <a:xfrm>
            <a:off x="3970937" y="0"/>
            <a:ext cx="3037840" cy="464820"/>
          </a:xfrm>
          <a:prstGeom prst="rect">
            <a:avLst/>
          </a:prstGeom>
        </p:spPr>
        <p:txBody>
          <a:bodyPr vert="horz" lIns="93174" tIns="46587" rIns="93174" bIns="46587" rtlCol="0"/>
          <a:lstStyle>
            <a:lvl1pPr algn="r">
              <a:defRPr sz="1200"/>
            </a:lvl1pPr>
          </a:lstStyle>
          <a:p>
            <a:fld id="{4CEECCB0-2930-4129-82B9-4BEE5FA79933}" type="datetimeFigureOut">
              <a:rPr lang="en-US" smtClean="0"/>
              <a:t>6/16/2021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4" tIns="46587" rIns="93174"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4820"/>
          </a:xfrm>
          <a:prstGeom prst="rect">
            <a:avLst/>
          </a:prstGeom>
        </p:spPr>
        <p:txBody>
          <a:bodyPr vert="horz" lIns="93174" tIns="46587" rIns="93174" bIns="46587" rtlCol="0" anchor="b"/>
          <a:lstStyle>
            <a:lvl1pPr algn="r">
              <a:defRPr sz="1200"/>
            </a:lvl1pPr>
          </a:lstStyle>
          <a:p>
            <a:fld id="{3E145DB2-6590-473A-BA60-549DFD3738D5}" type="slidenum">
              <a:rPr lang="en-US" smtClean="0"/>
              <a:t>‹#›</a:t>
            </a:fld>
            <a:endParaRPr lang="en-US" dirty="0"/>
          </a:p>
        </p:txBody>
      </p:sp>
    </p:spTree>
    <p:extLst>
      <p:ext uri="{BB962C8B-B14F-4D97-AF65-F5344CB8AC3E}">
        <p14:creationId xmlns:p14="http://schemas.microsoft.com/office/powerpoint/2010/main" val="33238367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7" rIns="93174" bIns="46587" rtlCol="0"/>
          <a:lstStyle>
            <a:lvl1pPr algn="l">
              <a:defRPr sz="1200"/>
            </a:lvl1pPr>
          </a:lstStyle>
          <a:p>
            <a:endParaRPr lang="en-US" dirty="0"/>
          </a:p>
        </p:txBody>
      </p:sp>
      <p:sp>
        <p:nvSpPr>
          <p:cNvPr id="3" name="Date Placeholder 2"/>
          <p:cNvSpPr>
            <a:spLocks noGrp="1"/>
          </p:cNvSpPr>
          <p:nvPr>
            <p:ph type="dt" idx="1"/>
          </p:nvPr>
        </p:nvSpPr>
        <p:spPr>
          <a:xfrm>
            <a:off x="3970937" y="0"/>
            <a:ext cx="3037840" cy="464820"/>
          </a:xfrm>
          <a:prstGeom prst="rect">
            <a:avLst/>
          </a:prstGeom>
        </p:spPr>
        <p:txBody>
          <a:bodyPr vert="horz" lIns="93174" tIns="46587" rIns="93174" bIns="46587" rtlCol="0"/>
          <a:lstStyle>
            <a:lvl1pPr algn="r">
              <a:defRPr sz="1200"/>
            </a:lvl1pPr>
          </a:lstStyle>
          <a:p>
            <a:fld id="{DDB01B81-6D0D-499C-BFFA-72DA61BD58D9}" type="datetimeFigureOut">
              <a:rPr lang="en-US" smtClean="0"/>
              <a:t>6/16/2021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4" tIns="46587" rIns="93174" bIns="46587"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4" tIns="46587" rIns="93174"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7" rIns="93174"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4" tIns="46587" rIns="93174" bIns="46587" rtlCol="0" anchor="b"/>
          <a:lstStyle>
            <a:lvl1pPr algn="r">
              <a:defRPr sz="1200"/>
            </a:lvl1pPr>
          </a:lstStyle>
          <a:p>
            <a:fld id="{91E5EFF9-0DAD-4AE0-9191-77201DA71325}" type="slidenum">
              <a:rPr lang="en-US" smtClean="0"/>
              <a:t>‹#›</a:t>
            </a:fld>
            <a:endParaRPr lang="en-US" dirty="0"/>
          </a:p>
        </p:txBody>
      </p:sp>
    </p:spTree>
    <p:extLst>
      <p:ext uri="{BB962C8B-B14F-4D97-AF65-F5344CB8AC3E}">
        <p14:creationId xmlns:p14="http://schemas.microsoft.com/office/powerpoint/2010/main" val="800415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5926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77777"/>
                </a:solidFill>
                <a:effectLst/>
                <a:latin typeface="Roboto" panose="02000000000000000000" pitchFamily="2" charset="0"/>
              </a:rPr>
              <a:t>Things change – learn what has been, what is being done, to create new and move forward on your conservation </a:t>
            </a:r>
            <a:r>
              <a:rPr lang="en-US" b="0" i="0" dirty="0" err="1">
                <a:solidFill>
                  <a:srgbClr val="777777"/>
                </a:solidFill>
                <a:effectLst/>
                <a:latin typeface="Roboto" panose="02000000000000000000" pitchFamily="2" charset="0"/>
              </a:rPr>
              <a:t>coord</a:t>
            </a:r>
            <a:r>
              <a:rPr lang="en-US" b="0" i="0" dirty="0">
                <a:solidFill>
                  <a:srgbClr val="777777"/>
                </a:solidFill>
                <a:effectLst/>
                <a:latin typeface="Roboto" panose="02000000000000000000" pitchFamily="2" charset="0"/>
              </a:rPr>
              <a:t> journey.</a:t>
            </a:r>
          </a:p>
          <a:p>
            <a:endParaRPr lang="en-US" b="0" i="0" dirty="0">
              <a:solidFill>
                <a:srgbClr val="777777"/>
              </a:solidFill>
              <a:effectLst/>
              <a:latin typeface="Roboto" panose="02000000000000000000" pitchFamily="2" charset="0"/>
            </a:endParaRPr>
          </a:p>
          <a:p>
            <a:r>
              <a:rPr lang="en-US" b="0" i="0" dirty="0">
                <a:solidFill>
                  <a:srgbClr val="777777"/>
                </a:solidFill>
                <a:effectLst/>
                <a:latin typeface="Roboto" panose="02000000000000000000" pitchFamily="2" charset="0"/>
              </a:rPr>
              <a:t>Start by assessing what you have:</a:t>
            </a:r>
          </a:p>
          <a:p>
            <a:endParaRPr lang="en-US" b="0" i="0" dirty="0">
              <a:solidFill>
                <a:srgbClr val="777777"/>
              </a:solidFill>
              <a:effectLst/>
              <a:latin typeface="Roboto" panose="02000000000000000000" pitchFamily="2" charset="0"/>
            </a:endParaRPr>
          </a:p>
          <a:p>
            <a:r>
              <a:rPr lang="en-US" b="0" i="0" dirty="0">
                <a:solidFill>
                  <a:srgbClr val="777777"/>
                </a:solidFill>
                <a:effectLst/>
                <a:latin typeface="Roboto" panose="02000000000000000000" pitchFamily="2" charset="0"/>
              </a:rPr>
              <a:t>This standard describes the critical elements of an effective water conservation and efficiency program. It encompasses activities undertaken by a utility within its own operations to improve water use on the supply side upstream of customer meters through distribution system management, and on the demand side downstream of customer meters through customer billing and education practices. A program meeting this standard has the potential to impact all water users.</a:t>
            </a:r>
          </a:p>
          <a:p>
            <a:endParaRPr lang="en-US" b="0" i="0" dirty="0">
              <a:solidFill>
                <a:srgbClr val="777777"/>
              </a:solidFill>
              <a:effectLst/>
              <a:latin typeface="Roboto" panose="02000000000000000000" pitchFamily="2" charset="0"/>
            </a:endParaRPr>
          </a:p>
          <a:p>
            <a:r>
              <a:rPr lang="en-US" b="0" i="0" dirty="0">
                <a:solidFill>
                  <a:srgbClr val="777777"/>
                </a:solidFill>
                <a:effectLst/>
                <a:latin typeface="Roboto" panose="02000000000000000000" pitchFamily="2" charset="0"/>
              </a:rPr>
              <a:t>Last updated in 2020, and effective February 1, 2021</a:t>
            </a:r>
          </a:p>
          <a:p>
            <a:endParaRPr lang="en-US" b="0" i="0" dirty="0">
              <a:solidFill>
                <a:srgbClr val="777777"/>
              </a:solidFill>
              <a:effectLst/>
              <a:latin typeface="Roboto" panose="02000000000000000000" pitchFamily="2" charset="0"/>
            </a:endParaRPr>
          </a:p>
          <a:p>
            <a:r>
              <a:rPr lang="en-US" b="0" i="0" dirty="0">
                <a:solidFill>
                  <a:srgbClr val="000000"/>
                </a:solidFill>
                <a:effectLst/>
                <a:latin typeface="Open Sans" panose="020B0606030504020204" pitchFamily="34" charset="0"/>
              </a:rPr>
              <a:t>These components can serve as an outline for areas of responsibility to be covered as team by your agency.</a:t>
            </a:r>
          </a:p>
          <a:p>
            <a:endParaRPr lang="en-US" b="0" i="0" dirty="0">
              <a:solidFill>
                <a:srgbClr val="000000"/>
              </a:solidFill>
              <a:effectLst/>
              <a:latin typeface="Open Sans" panose="020B0606030504020204" pitchFamily="34" charset="0"/>
            </a:endParaRPr>
          </a:p>
          <a:p>
            <a:r>
              <a:rPr lang="en-US" b="1" i="0" dirty="0">
                <a:solidFill>
                  <a:srgbClr val="000000"/>
                </a:solidFill>
                <a:effectLst/>
                <a:latin typeface="Roboto" panose="02000000000000000000" pitchFamily="2" charset="0"/>
              </a:rPr>
              <a:t>AWE is verifying utility compliance with the G480 Standard, and maintains a leaderboard. AWE will review and verify submissions from current members free of charge. </a:t>
            </a:r>
            <a:endParaRPr lang="en-US" dirty="0"/>
          </a:p>
        </p:txBody>
      </p:sp>
      <p:sp>
        <p:nvSpPr>
          <p:cNvPr id="4" name="Slide Number Placeholder 3"/>
          <p:cNvSpPr>
            <a:spLocks noGrp="1"/>
          </p:cNvSpPr>
          <p:nvPr>
            <p:ph type="sldNum" sz="quarter" idx="5"/>
          </p:nvPr>
        </p:nvSpPr>
        <p:spPr/>
        <p:txBody>
          <a:bodyPr/>
          <a:lstStyle/>
          <a:p>
            <a:fld id="{249061A5-AAB5-8D43-84D2-4BF09622AAD7}" type="slidenum">
              <a:rPr lang="en-US" smtClean="0"/>
              <a:t>29</a:t>
            </a:fld>
            <a:endParaRPr lang="en-US"/>
          </a:p>
        </p:txBody>
      </p:sp>
    </p:spTree>
    <p:extLst>
      <p:ext uri="{BB962C8B-B14F-4D97-AF65-F5344CB8AC3E}">
        <p14:creationId xmlns:p14="http://schemas.microsoft.com/office/powerpoint/2010/main" val="4160708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1438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652F55B0-FA9B-423A-BB8F-A19E2A51AB47}" type="slidenum">
              <a:rPr lang="en-US" smtClean="0"/>
              <a:t>5</a:t>
            </a:fld>
            <a:endParaRPr lang="en-US"/>
          </a:p>
        </p:txBody>
      </p:sp>
    </p:spTree>
    <p:extLst>
      <p:ext uri="{BB962C8B-B14F-4D97-AF65-F5344CB8AC3E}">
        <p14:creationId xmlns:p14="http://schemas.microsoft.com/office/powerpoint/2010/main" val="3645206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32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0655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144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026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1957639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3 Range of Knowledge is being reworked into the new format</a:t>
            </a:r>
          </a:p>
          <a:p>
            <a:endParaRPr lang="en-US" dirty="0"/>
          </a:p>
          <a:p>
            <a:r>
              <a:rPr lang="en-US" dirty="0"/>
              <a:t>Level 1 focus is heavy on landscape and residential</a:t>
            </a:r>
          </a:p>
          <a:p>
            <a:r>
              <a:rPr lang="en-US" dirty="0"/>
              <a:t>Level 2 focus is landscape implementing water conservation and added area of water resources planning </a:t>
            </a:r>
          </a:p>
          <a:p>
            <a:r>
              <a:rPr lang="en-US" dirty="0"/>
              <a:t>Level 3 focus is program design, monitoring, management, analysis, evaluation – integrated planning</a:t>
            </a:r>
          </a:p>
          <a:p>
            <a:endParaRPr lang="en-US" dirty="0"/>
          </a:p>
          <a:p>
            <a:r>
              <a:rPr lang="en-US" dirty="0"/>
              <a:t>New recommended study materials lists for all grade levels.</a:t>
            </a:r>
          </a:p>
          <a:p>
            <a:r>
              <a:rPr lang="en-US" dirty="0"/>
              <a:t>New Need to know criteria for level 1&amp;2</a:t>
            </a:r>
          </a:p>
          <a:p>
            <a:endParaRPr lang="en-US" dirty="0"/>
          </a:p>
          <a:p>
            <a:r>
              <a:rPr lang="en-US" dirty="0"/>
              <a:t>Currently certified</a:t>
            </a:r>
          </a:p>
          <a:p>
            <a:r>
              <a:rPr lang="en-US" dirty="0"/>
              <a:t>Level 1 – 274</a:t>
            </a:r>
          </a:p>
          <a:p>
            <a:r>
              <a:rPr lang="en-US" dirty="0"/>
              <a:t>Level 2 – 50</a:t>
            </a:r>
          </a:p>
          <a:p>
            <a:r>
              <a:rPr lang="en-US" dirty="0"/>
              <a:t>Level 3 – 26</a:t>
            </a:r>
          </a:p>
          <a:p>
            <a:endParaRPr lang="en-US" dirty="0"/>
          </a:p>
          <a:p>
            <a:endParaRPr lang="en-US" dirty="0"/>
          </a:p>
        </p:txBody>
      </p:sp>
      <p:sp>
        <p:nvSpPr>
          <p:cNvPr id="4" name="Slide Number Placeholder 3"/>
          <p:cNvSpPr>
            <a:spLocks noGrp="1"/>
          </p:cNvSpPr>
          <p:nvPr>
            <p:ph type="sldNum" sz="quarter" idx="5"/>
          </p:nvPr>
        </p:nvSpPr>
        <p:spPr/>
        <p:txBody>
          <a:bodyPr/>
          <a:lstStyle/>
          <a:p>
            <a:fld id="{249061A5-AAB5-8D43-84D2-4BF09622AAD7}" type="slidenum">
              <a:rPr lang="en-US" smtClean="0"/>
              <a:t>28</a:t>
            </a:fld>
            <a:endParaRPr lang="en-US"/>
          </a:p>
        </p:txBody>
      </p:sp>
    </p:spTree>
    <p:extLst>
      <p:ext uri="{BB962C8B-B14F-4D97-AF65-F5344CB8AC3E}">
        <p14:creationId xmlns:p14="http://schemas.microsoft.com/office/powerpoint/2010/main" val="943095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titlepg.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92507"/>
            <a:ext cx="9144000" cy="4147450"/>
          </a:xfrm>
          <a:prstGeom prst="rect">
            <a:avLst/>
          </a:prstGeom>
        </p:spPr>
      </p:pic>
      <p:sp>
        <p:nvSpPr>
          <p:cNvPr id="2" name="Title 1"/>
          <p:cNvSpPr>
            <a:spLocks noGrp="1"/>
          </p:cNvSpPr>
          <p:nvPr>
            <p:ph type="ctrTitle"/>
          </p:nvPr>
        </p:nvSpPr>
        <p:spPr>
          <a:xfrm>
            <a:off x="685800" y="1887839"/>
            <a:ext cx="7772400" cy="1263970"/>
          </a:xfrm>
        </p:spPr>
        <p:txBody>
          <a:bodyPr anchor="b"/>
          <a:lstStyle>
            <a:lvl1pPr algn="l">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151810"/>
            <a:ext cx="7772400" cy="492051"/>
          </a:xfrm>
        </p:spPr>
        <p:txBody>
          <a:bodyPr anchor="t"/>
          <a:lstStyle>
            <a:lvl1pPr marL="0" indent="0" algn="l">
              <a:buNone/>
              <a:defRPr>
                <a:solidFill>
                  <a:srgbClr val="3BB6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ACWA Logo secondary 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799" y="440860"/>
            <a:ext cx="2133334" cy="715641"/>
          </a:xfrm>
          <a:prstGeom prst="rect">
            <a:avLst/>
          </a:prstGeom>
        </p:spPr>
      </p:pic>
      <p:sp>
        <p:nvSpPr>
          <p:cNvPr id="9" name="TextBox 8"/>
          <p:cNvSpPr txBox="1"/>
          <p:nvPr userDrawn="1"/>
        </p:nvSpPr>
        <p:spPr>
          <a:xfrm>
            <a:off x="6988164" y="372928"/>
            <a:ext cx="1470036" cy="923330"/>
          </a:xfrm>
          <a:prstGeom prst="rect">
            <a:avLst/>
          </a:prstGeom>
          <a:noFill/>
        </p:spPr>
        <p:txBody>
          <a:bodyPr wrap="square" rtlCol="0">
            <a:spAutoFit/>
          </a:bodyPr>
          <a:lstStyle/>
          <a:p>
            <a:pPr algn="r"/>
            <a:r>
              <a:rPr lang="en-US" b="1" i="1" dirty="0">
                <a:solidFill>
                  <a:srgbClr val="3BB6B3"/>
                </a:solidFill>
              </a:rPr>
              <a:t>Bringing Water Together</a:t>
            </a:r>
          </a:p>
        </p:txBody>
      </p:sp>
      <p:sp>
        <p:nvSpPr>
          <p:cNvPr id="11" name="Text Placeholder 10"/>
          <p:cNvSpPr>
            <a:spLocks noGrp="1"/>
          </p:cNvSpPr>
          <p:nvPr>
            <p:ph type="body" sz="quarter" idx="13" hasCustomPrompt="1"/>
          </p:nvPr>
        </p:nvSpPr>
        <p:spPr>
          <a:xfrm>
            <a:off x="685799" y="5744336"/>
            <a:ext cx="3532104" cy="802907"/>
          </a:xfrm>
        </p:spPr>
        <p:txBody>
          <a:bodyPr anchor="b">
            <a:normAutofit/>
          </a:bodyPr>
          <a:lstStyle>
            <a:lvl1pPr marL="0" indent="0">
              <a:buNone/>
              <a:defRPr sz="1800" baseline="0">
                <a:solidFill>
                  <a:srgbClr val="053A88"/>
                </a:solidFill>
              </a:defRPr>
            </a:lvl1pPr>
          </a:lstStyle>
          <a:p>
            <a:pPr lvl="0"/>
            <a:r>
              <a:rPr lang="en-US" dirty="0"/>
              <a:t>Click to edit presenter name and presenter title</a:t>
            </a:r>
          </a:p>
        </p:txBody>
      </p:sp>
      <p:sp>
        <p:nvSpPr>
          <p:cNvPr id="12" name="TextBox 11"/>
          <p:cNvSpPr txBox="1"/>
          <p:nvPr userDrawn="1"/>
        </p:nvSpPr>
        <p:spPr>
          <a:xfrm>
            <a:off x="6336725" y="6178337"/>
            <a:ext cx="2121475" cy="368906"/>
          </a:xfrm>
          <a:prstGeom prst="rect">
            <a:avLst/>
          </a:prstGeom>
          <a:noFill/>
        </p:spPr>
        <p:txBody>
          <a:bodyPr wrap="square" rtlCol="0" anchor="b">
            <a:spAutoFit/>
          </a:bodyPr>
          <a:lstStyle/>
          <a:p>
            <a:pPr algn="r"/>
            <a:r>
              <a:rPr lang="en-US" b="0" i="0" dirty="0">
                <a:solidFill>
                  <a:srgbClr val="053A88"/>
                </a:solidFill>
              </a:rPr>
              <a:t>www.acwa.com</a:t>
            </a:r>
          </a:p>
        </p:txBody>
      </p:sp>
      <p:sp>
        <p:nvSpPr>
          <p:cNvPr id="10" name="Text Placeholder 9"/>
          <p:cNvSpPr>
            <a:spLocks noGrp="1"/>
          </p:cNvSpPr>
          <p:nvPr>
            <p:ph type="body" sz="quarter" idx="15" hasCustomPrompt="1"/>
          </p:nvPr>
        </p:nvSpPr>
        <p:spPr>
          <a:xfrm>
            <a:off x="685800" y="3869940"/>
            <a:ext cx="7772400" cy="358775"/>
          </a:xfrm>
        </p:spPr>
        <p:txBody>
          <a:bodyPr>
            <a:noAutofit/>
          </a:bodyPr>
          <a:lstStyle>
            <a:lvl1pPr marL="0" indent="0">
              <a:buNone/>
              <a:defRPr sz="1900">
                <a:solidFill>
                  <a:srgbClr val="FFFFFF"/>
                </a:solidFill>
              </a:defRPr>
            </a:lvl1pPr>
          </a:lstStyle>
          <a:p>
            <a:pPr lvl="0"/>
            <a:r>
              <a:rPr lang="en-US" dirty="0"/>
              <a:t>Date</a:t>
            </a:r>
          </a:p>
        </p:txBody>
      </p:sp>
    </p:spTree>
    <p:extLst>
      <p:ext uri="{BB962C8B-B14F-4D97-AF65-F5344CB8AC3E}">
        <p14:creationId xmlns:p14="http://schemas.microsoft.com/office/powerpoint/2010/main" val="153217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A48AA2D-3466-4A47-B2FD-1E742DB70AAC}" type="slidenum">
              <a:rPr lang="en-US" smtClean="0"/>
              <a:t>‹#›</a:t>
            </a:fld>
            <a:endParaRPr lang="en-US" dirty="0"/>
          </a:p>
        </p:txBody>
      </p:sp>
      <p:sp>
        <p:nvSpPr>
          <p:cNvPr id="10" name="Title 1"/>
          <p:cNvSpPr>
            <a:spLocks noGrp="1"/>
          </p:cNvSpPr>
          <p:nvPr>
            <p:ph type="title" hasCustomPrompt="1"/>
          </p:nvPr>
        </p:nvSpPr>
        <p:spPr>
          <a:xfrm>
            <a:off x="457200" y="262825"/>
            <a:ext cx="8229600" cy="889036"/>
          </a:xfrm>
        </p:spPr>
        <p:txBody>
          <a:bodyPr anchor="b">
            <a:normAutofit/>
          </a:bodyPr>
          <a:lstStyle>
            <a:lvl1pPr algn="l">
              <a:defRPr sz="3600"/>
            </a:lvl1pPr>
          </a:lstStyle>
          <a:p>
            <a:r>
              <a:rPr lang="en-US" dirty="0"/>
              <a:t>Contact Us</a:t>
            </a:r>
          </a:p>
        </p:txBody>
      </p:sp>
      <p:sp>
        <p:nvSpPr>
          <p:cNvPr id="11"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Feel free to connect with us.</a:t>
            </a:r>
          </a:p>
        </p:txBody>
      </p:sp>
      <p:pic>
        <p:nvPicPr>
          <p:cNvPr id="12" name="Picture 11" descr="contact icons.png"/>
          <p:cNvPicPr>
            <a:picLocks noChangeAspect="1"/>
          </p:cNvPicPr>
          <p:nvPr userDrawn="1"/>
        </p:nvPicPr>
        <p:blipFill rotWithShape="1">
          <a:blip r:embed="rId2">
            <a:extLst>
              <a:ext uri="{28A0092B-C50C-407E-A947-70E740481C1C}">
                <a14:useLocalDpi xmlns:a14="http://schemas.microsoft.com/office/drawing/2010/main" val="0"/>
              </a:ext>
            </a:extLst>
          </a:blip>
          <a:srcRect l="28876" t="26874" r="62016" b="32988"/>
          <a:stretch/>
        </p:blipFill>
        <p:spPr>
          <a:xfrm>
            <a:off x="2918046" y="2374569"/>
            <a:ext cx="832883" cy="2752652"/>
          </a:xfrm>
          <a:prstGeom prst="rect">
            <a:avLst/>
          </a:prstGeom>
        </p:spPr>
      </p:pic>
      <p:sp>
        <p:nvSpPr>
          <p:cNvPr id="13" name="TextBox 12"/>
          <p:cNvSpPr txBox="1"/>
          <p:nvPr userDrawn="1"/>
        </p:nvSpPr>
        <p:spPr>
          <a:xfrm>
            <a:off x="3579627" y="4111220"/>
            <a:ext cx="2823535" cy="369332"/>
          </a:xfrm>
          <a:prstGeom prst="rect">
            <a:avLst/>
          </a:prstGeom>
          <a:noFill/>
        </p:spPr>
        <p:txBody>
          <a:bodyPr wrap="square" rtlCol="0">
            <a:spAutoFit/>
          </a:bodyPr>
          <a:lstStyle/>
          <a:p>
            <a:r>
              <a:rPr lang="en-US" dirty="0">
                <a:solidFill>
                  <a:srgbClr val="053A88"/>
                </a:solidFill>
              </a:rPr>
              <a:t>facebook.com/acwawater</a:t>
            </a:r>
          </a:p>
        </p:txBody>
      </p:sp>
      <p:sp>
        <p:nvSpPr>
          <p:cNvPr id="14" name="TextBox 13"/>
          <p:cNvSpPr txBox="1"/>
          <p:nvPr userDrawn="1"/>
        </p:nvSpPr>
        <p:spPr>
          <a:xfrm>
            <a:off x="3579627" y="4601499"/>
            <a:ext cx="2823535" cy="369332"/>
          </a:xfrm>
          <a:prstGeom prst="rect">
            <a:avLst/>
          </a:prstGeom>
          <a:noFill/>
        </p:spPr>
        <p:txBody>
          <a:bodyPr wrap="square" rtlCol="0">
            <a:spAutoFit/>
          </a:bodyPr>
          <a:lstStyle/>
          <a:p>
            <a:r>
              <a:rPr lang="en-US" dirty="0">
                <a:solidFill>
                  <a:srgbClr val="053A88"/>
                </a:solidFill>
              </a:rPr>
              <a:t>twitter.com/acwawater</a:t>
            </a:r>
          </a:p>
        </p:txBody>
      </p:sp>
      <p:sp>
        <p:nvSpPr>
          <p:cNvPr id="15" name="TextBox 14"/>
          <p:cNvSpPr txBox="1"/>
          <p:nvPr userDrawn="1"/>
        </p:nvSpPr>
        <p:spPr>
          <a:xfrm>
            <a:off x="3579627" y="3107034"/>
            <a:ext cx="2823535" cy="369332"/>
          </a:xfrm>
          <a:prstGeom prst="rect">
            <a:avLst/>
          </a:prstGeom>
          <a:noFill/>
        </p:spPr>
        <p:txBody>
          <a:bodyPr wrap="square" rtlCol="0">
            <a:spAutoFit/>
          </a:bodyPr>
          <a:lstStyle/>
          <a:p>
            <a:r>
              <a:rPr lang="en-US" dirty="0">
                <a:solidFill>
                  <a:srgbClr val="053A88"/>
                </a:solidFill>
              </a:rPr>
              <a:t>www.acwa.com</a:t>
            </a:r>
          </a:p>
        </p:txBody>
      </p:sp>
      <p:sp>
        <p:nvSpPr>
          <p:cNvPr id="18" name="Text Placeholder 17"/>
          <p:cNvSpPr>
            <a:spLocks noGrp="1"/>
          </p:cNvSpPr>
          <p:nvPr>
            <p:ph type="body" sz="quarter" idx="14" hasCustomPrompt="1"/>
          </p:nvPr>
        </p:nvSpPr>
        <p:spPr>
          <a:xfrm>
            <a:off x="3036888" y="1979281"/>
            <a:ext cx="3430587" cy="395288"/>
          </a:xfrm>
        </p:spPr>
        <p:txBody>
          <a:bodyPr>
            <a:noAutofit/>
          </a:bodyPr>
          <a:lstStyle>
            <a:lvl1pPr marL="0" indent="0">
              <a:buNone/>
              <a:defRPr sz="2000" b="1">
                <a:solidFill>
                  <a:srgbClr val="053A88"/>
                </a:solidFill>
              </a:defRPr>
            </a:lvl1pPr>
          </a:lstStyle>
          <a:p>
            <a:pPr lvl="0"/>
            <a:r>
              <a:rPr lang="en-US" dirty="0"/>
              <a:t>Presenter Name Goes Here</a:t>
            </a:r>
          </a:p>
        </p:txBody>
      </p:sp>
      <p:sp>
        <p:nvSpPr>
          <p:cNvPr id="19" name="Text Placeholder 17"/>
          <p:cNvSpPr>
            <a:spLocks noGrp="1"/>
          </p:cNvSpPr>
          <p:nvPr>
            <p:ph type="body" sz="quarter" idx="15" hasCustomPrompt="1"/>
          </p:nvPr>
        </p:nvSpPr>
        <p:spPr>
          <a:xfrm>
            <a:off x="3579627" y="3621420"/>
            <a:ext cx="3430587" cy="395288"/>
          </a:xfrm>
        </p:spPr>
        <p:txBody>
          <a:bodyPr>
            <a:noAutofit/>
          </a:bodyPr>
          <a:lstStyle>
            <a:lvl1pPr marL="0" indent="0">
              <a:buNone/>
              <a:defRPr sz="1800" b="0">
                <a:solidFill>
                  <a:srgbClr val="053A88"/>
                </a:solidFill>
              </a:defRPr>
            </a:lvl1pPr>
          </a:lstStyle>
          <a:p>
            <a:pPr lvl="0"/>
            <a:r>
              <a:rPr lang="en-US" dirty="0" err="1"/>
              <a:t>acwabox@acwa.com</a:t>
            </a:r>
            <a:endParaRPr lang="en-US" dirty="0"/>
          </a:p>
        </p:txBody>
      </p:sp>
      <p:sp>
        <p:nvSpPr>
          <p:cNvPr id="20" name="Text Placeholder 17"/>
          <p:cNvSpPr>
            <a:spLocks noGrp="1"/>
          </p:cNvSpPr>
          <p:nvPr>
            <p:ph type="body" sz="quarter" idx="16" hasCustomPrompt="1"/>
          </p:nvPr>
        </p:nvSpPr>
        <p:spPr>
          <a:xfrm>
            <a:off x="3579627" y="2624023"/>
            <a:ext cx="3430587" cy="395288"/>
          </a:xfrm>
        </p:spPr>
        <p:txBody>
          <a:bodyPr>
            <a:noAutofit/>
          </a:bodyPr>
          <a:lstStyle>
            <a:lvl1pPr marL="0" indent="0">
              <a:buNone/>
              <a:defRPr sz="1800" b="0">
                <a:solidFill>
                  <a:srgbClr val="053A88"/>
                </a:solidFill>
              </a:defRPr>
            </a:lvl1pPr>
          </a:lstStyle>
          <a:p>
            <a:pPr lvl="0"/>
            <a:r>
              <a:rPr lang="en-US" dirty="0"/>
              <a:t>(916) 441-4545</a:t>
            </a:r>
          </a:p>
        </p:txBody>
      </p:sp>
      <p:pic>
        <p:nvPicPr>
          <p:cNvPr id="21" name="Picture 20" descr="footer.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22" name="Picture 21" descr="ACWA Logo secondary white.png"/>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256991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895" y="914400"/>
            <a:ext cx="8636723" cy="5092700"/>
          </a:xfrm>
        </p:spPr>
        <p:txBody>
          <a:bodyPr/>
          <a:lstStyle>
            <a:lvl1pPr>
              <a:defRPr>
                <a:solidFill>
                  <a:schemeClr val="tx1"/>
                </a:solidFill>
              </a:defRPr>
            </a:lvl1pPr>
            <a:lvl2pPr>
              <a:buClr>
                <a:schemeClr val="bg1">
                  <a:lumMod val="50000"/>
                </a:schemeClr>
              </a:buClr>
              <a:defRPr>
                <a:solidFill>
                  <a:schemeClr val="tx1"/>
                </a:solidFill>
              </a:defRPr>
            </a:lvl2pPr>
            <a:lvl3pPr>
              <a:buClr>
                <a:schemeClr val="accent1"/>
              </a:buClr>
              <a:defRPr>
                <a:solidFill>
                  <a:schemeClr val="tx1"/>
                </a:solidFill>
              </a:defRPr>
            </a:lvl3pPr>
            <a:lvl4pPr>
              <a:buClr>
                <a:schemeClr val="bg1">
                  <a:lumMod val="50000"/>
                </a:schemeClr>
              </a:buClr>
              <a:defRPr>
                <a:solidFill>
                  <a:schemeClr val="tx1"/>
                </a:solidFill>
              </a:defRPr>
            </a:lvl4pPr>
            <a:lvl5pPr>
              <a:buClr>
                <a:schemeClr val="accent1"/>
              </a:buClr>
              <a:defRPr>
                <a:solidFill>
                  <a:schemeClr val="tx1"/>
                </a:solidFill>
              </a:defRPr>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extLst/>
          </a:lstStyle>
          <a:p>
            <a:pPr>
              <a:defRPr/>
            </a:pPr>
            <a:fld id="{04FA513C-3AFB-4F65-A3D1-1765416F4AE1}" type="slidenum">
              <a:rPr lang="en-US"/>
              <a:pPr>
                <a:defRPr/>
              </a:pPr>
              <a:t>‹#›</a:t>
            </a:fld>
            <a:endParaRPr lang="en-US"/>
          </a:p>
        </p:txBody>
      </p:sp>
      <p:sp>
        <p:nvSpPr>
          <p:cNvPr id="7" name="Title 1">
            <a:extLst>
              <a:ext uri="{FF2B5EF4-FFF2-40B4-BE49-F238E27FC236}">
                <a16:creationId xmlns:a16="http://schemas.microsoft.com/office/drawing/2014/main" id="{5F14F69D-8105-410B-B0B7-E82A944DB8A0}"/>
              </a:ext>
            </a:extLst>
          </p:cNvPr>
          <p:cNvSpPr>
            <a:spLocks noGrp="1"/>
          </p:cNvSpPr>
          <p:nvPr>
            <p:ph type="title"/>
          </p:nvPr>
        </p:nvSpPr>
        <p:spPr>
          <a:xfrm>
            <a:off x="457200" y="152412"/>
            <a:ext cx="8507412" cy="547769"/>
          </a:xfrm>
        </p:spPr>
        <p:txBody>
          <a:bodyPr>
            <a:normAutofit/>
          </a:bodyPr>
          <a:lstStyle>
            <a:lvl1pPr algn="l">
              <a:defRPr sz="2400">
                <a:effectLst/>
                <a:latin typeface="Trebuchet MS" panose="020B0603020202020204" pitchFamily="34" charset="0"/>
              </a:defRPr>
            </a:lvl1pPr>
          </a:lstStyle>
          <a:p>
            <a:r>
              <a:rPr lang="en-US"/>
              <a:t>Click to edit Master title style</a:t>
            </a:r>
          </a:p>
        </p:txBody>
      </p:sp>
      <p:cxnSp>
        <p:nvCxnSpPr>
          <p:cNvPr id="9" name="Straight Connector 8">
            <a:extLst>
              <a:ext uri="{FF2B5EF4-FFF2-40B4-BE49-F238E27FC236}">
                <a16:creationId xmlns:a16="http://schemas.microsoft.com/office/drawing/2014/main" id="{3BB6CB30-7108-4575-B89F-60F314BE9BC8}"/>
              </a:ext>
            </a:extLst>
          </p:cNvPr>
          <p:cNvCxnSpPr/>
          <p:nvPr userDrawn="1"/>
        </p:nvCxnSpPr>
        <p:spPr>
          <a:xfrm>
            <a:off x="556491" y="700169"/>
            <a:ext cx="2567710" cy="0"/>
          </a:xfrm>
          <a:prstGeom prst="line">
            <a:avLst/>
          </a:prstGeom>
          <a:ln w="28575">
            <a:solidFill>
              <a:srgbClr val="006B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52128"/>
      </p:ext>
    </p:extLst>
  </p:cSld>
  <p:clrMapOvr>
    <a:masterClrMapping/>
  </p:clrMapOvr>
  <p:extLst>
    <p:ext uri="{DCECCB84-F9BA-43D5-87BE-67443E8EF086}">
      <p15:sldGuideLst xmlns:p15="http://schemas.microsoft.com/office/powerpoint/2012/main">
        <p15:guide id="1" orient="horz" pos="2160">
          <p15:clr>
            <a:srgbClr val="FBAE40"/>
          </p15:clr>
        </p15:guide>
        <p15:guide id="2" pos="16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footer.png"/>
          <p:cNvPicPr>
            <a:picLocks noChangeAspect="1"/>
          </p:cNvPicPr>
          <p:nvPr userDrawn="1"/>
        </p:nvPicPr>
        <p:blipFill rotWithShape="1">
          <a:blip r:embed="rId2">
            <a:extLst>
              <a:ext uri="{28A0092B-C50C-407E-A947-70E740481C1C}">
                <a14:useLocalDpi xmlns:a14="http://schemas.microsoft.com/office/drawing/2010/main" val="0"/>
              </a:ext>
            </a:extLst>
          </a:blip>
          <a:srcRect t="77531"/>
          <a:stretch/>
        </p:blipFill>
        <p:spPr>
          <a:xfrm>
            <a:off x="0" y="5324232"/>
            <a:ext cx="9144000" cy="1540943"/>
          </a:xfrm>
          <a:prstGeom prst="rect">
            <a:avLst/>
          </a:prstGeom>
        </p:spPr>
      </p:pic>
      <p:sp>
        <p:nvSpPr>
          <p:cNvPr id="2" name="Title 1"/>
          <p:cNvSpPr>
            <a:spLocks noGrp="1"/>
          </p:cNvSpPr>
          <p:nvPr>
            <p:ph type="title"/>
          </p:nvPr>
        </p:nvSpPr>
        <p:spPr>
          <a:xfrm>
            <a:off x="457200" y="262825"/>
            <a:ext cx="8229600" cy="889036"/>
          </a:xfrm>
        </p:spPr>
        <p:txBody>
          <a:bodyPr anchor="b">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457200" y="1677581"/>
            <a:ext cx="8229600" cy="3697768"/>
          </a:xfrm>
        </p:spPr>
        <p:txBody>
          <a:bodyPr/>
          <a:lstStyle>
            <a:lvl1pPr>
              <a:defRPr sz="2400"/>
            </a:lvl1pPr>
            <a:lvl2pPr marL="742950" indent="-285750">
              <a:buFont typeface="Arial"/>
              <a:buChar char="•"/>
              <a:defRPr sz="2100"/>
            </a:lvl2pPr>
            <a:lvl3pPr>
              <a:defRPr sz="2100"/>
            </a:lvl3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9A48AA2D-3466-4A47-B2FD-1E742DB70AAC}" type="slidenum">
              <a:rPr lang="en-US" smtClean="0"/>
              <a:t>‹#›</a:t>
            </a:fld>
            <a:endParaRPr lang="en-US" dirty="0"/>
          </a:p>
        </p:txBody>
      </p:sp>
      <p:pic>
        <p:nvPicPr>
          <p:cNvPr id="8" name="Picture 7" descr="ACWA Logo secondary white.pn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457200" y="6284390"/>
            <a:ext cx="987980" cy="331424"/>
          </a:xfrm>
          <a:prstGeom prst="rect">
            <a:avLst/>
          </a:prstGeom>
        </p:spPr>
      </p:pic>
      <p:sp>
        <p:nvSpPr>
          <p:cNvPr id="10"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spTree>
    <p:extLst>
      <p:ext uri="{BB962C8B-B14F-4D97-AF65-F5344CB8AC3E}">
        <p14:creationId xmlns:p14="http://schemas.microsoft.com/office/powerpoint/2010/main" val="180107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section slide.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60428"/>
            <a:ext cx="9144000" cy="2997572"/>
          </a:xfrm>
          <a:prstGeom prst="rect">
            <a:avLst/>
          </a:prstGeom>
        </p:spPr>
      </p:pic>
      <p:sp>
        <p:nvSpPr>
          <p:cNvPr id="2" name="Title 1"/>
          <p:cNvSpPr>
            <a:spLocks noGrp="1"/>
          </p:cNvSpPr>
          <p:nvPr>
            <p:ph type="title"/>
          </p:nvPr>
        </p:nvSpPr>
        <p:spPr>
          <a:xfrm>
            <a:off x="722313" y="2587551"/>
            <a:ext cx="7772400" cy="1092495"/>
          </a:xfrm>
        </p:spPr>
        <p:txBody>
          <a:bodyPr anchor="t">
            <a:normAutofit/>
          </a:bodyPr>
          <a:lstStyle>
            <a:lvl1pPr algn="ctr">
              <a:defRPr sz="2800" b="0" cap="none">
                <a:solidFill>
                  <a:srgbClr val="3BB6B3"/>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376326"/>
            <a:ext cx="7772400" cy="1211225"/>
          </a:xfrm>
        </p:spPr>
        <p:txBody>
          <a:bodyPr anchor="b">
            <a:normAutofit/>
          </a:bodyPr>
          <a:lstStyle>
            <a:lvl1pPr marL="0" indent="0" algn="ctr">
              <a:buNone/>
              <a:defRPr sz="3600" b="1">
                <a:solidFill>
                  <a:srgbClr val="053A8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CWA Logo secondary 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86791" y="440861"/>
            <a:ext cx="1382233" cy="463679"/>
          </a:xfrm>
          <a:prstGeom prst="rect">
            <a:avLst/>
          </a:prstGeom>
        </p:spPr>
      </p:pic>
    </p:spTree>
    <p:extLst>
      <p:ext uri="{BB962C8B-B14F-4D97-AF65-F5344CB8AC3E}">
        <p14:creationId xmlns:p14="http://schemas.microsoft.com/office/powerpoint/2010/main" val="118131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3696696"/>
          </a:xfrm>
        </p:spPr>
        <p:txBody>
          <a:bodyPr/>
          <a:lstStyle>
            <a:lvl1pPr>
              <a:defRPr sz="2400"/>
            </a:lvl1pPr>
            <a:lvl2pPr>
              <a:defRPr sz="21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A48AA2D-3466-4A47-B2FD-1E742DB70AAC}" type="slidenum">
              <a:rPr lang="en-US" smtClean="0"/>
              <a:t>‹#›</a:t>
            </a:fld>
            <a:endParaRPr lang="en-US" dirty="0"/>
          </a:p>
        </p:txBody>
      </p:sp>
      <p:sp>
        <p:nvSpPr>
          <p:cNvPr id="10"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sp>
        <p:nvSpPr>
          <p:cNvPr id="14" name="Content Placeholder 13"/>
          <p:cNvSpPr>
            <a:spLocks noGrp="1"/>
          </p:cNvSpPr>
          <p:nvPr>
            <p:ph sz="quarter" idx="14" hasCustomPrompt="1"/>
          </p:nvPr>
        </p:nvSpPr>
        <p:spPr>
          <a:xfrm>
            <a:off x="5186363" y="1600200"/>
            <a:ext cx="3500437" cy="3697288"/>
          </a:xfrm>
        </p:spPr>
        <p:txBody>
          <a:bodyPr/>
          <a:lstStyle>
            <a:lvl1pPr marL="0" indent="0">
              <a:buNone/>
              <a:defRPr/>
            </a:lvl1pPr>
          </a:lstStyle>
          <a:p>
            <a:pPr lvl="0"/>
            <a:r>
              <a:rPr lang="en-US" dirty="0"/>
              <a:t>Image, graph, chart or videos</a:t>
            </a:r>
          </a:p>
        </p:txBody>
      </p:sp>
      <p:pic>
        <p:nvPicPr>
          <p:cNvPr id="9" name="Picture 8"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12" name="Picture 11"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75694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3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0" y="212651"/>
            <a:ext cx="5107172" cy="968743"/>
          </a:xfrm>
        </p:spPr>
        <p:txBody>
          <a:bodyPr/>
          <a:lstStyle>
            <a:lvl1pPr>
              <a:lnSpc>
                <a:spcPts val="3600"/>
              </a:lnSpc>
              <a:defRPr/>
            </a:lvl1pPr>
          </a:lstStyle>
          <a:p>
            <a:r>
              <a:rPr lang="en-US"/>
              <a:t>Click to edit Master title style</a:t>
            </a:r>
            <a:endParaRPr lang="en-US" dirty="0"/>
          </a:p>
        </p:txBody>
      </p:sp>
      <p:sp>
        <p:nvSpPr>
          <p:cNvPr id="9" name="Slide Number Placeholder 8"/>
          <p:cNvSpPr>
            <a:spLocks noGrp="1"/>
          </p:cNvSpPr>
          <p:nvPr>
            <p:ph type="sldNum" sz="quarter" idx="12"/>
          </p:nvPr>
        </p:nvSpPr>
        <p:spPr/>
        <p:txBody>
          <a:bodyPr/>
          <a:lstStyle/>
          <a:p>
            <a:fld id="{9A48AA2D-3466-4A47-B2FD-1E742DB70AAC}" type="slidenum">
              <a:rPr lang="en-US" smtClean="0"/>
              <a:t>‹#›</a:t>
            </a:fld>
            <a:endParaRPr lang="en-US" dirty="0"/>
          </a:p>
        </p:txBody>
      </p:sp>
      <p:sp>
        <p:nvSpPr>
          <p:cNvPr id="12" name="Content Placeholder 2"/>
          <p:cNvSpPr>
            <a:spLocks noGrp="1"/>
          </p:cNvSpPr>
          <p:nvPr>
            <p:ph sz="half" idx="13"/>
          </p:nvPr>
        </p:nvSpPr>
        <p:spPr>
          <a:xfrm>
            <a:off x="457200" y="1600201"/>
            <a:ext cx="5107172" cy="3696696"/>
          </a:xfrm>
        </p:spPr>
        <p:txBody>
          <a:bodyPr/>
          <a:lstStyle>
            <a:lvl1pPr>
              <a:defRPr sz="2400"/>
            </a:lvl1pPr>
            <a:lvl2pPr>
              <a:defRPr sz="21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3" name="Text Placeholder 9"/>
          <p:cNvSpPr>
            <a:spLocks noGrp="1"/>
          </p:cNvSpPr>
          <p:nvPr>
            <p:ph type="body" sz="quarter" idx="14" hasCustomPrompt="1"/>
          </p:nvPr>
        </p:nvSpPr>
        <p:spPr>
          <a:xfrm>
            <a:off x="457200" y="1044943"/>
            <a:ext cx="5107172"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sp>
        <p:nvSpPr>
          <p:cNvPr id="15" name="Picture Placeholder 14"/>
          <p:cNvSpPr>
            <a:spLocks noGrp="1"/>
          </p:cNvSpPr>
          <p:nvPr>
            <p:ph type="pic" sz="quarter" idx="15"/>
          </p:nvPr>
        </p:nvSpPr>
        <p:spPr>
          <a:xfrm>
            <a:off x="6054725" y="211505"/>
            <a:ext cx="2632075" cy="1666875"/>
          </a:xfrm>
        </p:spPr>
        <p:txBody>
          <a:bodyPr/>
          <a:lstStyle/>
          <a:p>
            <a:r>
              <a:rPr lang="en-US" dirty="0"/>
              <a:t>Click icon to add picture</a:t>
            </a:r>
          </a:p>
        </p:txBody>
      </p:sp>
      <p:sp>
        <p:nvSpPr>
          <p:cNvPr id="17" name="Picture Placeholder 14"/>
          <p:cNvSpPr>
            <a:spLocks noGrp="1"/>
          </p:cNvSpPr>
          <p:nvPr>
            <p:ph type="pic" sz="quarter" idx="17"/>
          </p:nvPr>
        </p:nvSpPr>
        <p:spPr>
          <a:xfrm>
            <a:off x="6054725" y="3833627"/>
            <a:ext cx="2632075" cy="1666875"/>
          </a:xfrm>
        </p:spPr>
        <p:txBody>
          <a:bodyPr/>
          <a:lstStyle/>
          <a:p>
            <a:r>
              <a:rPr lang="en-US" dirty="0"/>
              <a:t>Click icon to add picture</a:t>
            </a:r>
          </a:p>
        </p:txBody>
      </p:sp>
      <p:sp>
        <p:nvSpPr>
          <p:cNvPr id="14" name="Picture Placeholder 14"/>
          <p:cNvSpPr>
            <a:spLocks noGrp="1"/>
          </p:cNvSpPr>
          <p:nvPr>
            <p:ph type="pic" sz="quarter" idx="18"/>
          </p:nvPr>
        </p:nvSpPr>
        <p:spPr>
          <a:xfrm>
            <a:off x="6054725" y="2025791"/>
            <a:ext cx="2632075" cy="1666875"/>
          </a:xfrm>
        </p:spPr>
        <p:txBody>
          <a:bodyPr/>
          <a:lstStyle/>
          <a:p>
            <a:r>
              <a:rPr lang="en-US" dirty="0"/>
              <a:t>Click icon to add picture</a:t>
            </a:r>
          </a:p>
        </p:txBody>
      </p:sp>
      <p:pic>
        <p:nvPicPr>
          <p:cNvPr id="11" name="Picture 10"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18" name="Picture 17"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363799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12" name="Picture Placeholder 11"/>
          <p:cNvSpPr>
            <a:spLocks noGrp="1"/>
          </p:cNvSpPr>
          <p:nvPr>
            <p:ph type="pic" sz="quarter" idx="14" hasCustomPrompt="1"/>
          </p:nvPr>
        </p:nvSpPr>
        <p:spPr>
          <a:xfrm>
            <a:off x="0" y="1825624"/>
            <a:ext cx="9144000" cy="4234933"/>
          </a:xfrm>
        </p:spPr>
        <p:txBody>
          <a:bodyPr/>
          <a:lstStyle>
            <a:lvl1pPr marL="0" indent="0" algn="ctr">
              <a:buNone/>
              <a:defRPr/>
            </a:lvl1pPr>
          </a:lstStyle>
          <a:p>
            <a:r>
              <a:rPr lang="en-US" dirty="0"/>
              <a:t>Add image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A48AA2D-3466-4A47-B2FD-1E742DB70AAC}" type="slidenum">
              <a:rPr lang="en-US" smtClean="0"/>
              <a:t>‹#›</a:t>
            </a:fld>
            <a:endParaRPr lang="en-US" dirty="0"/>
          </a:p>
        </p:txBody>
      </p:sp>
      <p:sp>
        <p:nvSpPr>
          <p:cNvPr id="6"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pic>
        <p:nvPicPr>
          <p:cNvPr id="8" name="Picture 7"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10" name="Picture 9"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46405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48AA2D-3466-4A47-B2FD-1E742DB70AAC}" type="slidenum">
              <a:rPr lang="en-US" smtClean="0"/>
              <a:t>‹#›</a:t>
            </a:fld>
            <a:endParaRPr lang="en-US" dirty="0"/>
          </a:p>
        </p:txBody>
      </p:sp>
      <p:sp>
        <p:nvSpPr>
          <p:cNvPr id="8" name="Picture Placeholder 7"/>
          <p:cNvSpPr>
            <a:spLocks noGrp="1"/>
          </p:cNvSpPr>
          <p:nvPr>
            <p:ph type="pic" sz="quarter" idx="13" hasCustomPrompt="1"/>
          </p:nvPr>
        </p:nvSpPr>
        <p:spPr>
          <a:xfrm>
            <a:off x="0" y="0"/>
            <a:ext cx="9144000" cy="2038350"/>
          </a:xfrm>
        </p:spPr>
        <p:txBody>
          <a:bodyPr/>
          <a:lstStyle>
            <a:lvl1pPr marL="0" indent="0" algn="ctr">
              <a:buNone/>
              <a:defRPr baseline="0"/>
            </a:lvl1pPr>
          </a:lstStyle>
          <a:p>
            <a:r>
              <a:rPr lang="en-US" dirty="0"/>
              <a:t>Add image</a:t>
            </a:r>
          </a:p>
        </p:txBody>
      </p:sp>
      <p:sp>
        <p:nvSpPr>
          <p:cNvPr id="9" name="Title 1"/>
          <p:cNvSpPr>
            <a:spLocks noGrp="1"/>
          </p:cNvSpPr>
          <p:nvPr>
            <p:ph type="title"/>
          </p:nvPr>
        </p:nvSpPr>
        <p:spPr>
          <a:xfrm>
            <a:off x="457200" y="2273596"/>
            <a:ext cx="8229600" cy="968743"/>
          </a:xfrm>
        </p:spPr>
        <p:txBody>
          <a:bodyPr/>
          <a:lstStyle/>
          <a:p>
            <a:r>
              <a:rPr lang="en-US"/>
              <a:t>Click to edit Master title style</a:t>
            </a:r>
          </a:p>
        </p:txBody>
      </p:sp>
      <p:sp>
        <p:nvSpPr>
          <p:cNvPr id="10" name="Text Placeholder 9"/>
          <p:cNvSpPr>
            <a:spLocks noGrp="1"/>
          </p:cNvSpPr>
          <p:nvPr>
            <p:ph type="body" sz="quarter" idx="14" hasCustomPrompt="1"/>
          </p:nvPr>
        </p:nvSpPr>
        <p:spPr>
          <a:xfrm>
            <a:off x="457200" y="3105888"/>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sp>
        <p:nvSpPr>
          <p:cNvPr id="11" name="Content Placeholder 2"/>
          <p:cNvSpPr>
            <a:spLocks noGrp="1"/>
          </p:cNvSpPr>
          <p:nvPr>
            <p:ph sz="half" idx="15"/>
          </p:nvPr>
        </p:nvSpPr>
        <p:spPr>
          <a:xfrm>
            <a:off x="457200" y="3585535"/>
            <a:ext cx="8229600" cy="1711361"/>
          </a:xfrm>
        </p:spPr>
        <p:txBody>
          <a:bodyPr/>
          <a:lstStyle>
            <a:lvl1pPr>
              <a:defRPr sz="2400"/>
            </a:lvl1pPr>
            <a:lvl2pPr>
              <a:defRPr sz="21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pic>
        <p:nvPicPr>
          <p:cNvPr id="13" name="Picture 12"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14" name="Picture 13"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331951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57201" y="3845442"/>
            <a:ext cx="2508102" cy="1451454"/>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
        <p:nvSpPr>
          <p:cNvPr id="7" name="Slide Number Placeholder 6"/>
          <p:cNvSpPr>
            <a:spLocks noGrp="1"/>
          </p:cNvSpPr>
          <p:nvPr>
            <p:ph type="sldNum" sz="quarter" idx="12"/>
          </p:nvPr>
        </p:nvSpPr>
        <p:spPr/>
        <p:txBody>
          <a:bodyPr/>
          <a:lstStyle/>
          <a:p>
            <a:fld id="{9A48AA2D-3466-4A47-B2FD-1E742DB70AAC}" type="slidenum">
              <a:rPr lang="en-US" smtClean="0"/>
              <a:t>‹#›</a:t>
            </a:fld>
            <a:endParaRPr lang="en-US" dirty="0"/>
          </a:p>
        </p:txBody>
      </p:sp>
      <p:sp>
        <p:nvSpPr>
          <p:cNvPr id="10" name="Title 1"/>
          <p:cNvSpPr>
            <a:spLocks noGrp="1"/>
          </p:cNvSpPr>
          <p:nvPr>
            <p:ph type="title"/>
          </p:nvPr>
        </p:nvSpPr>
        <p:spPr>
          <a:xfrm>
            <a:off x="457200" y="212651"/>
            <a:ext cx="8229600" cy="968743"/>
          </a:xfrm>
        </p:spPr>
        <p:txBody>
          <a:bodyPr/>
          <a:lstStyle/>
          <a:p>
            <a:r>
              <a:rPr lang="en-US"/>
              <a:t>Click to edit Master title style</a:t>
            </a:r>
          </a:p>
        </p:txBody>
      </p:sp>
      <p:sp>
        <p:nvSpPr>
          <p:cNvPr id="11"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sp>
        <p:nvSpPr>
          <p:cNvPr id="13" name="Picture Placeholder 12"/>
          <p:cNvSpPr>
            <a:spLocks noGrp="1"/>
          </p:cNvSpPr>
          <p:nvPr>
            <p:ph type="pic" sz="quarter" idx="14"/>
          </p:nvPr>
        </p:nvSpPr>
        <p:spPr>
          <a:xfrm>
            <a:off x="457200" y="1747838"/>
            <a:ext cx="2508102" cy="2009775"/>
          </a:xfrm>
        </p:spPr>
        <p:txBody>
          <a:bodyPr/>
          <a:lstStyle/>
          <a:p>
            <a:r>
              <a:rPr lang="en-US" dirty="0"/>
              <a:t>Click icon to add picture</a:t>
            </a:r>
          </a:p>
        </p:txBody>
      </p:sp>
      <p:sp>
        <p:nvSpPr>
          <p:cNvPr id="16" name="Picture Placeholder 12"/>
          <p:cNvSpPr>
            <a:spLocks noGrp="1"/>
          </p:cNvSpPr>
          <p:nvPr>
            <p:ph type="pic" sz="quarter" idx="15"/>
          </p:nvPr>
        </p:nvSpPr>
        <p:spPr>
          <a:xfrm>
            <a:off x="3322084" y="1747838"/>
            <a:ext cx="2508102" cy="2009775"/>
          </a:xfrm>
        </p:spPr>
        <p:txBody>
          <a:bodyPr/>
          <a:lstStyle/>
          <a:p>
            <a:r>
              <a:rPr lang="en-US" dirty="0"/>
              <a:t>Click icon to add picture</a:t>
            </a:r>
          </a:p>
        </p:txBody>
      </p:sp>
      <p:sp>
        <p:nvSpPr>
          <p:cNvPr id="17" name="Picture Placeholder 12"/>
          <p:cNvSpPr>
            <a:spLocks noGrp="1"/>
          </p:cNvSpPr>
          <p:nvPr>
            <p:ph type="pic" sz="quarter" idx="16"/>
          </p:nvPr>
        </p:nvSpPr>
        <p:spPr>
          <a:xfrm>
            <a:off x="6178698" y="1747838"/>
            <a:ext cx="2508102" cy="2009775"/>
          </a:xfrm>
        </p:spPr>
        <p:txBody>
          <a:bodyPr/>
          <a:lstStyle/>
          <a:p>
            <a:r>
              <a:rPr lang="en-US" dirty="0"/>
              <a:t>Click icon to add picture</a:t>
            </a:r>
          </a:p>
        </p:txBody>
      </p:sp>
      <p:sp>
        <p:nvSpPr>
          <p:cNvPr id="18" name="Text Placeholder 3"/>
          <p:cNvSpPr>
            <a:spLocks noGrp="1"/>
          </p:cNvSpPr>
          <p:nvPr>
            <p:ph type="body" sz="half" idx="17" hasCustomPrompt="1"/>
          </p:nvPr>
        </p:nvSpPr>
        <p:spPr>
          <a:xfrm>
            <a:off x="3316178" y="3845442"/>
            <a:ext cx="2508102" cy="1451454"/>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
        <p:nvSpPr>
          <p:cNvPr id="19" name="Text Placeholder 3"/>
          <p:cNvSpPr>
            <a:spLocks noGrp="1"/>
          </p:cNvSpPr>
          <p:nvPr>
            <p:ph type="body" sz="half" idx="18" hasCustomPrompt="1"/>
          </p:nvPr>
        </p:nvSpPr>
        <p:spPr>
          <a:xfrm>
            <a:off x="6178698" y="3845442"/>
            <a:ext cx="2508102" cy="1451454"/>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pic>
        <p:nvPicPr>
          <p:cNvPr id="15" name="Picture 14"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20" name="Picture 19"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316774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A48AA2D-3466-4A47-B2FD-1E742DB70AAC}" type="slidenum">
              <a:rPr lang="en-US" smtClean="0"/>
              <a:pPr/>
              <a:t>‹#›</a:t>
            </a:fld>
            <a:endParaRPr lang="en-US" dirty="0"/>
          </a:p>
        </p:txBody>
      </p:sp>
      <p:pic>
        <p:nvPicPr>
          <p:cNvPr id="5" name="Picture 4"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7" name="Picture 6"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156020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2651"/>
            <a:ext cx="8229600" cy="96874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5256"/>
            <a:ext cx="8229600" cy="43009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3BB6B3"/>
                </a:solidFill>
              </a:defRPr>
            </a:lvl1pPr>
          </a:lstStyle>
          <a:p>
            <a:fld id="{9A48AA2D-3466-4A47-B2FD-1E742DB70AAC}" type="slidenum">
              <a:rPr lang="en-US" smtClean="0"/>
              <a:pPr/>
              <a:t>‹#›</a:t>
            </a:fld>
            <a:endParaRPr lang="en-US" dirty="0"/>
          </a:p>
        </p:txBody>
      </p:sp>
    </p:spTree>
    <p:extLst>
      <p:ext uri="{BB962C8B-B14F-4D97-AF65-F5344CB8AC3E}">
        <p14:creationId xmlns:p14="http://schemas.microsoft.com/office/powerpoint/2010/main" val="1958226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7" r:id="rId10"/>
    <p:sldLayoutId id="2147483659" r:id="rId11"/>
  </p:sldLayoutIdLst>
  <p:txStyles>
    <p:titleStyle>
      <a:lvl1pPr algn="l" defTabSz="457200" rtl="0" eaLnBrk="1" latinLnBrk="0" hangingPunct="1">
        <a:lnSpc>
          <a:spcPts val="3600"/>
        </a:lnSpc>
        <a:spcBef>
          <a:spcPct val="0"/>
        </a:spcBef>
        <a:buNone/>
        <a:defRPr sz="3600" kern="1200">
          <a:solidFill>
            <a:srgbClr val="053A8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1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orpp-waterconservation@Waterboards.ca.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forms.monday.com/forms/201637400ae432d056020ea36b62f610?r=use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a-nv-awwa.org/schedul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https://www.acwa.com/member-agency-drought-inform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hyperlink" Target="mailto:Chelseah@acwa.co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acwa.com/submit-a-member-innovation-article/"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chelseah@acwa.com" TargetMode="External"/><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Water Use Efficiency Work Group</a:t>
            </a:r>
          </a:p>
        </p:txBody>
      </p:sp>
      <p:sp>
        <p:nvSpPr>
          <p:cNvPr id="3" name="Subtitle 2"/>
          <p:cNvSpPr>
            <a:spLocks noGrp="1"/>
          </p:cNvSpPr>
          <p:nvPr>
            <p:ph type="subTitle" idx="1"/>
          </p:nvPr>
        </p:nvSpPr>
        <p:spPr>
          <a:xfrm>
            <a:off x="685799" y="3401818"/>
            <a:ext cx="7772400" cy="795039"/>
          </a:xfrm>
        </p:spPr>
        <p:txBody>
          <a:bodyPr>
            <a:normAutofit/>
          </a:bodyPr>
          <a:lstStyle/>
          <a:p>
            <a:r>
              <a:rPr lang="en-US" dirty="0"/>
              <a:t>Bi-Monthly Meeting</a:t>
            </a:r>
          </a:p>
        </p:txBody>
      </p:sp>
      <p:sp>
        <p:nvSpPr>
          <p:cNvPr id="4" name="Text Placeholder 3"/>
          <p:cNvSpPr>
            <a:spLocks noGrp="1"/>
          </p:cNvSpPr>
          <p:nvPr>
            <p:ph type="body" sz="quarter" idx="13"/>
          </p:nvPr>
        </p:nvSpPr>
        <p:spPr/>
        <p:txBody>
          <a:bodyPr/>
          <a:lstStyle/>
          <a:p>
            <a:r>
              <a:rPr lang="en-US" dirty="0"/>
              <a:t>June 16, 2021</a:t>
            </a:r>
          </a:p>
          <a:p>
            <a:r>
              <a:rPr lang="en-US" dirty="0"/>
              <a:t>10:00 AM – 12:00 PM</a:t>
            </a:r>
          </a:p>
        </p:txBody>
      </p:sp>
    </p:spTree>
    <p:extLst>
      <p:ext uri="{BB962C8B-B14F-4D97-AF65-F5344CB8AC3E}">
        <p14:creationId xmlns:p14="http://schemas.microsoft.com/office/powerpoint/2010/main" val="3752421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9748-B21C-4FDC-8A50-ADA6C556D549}"/>
              </a:ext>
            </a:extLst>
          </p:cNvPr>
          <p:cNvSpPr>
            <a:spLocks noGrp="1"/>
          </p:cNvSpPr>
          <p:nvPr>
            <p:ph type="title"/>
          </p:nvPr>
        </p:nvSpPr>
        <p:spPr/>
        <p:txBody>
          <a:bodyPr/>
          <a:lstStyle/>
          <a:p>
            <a:r>
              <a:rPr lang="en-US" dirty="0"/>
              <a:t>Indoor Residential Water Use Standard</a:t>
            </a:r>
          </a:p>
        </p:txBody>
      </p:sp>
      <p:sp>
        <p:nvSpPr>
          <p:cNvPr id="9" name="Text Placeholder 3">
            <a:extLst>
              <a:ext uri="{FF2B5EF4-FFF2-40B4-BE49-F238E27FC236}">
                <a16:creationId xmlns:a16="http://schemas.microsoft.com/office/drawing/2014/main" id="{3717313B-FE88-4CF3-89CA-49B529AB9E6A}"/>
              </a:ext>
            </a:extLst>
          </p:cNvPr>
          <p:cNvSpPr>
            <a:spLocks noGrp="1"/>
          </p:cNvSpPr>
          <p:nvPr>
            <p:ph type="body" sz="quarter" idx="13"/>
          </p:nvPr>
        </p:nvSpPr>
        <p:spPr>
          <a:xfrm>
            <a:off x="457200" y="1044943"/>
            <a:ext cx="8229600" cy="318385"/>
          </a:xfrm>
        </p:spPr>
        <p:txBody>
          <a:bodyPr/>
          <a:lstStyle/>
          <a:p>
            <a:r>
              <a:rPr lang="en-US" sz="1600" dirty="0"/>
              <a:t>Amy McNulty, Nicholas Schneider</a:t>
            </a:r>
          </a:p>
        </p:txBody>
      </p:sp>
      <p:sp>
        <p:nvSpPr>
          <p:cNvPr id="3" name="Rectangle 2">
            <a:extLst>
              <a:ext uri="{FF2B5EF4-FFF2-40B4-BE49-F238E27FC236}">
                <a16:creationId xmlns:a16="http://schemas.microsoft.com/office/drawing/2014/main" id="{2E2EE08E-8A69-4C60-94BA-E2A8B312BB68}"/>
              </a:ext>
            </a:extLst>
          </p:cNvPr>
          <p:cNvSpPr/>
          <p:nvPr/>
        </p:nvSpPr>
        <p:spPr>
          <a:xfrm>
            <a:off x="457200" y="4003207"/>
            <a:ext cx="8229599" cy="1046440"/>
          </a:xfrm>
          <a:prstGeom prst="rect">
            <a:avLst/>
          </a:prstGeom>
        </p:spPr>
        <p:txBody>
          <a:bodyPr wrap="square">
            <a:spAutoFit/>
          </a:bodyPr>
          <a:lstStyle/>
          <a:p>
            <a:pPr marL="285750" indent="-285750">
              <a:buFont typeface="Arial" panose="020B0604020202020204" pitchFamily="34" charset="0"/>
              <a:buChar char="•"/>
            </a:pPr>
            <a:r>
              <a:rPr lang="en-US" sz="1600" b="1" dirty="0"/>
              <a:t>May 10 </a:t>
            </a:r>
            <a:r>
              <a:rPr lang="en-US" sz="1600" dirty="0"/>
              <a:t>– </a:t>
            </a:r>
            <a:r>
              <a:rPr lang="en-US" sz="1400" dirty="0"/>
              <a:t>DWR released the </a:t>
            </a:r>
            <a:r>
              <a:rPr lang="en-US" sz="1400" i="1" dirty="0"/>
              <a:t>“Public Review Draft Report to the Legislature on Results of the Indoor Residential Water Use Study” </a:t>
            </a:r>
          </a:p>
          <a:p>
            <a:pPr marL="285750" indent="-285750">
              <a:buFont typeface="Arial" panose="020B0604020202020204" pitchFamily="34" charset="0"/>
              <a:buChar char="•"/>
            </a:pPr>
            <a:endParaRPr lang="en-US" sz="1600" i="1" dirty="0"/>
          </a:p>
          <a:p>
            <a:pPr marL="285750" indent="-285750">
              <a:buFont typeface="Arial" panose="020B0604020202020204" pitchFamily="34" charset="0"/>
              <a:buChar char="•"/>
            </a:pPr>
            <a:r>
              <a:rPr lang="en-US" sz="1600" b="1" dirty="0"/>
              <a:t>May 21 </a:t>
            </a:r>
            <a:r>
              <a:rPr lang="en-US" sz="1600" dirty="0"/>
              <a:t>– </a:t>
            </a:r>
            <a:r>
              <a:rPr lang="en-US" sz="1400" dirty="0"/>
              <a:t>DWR held additional working group and public workshop w/ ACWA input on agenda</a:t>
            </a:r>
            <a:endParaRPr lang="en-US" sz="1600" dirty="0"/>
          </a:p>
        </p:txBody>
      </p:sp>
      <p:pic>
        <p:nvPicPr>
          <p:cNvPr id="10" name="Picture 9">
            <a:extLst>
              <a:ext uri="{FF2B5EF4-FFF2-40B4-BE49-F238E27FC236}">
                <a16:creationId xmlns:a16="http://schemas.microsoft.com/office/drawing/2014/main" id="{919CCDAE-36B2-453B-872F-8DA00880CA7E}"/>
              </a:ext>
            </a:extLst>
          </p:cNvPr>
          <p:cNvPicPr>
            <a:picLocks noChangeAspect="1"/>
          </p:cNvPicPr>
          <p:nvPr/>
        </p:nvPicPr>
        <p:blipFill>
          <a:blip r:embed="rId3"/>
          <a:stretch>
            <a:fillRect/>
          </a:stretch>
        </p:blipFill>
        <p:spPr>
          <a:xfrm>
            <a:off x="4421543" y="1698460"/>
            <a:ext cx="4493967" cy="2069965"/>
          </a:xfrm>
          <a:prstGeom prst="rect">
            <a:avLst/>
          </a:prstGeom>
        </p:spPr>
      </p:pic>
      <p:sp>
        <p:nvSpPr>
          <p:cNvPr id="11" name="TextBox 10">
            <a:extLst>
              <a:ext uri="{FF2B5EF4-FFF2-40B4-BE49-F238E27FC236}">
                <a16:creationId xmlns:a16="http://schemas.microsoft.com/office/drawing/2014/main" id="{7C483604-881D-4FF2-99CC-5A3B4C4A3AF3}"/>
              </a:ext>
            </a:extLst>
          </p:cNvPr>
          <p:cNvSpPr txBox="1"/>
          <p:nvPr/>
        </p:nvSpPr>
        <p:spPr>
          <a:xfrm>
            <a:off x="457200" y="1977601"/>
            <a:ext cx="3781378" cy="1908215"/>
          </a:xfrm>
          <a:prstGeom prst="rect">
            <a:avLst/>
          </a:prstGeom>
          <a:noFill/>
        </p:spPr>
        <p:txBody>
          <a:bodyPr wrap="square" rtlCol="0">
            <a:spAutoFit/>
          </a:bodyPr>
          <a:lstStyle/>
          <a:p>
            <a:pPr marL="285750" indent="-285750">
              <a:buFont typeface="Arial" panose="020B0604020202020204" pitchFamily="34" charset="0"/>
              <a:buChar char="•"/>
            </a:pPr>
            <a:r>
              <a:rPr lang="en-US" sz="1600" b="1" dirty="0"/>
              <a:t>April 22 </a:t>
            </a:r>
            <a:r>
              <a:rPr lang="en-US" sz="1400" dirty="0"/>
              <a:t>- DWR shared preliminary recommendations</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May 4 </a:t>
            </a:r>
            <a:r>
              <a:rPr lang="en-US" sz="1600" dirty="0"/>
              <a:t>– </a:t>
            </a:r>
            <a:r>
              <a:rPr lang="en-US" sz="1400" dirty="0"/>
              <a:t>ACWA met with DWR Executive Director Nemeth to discuss concerns that DWR has not collaborated with stakeholders and analyzed impacts to water and wastewater management </a:t>
            </a:r>
            <a:endParaRPr lang="en-US" sz="1600" dirty="0"/>
          </a:p>
        </p:txBody>
      </p:sp>
    </p:spTree>
    <p:extLst>
      <p:ext uri="{BB962C8B-B14F-4D97-AF65-F5344CB8AC3E}">
        <p14:creationId xmlns:p14="http://schemas.microsoft.com/office/powerpoint/2010/main" val="144989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9748-B21C-4FDC-8A50-ADA6C556D549}"/>
              </a:ext>
            </a:extLst>
          </p:cNvPr>
          <p:cNvSpPr>
            <a:spLocks noGrp="1"/>
          </p:cNvSpPr>
          <p:nvPr>
            <p:ph type="title"/>
          </p:nvPr>
        </p:nvSpPr>
        <p:spPr/>
        <p:txBody>
          <a:bodyPr/>
          <a:lstStyle/>
          <a:p>
            <a:r>
              <a:rPr lang="en-US" dirty="0"/>
              <a:t>Indoor Residential Water Use Standard</a:t>
            </a:r>
          </a:p>
        </p:txBody>
      </p:sp>
      <p:sp>
        <p:nvSpPr>
          <p:cNvPr id="9" name="Text Placeholder 3">
            <a:extLst>
              <a:ext uri="{FF2B5EF4-FFF2-40B4-BE49-F238E27FC236}">
                <a16:creationId xmlns:a16="http://schemas.microsoft.com/office/drawing/2014/main" id="{3717313B-FE88-4CF3-89CA-49B529AB9E6A}"/>
              </a:ext>
            </a:extLst>
          </p:cNvPr>
          <p:cNvSpPr>
            <a:spLocks noGrp="1"/>
          </p:cNvSpPr>
          <p:nvPr>
            <p:ph type="body" sz="quarter" idx="13"/>
          </p:nvPr>
        </p:nvSpPr>
        <p:spPr>
          <a:xfrm>
            <a:off x="457200" y="1044943"/>
            <a:ext cx="8229600" cy="318385"/>
          </a:xfrm>
        </p:spPr>
        <p:txBody>
          <a:bodyPr/>
          <a:lstStyle/>
          <a:p>
            <a:r>
              <a:rPr lang="en-US" sz="1600" dirty="0"/>
              <a:t>Amy McNulty, Nicholas Schneider</a:t>
            </a:r>
          </a:p>
        </p:txBody>
      </p:sp>
      <p:sp>
        <p:nvSpPr>
          <p:cNvPr id="3" name="Rectangle 2">
            <a:extLst>
              <a:ext uri="{FF2B5EF4-FFF2-40B4-BE49-F238E27FC236}">
                <a16:creationId xmlns:a16="http://schemas.microsoft.com/office/drawing/2014/main" id="{2E2EE08E-8A69-4C60-94BA-E2A8B312BB68}"/>
              </a:ext>
            </a:extLst>
          </p:cNvPr>
          <p:cNvSpPr/>
          <p:nvPr/>
        </p:nvSpPr>
        <p:spPr>
          <a:xfrm>
            <a:off x="5311695" y="1684522"/>
            <a:ext cx="3535125" cy="4616648"/>
          </a:xfrm>
          <a:prstGeom prst="rect">
            <a:avLst/>
          </a:prstGeom>
        </p:spPr>
        <p:txBody>
          <a:bodyPr wrap="square">
            <a:spAutoFit/>
          </a:bodyPr>
          <a:lstStyle/>
          <a:p>
            <a:r>
              <a:rPr lang="en-US" b="1" dirty="0"/>
              <a:t>Recommendations</a:t>
            </a:r>
            <a:r>
              <a:rPr lang="en-US" dirty="0"/>
              <a:t>: </a:t>
            </a:r>
          </a:p>
          <a:p>
            <a:endParaRPr lang="en-US" sz="1400" dirty="0"/>
          </a:p>
          <a:p>
            <a:pPr marL="285750" indent="-285750">
              <a:buFont typeface="Arial" panose="020B0604020202020204" pitchFamily="34" charset="0"/>
              <a:buChar char="•"/>
            </a:pPr>
            <a:r>
              <a:rPr lang="en-US" sz="1600" dirty="0"/>
              <a:t>Withdraw Joint Recommendation for IRWUS</a:t>
            </a:r>
          </a:p>
          <a:p>
            <a:pPr marL="285750" indent="-285750">
              <a:buFont typeface="Arial" panose="020B0604020202020204" pitchFamily="34" charset="0"/>
              <a:buChar char="•"/>
            </a:pPr>
            <a:r>
              <a:rPr lang="en-US" sz="1600" dirty="0"/>
              <a:t>Collaborate with stakeholders over  6 – 9 months to analyze and quantify impacts of a changed standard </a:t>
            </a:r>
          </a:p>
          <a:p>
            <a:pPr marL="342900" indent="-342900">
              <a:buAutoNum type="arabicParenR"/>
            </a:pPr>
            <a:endParaRPr lang="en-US" sz="1600" dirty="0"/>
          </a:p>
          <a:p>
            <a:endParaRPr lang="en-US" b="1" dirty="0"/>
          </a:p>
          <a:p>
            <a:r>
              <a:rPr lang="en-US" b="1" dirty="0"/>
              <a:t>Conduct The Following Studies: </a:t>
            </a:r>
          </a:p>
          <a:p>
            <a:endParaRPr lang="en-US" sz="1600" b="1" dirty="0"/>
          </a:p>
          <a:p>
            <a:pPr marL="342900" indent="-342900">
              <a:buFont typeface="+mj-lt"/>
              <a:buAutoNum type="arabicPeriod"/>
            </a:pPr>
            <a:r>
              <a:rPr lang="en-US" sz="1600" dirty="0"/>
              <a:t>Water System Impacts</a:t>
            </a:r>
          </a:p>
          <a:p>
            <a:pPr marL="342900" indent="-342900">
              <a:buFont typeface="+mj-lt"/>
              <a:buAutoNum type="arabicPeriod"/>
            </a:pPr>
            <a:r>
              <a:rPr lang="en-US" sz="1600" dirty="0"/>
              <a:t>Water Reuse Impacts</a:t>
            </a:r>
          </a:p>
          <a:p>
            <a:pPr marL="342900" indent="-342900">
              <a:buFont typeface="+mj-lt"/>
              <a:buAutoNum type="arabicPeriod"/>
            </a:pPr>
            <a:r>
              <a:rPr lang="en-US" sz="1600" dirty="0"/>
              <a:t>Feasibility Analysis </a:t>
            </a:r>
          </a:p>
          <a:p>
            <a:pPr marL="342900" indent="-342900">
              <a:buFont typeface="+mj-lt"/>
              <a:buAutoNum type="arabicPeriod"/>
            </a:pPr>
            <a:r>
              <a:rPr lang="en-US" sz="1600" dirty="0"/>
              <a:t>Best Practices Study </a:t>
            </a:r>
          </a:p>
          <a:p>
            <a:pPr marL="342900" indent="-342900">
              <a:buFont typeface="+mj-lt"/>
              <a:buAutoNum type="arabicPeriod"/>
            </a:pPr>
            <a:r>
              <a:rPr lang="en-US" sz="1600" dirty="0"/>
              <a:t>Population and Water Use over Time</a:t>
            </a:r>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13A7F119-3462-48A8-91B9-2649A5247C03}"/>
              </a:ext>
            </a:extLst>
          </p:cNvPr>
          <p:cNvPicPr>
            <a:picLocks noChangeAspect="1"/>
          </p:cNvPicPr>
          <p:nvPr/>
        </p:nvPicPr>
        <p:blipFill>
          <a:blip r:embed="rId2"/>
          <a:stretch>
            <a:fillRect/>
          </a:stretch>
        </p:blipFill>
        <p:spPr>
          <a:xfrm>
            <a:off x="117444" y="1465131"/>
            <a:ext cx="4131076" cy="4712206"/>
          </a:xfrm>
          <a:prstGeom prst="rect">
            <a:avLst/>
          </a:prstGeom>
          <a:ln>
            <a:solidFill>
              <a:schemeClr val="tx1"/>
            </a:solidFill>
          </a:ln>
        </p:spPr>
      </p:pic>
      <p:pic>
        <p:nvPicPr>
          <p:cNvPr id="11" name="Picture 10">
            <a:extLst>
              <a:ext uri="{FF2B5EF4-FFF2-40B4-BE49-F238E27FC236}">
                <a16:creationId xmlns:a16="http://schemas.microsoft.com/office/drawing/2014/main" id="{FEA2CBAF-2A73-4917-ADA9-F86ABFC08F0D}"/>
              </a:ext>
            </a:extLst>
          </p:cNvPr>
          <p:cNvPicPr>
            <a:picLocks noChangeAspect="1"/>
          </p:cNvPicPr>
          <p:nvPr/>
        </p:nvPicPr>
        <p:blipFill>
          <a:blip r:embed="rId3"/>
          <a:stretch>
            <a:fillRect/>
          </a:stretch>
        </p:blipFill>
        <p:spPr>
          <a:xfrm>
            <a:off x="1777647" y="3005820"/>
            <a:ext cx="3017627" cy="3689342"/>
          </a:xfrm>
          <a:prstGeom prst="rect">
            <a:avLst/>
          </a:prstGeom>
          <a:ln>
            <a:solidFill>
              <a:schemeClr val="tx1"/>
            </a:solidFill>
          </a:ln>
        </p:spPr>
      </p:pic>
    </p:spTree>
    <p:extLst>
      <p:ext uri="{BB962C8B-B14F-4D97-AF65-F5344CB8AC3E}">
        <p14:creationId xmlns:p14="http://schemas.microsoft.com/office/powerpoint/2010/main" val="3195070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9748-B21C-4FDC-8A50-ADA6C556D549}"/>
              </a:ext>
            </a:extLst>
          </p:cNvPr>
          <p:cNvSpPr>
            <a:spLocks noGrp="1"/>
          </p:cNvSpPr>
          <p:nvPr>
            <p:ph type="title"/>
          </p:nvPr>
        </p:nvSpPr>
        <p:spPr/>
        <p:txBody>
          <a:bodyPr/>
          <a:lstStyle/>
          <a:p>
            <a:r>
              <a:rPr lang="en-US" dirty="0"/>
              <a:t>Indoor Residential Water Use Standard</a:t>
            </a:r>
          </a:p>
        </p:txBody>
      </p:sp>
      <p:sp>
        <p:nvSpPr>
          <p:cNvPr id="9" name="Text Placeholder 3">
            <a:extLst>
              <a:ext uri="{FF2B5EF4-FFF2-40B4-BE49-F238E27FC236}">
                <a16:creationId xmlns:a16="http://schemas.microsoft.com/office/drawing/2014/main" id="{3717313B-FE88-4CF3-89CA-49B529AB9E6A}"/>
              </a:ext>
            </a:extLst>
          </p:cNvPr>
          <p:cNvSpPr>
            <a:spLocks noGrp="1"/>
          </p:cNvSpPr>
          <p:nvPr>
            <p:ph type="body" sz="quarter" idx="13"/>
          </p:nvPr>
        </p:nvSpPr>
        <p:spPr>
          <a:xfrm>
            <a:off x="457200" y="1044943"/>
            <a:ext cx="8229600" cy="318385"/>
          </a:xfrm>
        </p:spPr>
        <p:txBody>
          <a:bodyPr/>
          <a:lstStyle/>
          <a:p>
            <a:r>
              <a:rPr lang="en-US" sz="1600" dirty="0"/>
              <a:t>Amy McNulty, Nicholas Schneider</a:t>
            </a:r>
          </a:p>
        </p:txBody>
      </p:sp>
      <p:sp>
        <p:nvSpPr>
          <p:cNvPr id="3" name="Rectangle 2">
            <a:extLst>
              <a:ext uri="{FF2B5EF4-FFF2-40B4-BE49-F238E27FC236}">
                <a16:creationId xmlns:a16="http://schemas.microsoft.com/office/drawing/2014/main" id="{2E2EE08E-8A69-4C60-94BA-E2A8B312BB68}"/>
              </a:ext>
            </a:extLst>
          </p:cNvPr>
          <p:cNvSpPr/>
          <p:nvPr/>
        </p:nvSpPr>
        <p:spPr>
          <a:xfrm>
            <a:off x="513566" y="1757261"/>
            <a:ext cx="4108537" cy="4539704"/>
          </a:xfrm>
          <a:prstGeom prst="rect">
            <a:avLst/>
          </a:prstGeom>
        </p:spPr>
        <p:txBody>
          <a:bodyPr wrap="square">
            <a:spAutoFit/>
          </a:bodyPr>
          <a:lstStyle/>
          <a:p>
            <a:pPr marL="285750" indent="-285750">
              <a:buFont typeface="Arial" panose="020B0604020202020204" pitchFamily="34" charset="0"/>
              <a:buChar char="•"/>
            </a:pPr>
            <a:r>
              <a:rPr lang="en-US" b="1" dirty="0"/>
              <a:t>May 24 </a:t>
            </a:r>
            <a:r>
              <a:rPr lang="en-US" dirty="0"/>
              <a:t>– ACWA alert for Members to join coalition letter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June 4</a:t>
            </a:r>
            <a:r>
              <a:rPr lang="en-US" dirty="0"/>
              <a:t> – ACWA submitted coalition comment letter. Concerns include:</a:t>
            </a:r>
          </a:p>
          <a:p>
            <a:pPr marL="742950" lvl="1" indent="-285750">
              <a:buFont typeface="Arial" panose="020B0604020202020204" pitchFamily="34" charset="0"/>
              <a:buChar char="•"/>
            </a:pPr>
            <a:r>
              <a:rPr lang="en-US" sz="1500" dirty="0"/>
              <a:t>Collaboration with water, wastewater and recycled water agencies</a:t>
            </a:r>
          </a:p>
          <a:p>
            <a:pPr marL="742950" lvl="1" indent="-285750">
              <a:buFont typeface="Arial" panose="020B0604020202020204" pitchFamily="34" charset="0"/>
              <a:buChar char="•"/>
            </a:pPr>
            <a:r>
              <a:rPr lang="en-US" sz="1500" dirty="0"/>
              <a:t>Analysis of impacts of a changed standard</a:t>
            </a:r>
          </a:p>
          <a:p>
            <a:pPr marL="1200150" lvl="2" indent="-285750">
              <a:buFont typeface="Arial" panose="020B0604020202020204" pitchFamily="34" charset="0"/>
              <a:buChar char="•"/>
            </a:pPr>
            <a:r>
              <a:rPr lang="en-US" sz="1500" dirty="0"/>
              <a:t>Operational impacts</a:t>
            </a:r>
          </a:p>
          <a:p>
            <a:pPr marL="1200150" lvl="2" indent="-285750">
              <a:buFont typeface="Arial" panose="020B0604020202020204" pitchFamily="34" charset="0"/>
              <a:buChar char="•"/>
            </a:pPr>
            <a:r>
              <a:rPr lang="en-US" sz="1500" dirty="0"/>
              <a:t>Cost impacts </a:t>
            </a:r>
          </a:p>
          <a:p>
            <a:pPr marL="1200150" lvl="2" indent="-285750">
              <a:buFont typeface="Arial" panose="020B0604020202020204" pitchFamily="34" charset="0"/>
              <a:buChar char="•"/>
            </a:pPr>
            <a:r>
              <a:rPr lang="en-US" sz="1500" dirty="0"/>
              <a:t>Feasibility </a:t>
            </a:r>
          </a:p>
          <a:p>
            <a:pPr marL="1200150" lvl="2" indent="-285750">
              <a:buFont typeface="Arial" panose="020B0604020202020204" pitchFamily="34" charset="0"/>
              <a:buChar char="•"/>
            </a:pPr>
            <a:r>
              <a:rPr lang="en-US" sz="1500" dirty="0"/>
              <a:t>Affordability </a:t>
            </a:r>
          </a:p>
          <a:p>
            <a:pPr marL="1200150" lvl="2" indent="-285750">
              <a:buFont typeface="Arial" panose="020B0604020202020204" pitchFamily="34" charset="0"/>
              <a:buChar char="•"/>
            </a:pPr>
            <a:r>
              <a:rPr lang="en-US" sz="1500" dirty="0"/>
              <a:t>Other: Population, Telecommuting</a:t>
            </a:r>
          </a:p>
          <a:p>
            <a:pPr marL="742950" lvl="1" indent="-285750">
              <a:buFont typeface="Arial" panose="020B0604020202020204" pitchFamily="34" charset="0"/>
              <a:buChar char="•"/>
            </a:pPr>
            <a:r>
              <a:rPr lang="en-US" sz="1500" dirty="0"/>
              <a:t>Consideration within </a:t>
            </a:r>
            <a:r>
              <a:rPr lang="en-US" sz="1500" i="1" dirty="0"/>
              <a:t>Making Water Conservation a California Way of Life </a:t>
            </a:r>
          </a:p>
          <a:p>
            <a:pPr marL="742950" lvl="1" indent="-285750">
              <a:buFont typeface="Arial" panose="020B0604020202020204" pitchFamily="34" charset="0"/>
              <a:buChar char="•"/>
            </a:pPr>
            <a:endParaRPr lang="en-US" sz="1600" i="1" dirty="0"/>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75770F6C-D2F6-4927-A59B-7E8857F2FD4F}"/>
              </a:ext>
            </a:extLst>
          </p:cNvPr>
          <p:cNvPicPr>
            <a:picLocks noChangeAspect="1"/>
          </p:cNvPicPr>
          <p:nvPr/>
        </p:nvPicPr>
        <p:blipFill>
          <a:blip r:embed="rId2"/>
          <a:stretch>
            <a:fillRect/>
          </a:stretch>
        </p:blipFill>
        <p:spPr>
          <a:xfrm>
            <a:off x="5133322" y="1571787"/>
            <a:ext cx="3682989" cy="4910653"/>
          </a:xfrm>
          <a:prstGeom prst="rect">
            <a:avLst/>
          </a:prstGeom>
          <a:ln>
            <a:solidFill>
              <a:schemeClr val="tx1"/>
            </a:solidFill>
          </a:ln>
        </p:spPr>
      </p:pic>
    </p:spTree>
    <p:extLst>
      <p:ext uri="{BB962C8B-B14F-4D97-AF65-F5344CB8AC3E}">
        <p14:creationId xmlns:p14="http://schemas.microsoft.com/office/powerpoint/2010/main" val="322184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E3B3C-4066-405C-B78A-00C54452BDFA}"/>
              </a:ext>
            </a:extLst>
          </p:cNvPr>
          <p:cNvSpPr>
            <a:spLocks noGrp="1"/>
          </p:cNvSpPr>
          <p:nvPr>
            <p:ph type="title"/>
          </p:nvPr>
        </p:nvSpPr>
        <p:spPr>
          <a:xfrm>
            <a:off x="457200" y="212651"/>
            <a:ext cx="5107172" cy="968743"/>
          </a:xfrm>
        </p:spPr>
        <p:txBody>
          <a:bodyPr anchor="b">
            <a:normAutofit/>
          </a:bodyPr>
          <a:lstStyle/>
          <a:p>
            <a:r>
              <a:rPr lang="en-US" dirty="0"/>
              <a:t>CII Performance Measures</a:t>
            </a:r>
          </a:p>
        </p:txBody>
      </p:sp>
      <p:sp>
        <p:nvSpPr>
          <p:cNvPr id="4" name="Text Placeholder 3">
            <a:extLst>
              <a:ext uri="{FF2B5EF4-FFF2-40B4-BE49-F238E27FC236}">
                <a16:creationId xmlns:a16="http://schemas.microsoft.com/office/drawing/2014/main" id="{F6D43015-4F2C-42F6-BF41-90CE5E1B01DC}"/>
              </a:ext>
            </a:extLst>
          </p:cNvPr>
          <p:cNvSpPr>
            <a:spLocks noGrp="1"/>
          </p:cNvSpPr>
          <p:nvPr>
            <p:ph type="body" sz="quarter" idx="14"/>
          </p:nvPr>
        </p:nvSpPr>
        <p:spPr>
          <a:xfrm>
            <a:off x="457200" y="1044943"/>
            <a:ext cx="5107172" cy="318385"/>
          </a:xfrm>
        </p:spPr>
        <p:txBody>
          <a:bodyPr anchor="t">
            <a:normAutofit/>
          </a:bodyPr>
          <a:lstStyle/>
          <a:p>
            <a:pPr>
              <a:lnSpc>
                <a:spcPct val="90000"/>
              </a:lnSpc>
              <a:spcAft>
                <a:spcPts val="600"/>
              </a:spcAft>
            </a:pPr>
            <a:r>
              <a:rPr lang="en-US" sz="1500" dirty="0"/>
              <a:t>Ariel Flores</a:t>
            </a:r>
          </a:p>
        </p:txBody>
      </p:sp>
      <p:sp>
        <p:nvSpPr>
          <p:cNvPr id="8" name="TextBox 7">
            <a:extLst>
              <a:ext uri="{FF2B5EF4-FFF2-40B4-BE49-F238E27FC236}">
                <a16:creationId xmlns:a16="http://schemas.microsoft.com/office/drawing/2014/main" id="{F44DF47A-2B97-4E62-9096-DBEDC6331946}"/>
              </a:ext>
            </a:extLst>
          </p:cNvPr>
          <p:cNvSpPr txBox="1"/>
          <p:nvPr/>
        </p:nvSpPr>
        <p:spPr>
          <a:xfrm>
            <a:off x="388620" y="1545056"/>
            <a:ext cx="3520440" cy="4524315"/>
          </a:xfrm>
          <a:prstGeom prst="rect">
            <a:avLst/>
          </a:prstGeom>
          <a:noFill/>
        </p:spPr>
        <p:txBody>
          <a:bodyPr wrap="square">
            <a:spAutoFit/>
          </a:bodyPr>
          <a:lstStyle/>
          <a:p>
            <a:pPr lvl="0"/>
            <a:r>
              <a:rPr lang="en-US" b="1" dirty="0"/>
              <a:t>ACWA Standard Development Recommendations to DWR </a:t>
            </a:r>
            <a:r>
              <a:rPr lang="en-US" dirty="0"/>
              <a:t>(presented 4/21)</a:t>
            </a:r>
          </a:p>
          <a:p>
            <a:pPr lvl="0"/>
            <a:endParaRPr lang="en-US" sz="1400" dirty="0"/>
          </a:p>
          <a:p>
            <a:pPr marL="285750" lvl="0" indent="-285750">
              <a:buFont typeface="Arial" panose="020B0604020202020204" pitchFamily="34" charset="0"/>
              <a:buChar char="•"/>
            </a:pPr>
            <a:r>
              <a:rPr lang="en-US" dirty="0"/>
              <a:t>Threshold for Converting Mixed CII Meters to Dedicated Irrigation Meters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CII Classification System</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dirty="0"/>
              <a:t>CII Water Use Best Management Practices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Draft Performance Measures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1E65D515-6358-46F6-B965-4A387AD2B390}"/>
              </a:ext>
            </a:extLst>
          </p:cNvPr>
          <p:cNvPicPr>
            <a:picLocks noChangeAspect="1"/>
          </p:cNvPicPr>
          <p:nvPr/>
        </p:nvPicPr>
        <p:blipFill>
          <a:blip r:embed="rId2"/>
          <a:stretch>
            <a:fillRect/>
          </a:stretch>
        </p:blipFill>
        <p:spPr>
          <a:xfrm>
            <a:off x="4572000" y="1721951"/>
            <a:ext cx="4270039" cy="4347420"/>
          </a:xfrm>
          <a:prstGeom prst="rect">
            <a:avLst/>
          </a:prstGeom>
          <a:ln>
            <a:solidFill>
              <a:schemeClr val="tx1"/>
            </a:solidFill>
          </a:ln>
        </p:spPr>
      </p:pic>
    </p:spTree>
    <p:extLst>
      <p:ext uri="{BB962C8B-B14F-4D97-AF65-F5344CB8AC3E}">
        <p14:creationId xmlns:p14="http://schemas.microsoft.com/office/powerpoint/2010/main" val="1133776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CBC5-146A-442E-8F44-AA9044D76877}"/>
              </a:ext>
            </a:extLst>
          </p:cNvPr>
          <p:cNvSpPr>
            <a:spLocks noGrp="1"/>
          </p:cNvSpPr>
          <p:nvPr>
            <p:ph type="title"/>
          </p:nvPr>
        </p:nvSpPr>
        <p:spPr/>
        <p:txBody>
          <a:bodyPr/>
          <a:lstStyle/>
          <a:p>
            <a:r>
              <a:rPr lang="en-US" dirty="0"/>
              <a:t>CII Performance Measures</a:t>
            </a:r>
          </a:p>
        </p:txBody>
      </p:sp>
      <p:sp>
        <p:nvSpPr>
          <p:cNvPr id="3" name="Content Placeholder 2">
            <a:extLst>
              <a:ext uri="{FF2B5EF4-FFF2-40B4-BE49-F238E27FC236}">
                <a16:creationId xmlns:a16="http://schemas.microsoft.com/office/drawing/2014/main" id="{9705AF58-1C50-4E5D-9FE4-DF27E6523FEE}"/>
              </a:ext>
            </a:extLst>
          </p:cNvPr>
          <p:cNvSpPr>
            <a:spLocks noGrp="1"/>
          </p:cNvSpPr>
          <p:nvPr>
            <p:ph idx="1"/>
          </p:nvPr>
        </p:nvSpPr>
        <p:spPr>
          <a:xfrm>
            <a:off x="457201" y="1519232"/>
            <a:ext cx="8401050" cy="4561528"/>
          </a:xfrm>
        </p:spPr>
        <p:txBody>
          <a:bodyPr>
            <a:normAutofit/>
          </a:bodyPr>
          <a:lstStyle/>
          <a:p>
            <a:pPr marL="0" indent="0">
              <a:spcBef>
                <a:spcPts val="0"/>
              </a:spcBef>
              <a:buNone/>
            </a:pPr>
            <a:r>
              <a:rPr lang="en-US" sz="1800" b="1" dirty="0"/>
              <a:t>ACWA Recommendation for CII Performance Measures Conversion of Mixed CII Meters</a:t>
            </a:r>
          </a:p>
          <a:p>
            <a:pPr marL="0" indent="0">
              <a:spcBef>
                <a:spcPts val="0"/>
              </a:spcBef>
              <a:buNone/>
            </a:pPr>
            <a:endParaRPr lang="en-US" sz="1700" dirty="0"/>
          </a:p>
          <a:p>
            <a:pPr>
              <a:buAutoNum type="arabicParenR"/>
            </a:pPr>
            <a:r>
              <a:rPr lang="en-US" sz="1600" dirty="0"/>
              <a:t>Performance measures should achieve water savings and be cost-effective  </a:t>
            </a:r>
          </a:p>
          <a:p>
            <a:pPr>
              <a:buAutoNum type="arabicParenR"/>
            </a:pPr>
            <a:endParaRPr lang="en-US" sz="1600" dirty="0"/>
          </a:p>
          <a:p>
            <a:pPr>
              <a:buAutoNum type="arabicParenR"/>
            </a:pPr>
            <a:r>
              <a:rPr lang="en-US" sz="1600" dirty="0"/>
              <a:t>Concerns &amp; challenges of converting CII mixed-use meters to split</a:t>
            </a:r>
          </a:p>
          <a:p>
            <a:pPr lvl="1" indent="-342900">
              <a:buFont typeface="+mj-lt"/>
              <a:buAutoNum type="alphaUcPeriod"/>
            </a:pPr>
            <a:r>
              <a:rPr lang="en-US" sz="1600" dirty="0"/>
              <a:t>Failure to Guarantee Water Savings</a:t>
            </a:r>
          </a:p>
          <a:p>
            <a:pPr lvl="1" indent="-342900">
              <a:buFont typeface="+mj-lt"/>
              <a:buAutoNum type="alphaUcPeriod"/>
            </a:pPr>
            <a:r>
              <a:rPr lang="en-US" sz="1600" dirty="0"/>
              <a:t>Cost-Effectiveness of Water Savings</a:t>
            </a:r>
          </a:p>
          <a:p>
            <a:pPr lvl="1" indent="-342900">
              <a:buFont typeface="+mj-lt"/>
              <a:buAutoNum type="alphaUcPeriod"/>
            </a:pPr>
            <a:r>
              <a:rPr lang="en-US" sz="1600" dirty="0"/>
              <a:t>Complex Implementation</a:t>
            </a:r>
          </a:p>
          <a:p>
            <a:pPr lvl="1" indent="-342900">
              <a:buFont typeface="+mj-lt"/>
              <a:buAutoNum type="alphaUcPeriod"/>
            </a:pPr>
            <a:endParaRPr lang="en-US" sz="1600" dirty="0"/>
          </a:p>
          <a:p>
            <a:pPr>
              <a:buFont typeface="+mj-lt"/>
              <a:buAutoNum type="arabicParenR"/>
            </a:pPr>
            <a:r>
              <a:rPr lang="en-US" sz="1600" dirty="0"/>
              <a:t>ACWA’s Recommended Approach	</a:t>
            </a:r>
          </a:p>
          <a:p>
            <a:pPr lvl="1" indent="-342900">
              <a:buFont typeface="+mj-lt"/>
              <a:buAutoNum type="alphaUcPeriod"/>
            </a:pPr>
            <a:r>
              <a:rPr lang="en-US" sz="1600" dirty="0"/>
              <a:t>Recognize Conversation to Split Meter as a Best Practice &amp; Prioritize Dedicated Irrigation Meters for New CII Development </a:t>
            </a:r>
          </a:p>
          <a:p>
            <a:pPr lvl="1" indent="-342900">
              <a:buFont typeface="+mj-lt"/>
              <a:buAutoNum type="alphaUcPeriod"/>
            </a:pPr>
            <a:r>
              <a:rPr lang="en-US" sz="1600" dirty="0"/>
              <a:t>Recommend Prioritizing In-lieu Technologies for Existing CII Facilities</a:t>
            </a:r>
          </a:p>
          <a:p>
            <a:pPr marL="400050" lvl="1" indent="0">
              <a:buNone/>
            </a:pPr>
            <a:r>
              <a:rPr lang="en-US" sz="1600" dirty="0"/>
              <a:t> </a:t>
            </a:r>
          </a:p>
          <a:p>
            <a:pPr lvl="1" indent="-342900">
              <a:buAutoNum type="arabicParenR"/>
            </a:pPr>
            <a:endParaRPr lang="en-US" sz="1700" dirty="0"/>
          </a:p>
          <a:p>
            <a:endParaRPr lang="en-US" dirty="0"/>
          </a:p>
        </p:txBody>
      </p:sp>
    </p:spTree>
    <p:extLst>
      <p:ext uri="{BB962C8B-B14F-4D97-AF65-F5344CB8AC3E}">
        <p14:creationId xmlns:p14="http://schemas.microsoft.com/office/powerpoint/2010/main" val="716271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E153868-FEF7-4D6F-A1EB-C0342EF04D8A}"/>
              </a:ext>
            </a:extLst>
          </p:cNvPr>
          <p:cNvGraphicFramePr>
            <a:graphicFrameLocks noGrp="1"/>
          </p:cNvGraphicFramePr>
          <p:nvPr>
            <p:extLst>
              <p:ext uri="{D42A27DB-BD31-4B8C-83A1-F6EECF244321}">
                <p14:modId xmlns:p14="http://schemas.microsoft.com/office/powerpoint/2010/main" val="2688625626"/>
              </p:ext>
            </p:extLst>
          </p:nvPr>
        </p:nvGraphicFramePr>
        <p:xfrm>
          <a:off x="125730" y="1115002"/>
          <a:ext cx="7194306" cy="5675864"/>
        </p:xfrm>
        <a:graphic>
          <a:graphicData uri="http://schemas.openxmlformats.org/drawingml/2006/table">
            <a:tbl>
              <a:tblPr firstRow="1" firstCol="1" bandRow="1">
                <a:tableStyleId>{6E25E649-3F16-4E02-A733-19D2CDBF48F0}</a:tableStyleId>
              </a:tblPr>
              <a:tblGrid>
                <a:gridCol w="290586">
                  <a:extLst>
                    <a:ext uri="{9D8B030D-6E8A-4147-A177-3AD203B41FA5}">
                      <a16:colId xmlns:a16="http://schemas.microsoft.com/office/drawing/2014/main" val="2419386437"/>
                    </a:ext>
                  </a:extLst>
                </a:gridCol>
                <a:gridCol w="754380">
                  <a:extLst>
                    <a:ext uri="{9D8B030D-6E8A-4147-A177-3AD203B41FA5}">
                      <a16:colId xmlns:a16="http://schemas.microsoft.com/office/drawing/2014/main" val="1098805151"/>
                    </a:ext>
                  </a:extLst>
                </a:gridCol>
                <a:gridCol w="2560320">
                  <a:extLst>
                    <a:ext uri="{9D8B030D-6E8A-4147-A177-3AD203B41FA5}">
                      <a16:colId xmlns:a16="http://schemas.microsoft.com/office/drawing/2014/main" val="2747610589"/>
                    </a:ext>
                  </a:extLst>
                </a:gridCol>
                <a:gridCol w="3589020">
                  <a:extLst>
                    <a:ext uri="{9D8B030D-6E8A-4147-A177-3AD203B41FA5}">
                      <a16:colId xmlns:a16="http://schemas.microsoft.com/office/drawing/2014/main" val="1123263524"/>
                    </a:ext>
                  </a:extLst>
                </a:gridCol>
              </a:tblGrid>
              <a:tr h="167344">
                <a:tc>
                  <a:txBody>
                    <a:bodyPr/>
                    <a:lstStyle/>
                    <a:p>
                      <a:pPr marL="0" marR="0" algn="l">
                        <a:lnSpc>
                          <a:spcPct val="106000"/>
                        </a:lnSpc>
                        <a:spcBef>
                          <a:spcPts val="0"/>
                        </a:spcBef>
                        <a:spcAft>
                          <a:spcPts val="0"/>
                        </a:spcAft>
                      </a:pPr>
                      <a:r>
                        <a:rPr lang="en-US" sz="900">
                          <a:solidFill>
                            <a:sysClr val="windowText" lastClr="000000"/>
                          </a:solidFill>
                          <a:effectLst/>
                        </a:rPr>
                        <a:t>No.</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l">
                        <a:lnSpc>
                          <a:spcPct val="106000"/>
                        </a:lnSpc>
                        <a:spcBef>
                          <a:spcPts val="0"/>
                        </a:spcBef>
                        <a:spcAft>
                          <a:spcPts val="0"/>
                        </a:spcAft>
                      </a:pPr>
                      <a:r>
                        <a:rPr lang="en-US" sz="900">
                          <a:solidFill>
                            <a:sysClr val="windowText" lastClr="000000"/>
                          </a:solidFill>
                          <a:effectLst/>
                        </a:rPr>
                        <a:t>Main</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T w="12700" cap="flat" cmpd="sng" algn="ctr">
                      <a:solidFill>
                        <a:schemeClr val="tx1"/>
                      </a:solidFill>
                      <a:prstDash val="solid"/>
                      <a:round/>
                      <a:headEnd type="none" w="med" len="med"/>
                      <a:tailEnd type="none" w="med" len="med"/>
                    </a:lnT>
                  </a:tcPr>
                </a:tc>
                <a:tc>
                  <a:txBody>
                    <a:bodyPr/>
                    <a:lstStyle/>
                    <a:p>
                      <a:pPr marL="0" marR="0" algn="l">
                        <a:lnSpc>
                          <a:spcPct val="106000"/>
                        </a:lnSpc>
                        <a:spcBef>
                          <a:spcPts val="0"/>
                        </a:spcBef>
                        <a:spcAft>
                          <a:spcPts val="0"/>
                        </a:spcAft>
                      </a:pPr>
                      <a:r>
                        <a:rPr lang="en-US" sz="900">
                          <a:solidFill>
                            <a:sysClr val="windowText" lastClr="000000"/>
                          </a:solidFill>
                          <a:effectLst/>
                        </a:rPr>
                        <a:t>Category</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T w="12700" cap="flat" cmpd="sng" algn="ctr">
                      <a:solidFill>
                        <a:schemeClr val="tx1"/>
                      </a:solidFill>
                      <a:prstDash val="solid"/>
                      <a:round/>
                      <a:headEnd type="none" w="med" len="med"/>
                      <a:tailEnd type="none" w="med" len="med"/>
                    </a:lnT>
                  </a:tcPr>
                </a:tc>
                <a:tc>
                  <a:txBody>
                    <a:bodyPr/>
                    <a:lstStyle/>
                    <a:p>
                      <a:pPr marL="0" marR="0" algn="l">
                        <a:lnSpc>
                          <a:spcPct val="106000"/>
                        </a:lnSpc>
                        <a:spcBef>
                          <a:spcPts val="0"/>
                        </a:spcBef>
                        <a:spcAft>
                          <a:spcPts val="0"/>
                        </a:spcAft>
                      </a:pPr>
                      <a:r>
                        <a:rPr lang="en-US" sz="900">
                          <a:solidFill>
                            <a:sysClr val="windowText" lastClr="000000"/>
                          </a:solidFill>
                          <a:effectLst/>
                        </a:rPr>
                        <a:t>Description</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09099831"/>
                  </a:ext>
                </a:extLst>
              </a:tr>
              <a:tr h="167344">
                <a:tc rowSpan="11">
                  <a:txBody>
                    <a:bodyPr/>
                    <a:lstStyle/>
                    <a:p>
                      <a:pPr marL="0" marR="0" algn="ctr">
                        <a:lnSpc>
                          <a:spcPct val="106000"/>
                        </a:lnSpc>
                        <a:spcBef>
                          <a:spcPts val="0"/>
                        </a:spcBef>
                        <a:spcAft>
                          <a:spcPts val="0"/>
                        </a:spcAft>
                      </a:pPr>
                      <a:r>
                        <a:rPr lang="en-US" sz="900" dirty="0">
                          <a:solidFill>
                            <a:sysClr val="windowText" lastClr="000000"/>
                          </a:solidFill>
                          <a:effectLst/>
                        </a:rPr>
                        <a:t>1</a:t>
                      </a:r>
                      <a:endParaRPr lang="en-US" sz="1050" dirty="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ctr">
                    <a:lnL w="12700" cap="flat" cmpd="sng" algn="ctr">
                      <a:solidFill>
                        <a:schemeClr val="tx1"/>
                      </a:solidFill>
                      <a:prstDash val="solid"/>
                      <a:round/>
                      <a:headEnd type="none" w="med" len="med"/>
                      <a:tailEnd type="none" w="med" len="med"/>
                    </a:lnL>
                  </a:tcPr>
                </a:tc>
                <a:tc rowSpan="11">
                  <a:txBody>
                    <a:bodyPr/>
                    <a:lstStyle/>
                    <a:p>
                      <a:pPr marL="0" marR="0" algn="ctr">
                        <a:lnSpc>
                          <a:spcPct val="106000"/>
                        </a:lnSpc>
                        <a:spcBef>
                          <a:spcPts val="0"/>
                        </a:spcBef>
                        <a:spcAft>
                          <a:spcPts val="0"/>
                        </a:spcAft>
                      </a:pPr>
                      <a:r>
                        <a:rPr lang="en-US" sz="900" dirty="0">
                          <a:solidFill>
                            <a:sysClr val="windowText" lastClr="000000"/>
                          </a:solidFill>
                          <a:effectLst/>
                        </a:rPr>
                        <a:t>Commercial</a:t>
                      </a:r>
                      <a:endParaRPr lang="en-US" sz="1050" dirty="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ctr"/>
                </a:tc>
                <a:tc>
                  <a:txBody>
                    <a:bodyPr/>
                    <a:lstStyle/>
                    <a:p>
                      <a:pPr marL="0" marR="0" algn="l">
                        <a:lnSpc>
                          <a:spcPct val="106000"/>
                        </a:lnSpc>
                        <a:spcBef>
                          <a:spcPts val="0"/>
                        </a:spcBef>
                        <a:spcAft>
                          <a:spcPts val="0"/>
                        </a:spcAft>
                      </a:pPr>
                      <a:r>
                        <a:rPr lang="en-US" sz="900">
                          <a:solidFill>
                            <a:sysClr val="windowText" lastClr="000000"/>
                          </a:solidFill>
                          <a:effectLst/>
                        </a:rPr>
                        <a:t>1a. Office</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office building with or without Cooling Towers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93720311"/>
                  </a:ext>
                </a:extLst>
              </a:tr>
              <a:tr h="167344">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dirty="0">
                          <a:solidFill>
                            <a:sysClr val="windowText" lastClr="000000"/>
                          </a:solidFill>
                          <a:effectLst/>
                        </a:rPr>
                        <a:t>1b. Retail Stores/ Services</a:t>
                      </a:r>
                      <a:endParaRPr lang="en-US" sz="1050" dirty="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ctr"/>
                </a:tc>
                <a:tc>
                  <a:txBody>
                    <a:bodyPr/>
                    <a:lstStyle/>
                    <a:p>
                      <a:pPr marL="0" marR="0" algn="l">
                        <a:lnSpc>
                          <a:spcPct val="106000"/>
                        </a:lnSpc>
                        <a:spcBef>
                          <a:spcPts val="0"/>
                        </a:spcBef>
                        <a:spcAft>
                          <a:spcPts val="0"/>
                        </a:spcAft>
                      </a:pPr>
                      <a:r>
                        <a:rPr lang="en-US" sz="900" dirty="0">
                          <a:solidFill>
                            <a:sysClr val="windowText" lastClr="000000"/>
                          </a:solidFill>
                          <a:effectLst/>
                        </a:rPr>
                        <a:t>Any retail stores/ services of wet and dry food market</a:t>
                      </a:r>
                      <a:endParaRPr lang="en-US" sz="1050" dirty="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42808742"/>
                  </a:ext>
                </a:extLst>
              </a:tr>
              <a:tr h="250068">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1c. Warehouse and Storage (Non-Temperature Controlled)</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ctr"/>
                </a:tc>
                <a:tc>
                  <a:txBody>
                    <a:bodyPr/>
                    <a:lstStyle/>
                    <a:p>
                      <a:pPr marL="0" marR="0" algn="l">
                        <a:lnSpc>
                          <a:spcPct val="106000"/>
                        </a:lnSpc>
                        <a:spcBef>
                          <a:spcPts val="0"/>
                        </a:spcBef>
                        <a:spcAft>
                          <a:spcPts val="0"/>
                        </a:spcAft>
                      </a:pPr>
                      <a:r>
                        <a:rPr lang="en-US" sz="900">
                          <a:solidFill>
                            <a:sysClr val="windowText" lastClr="000000"/>
                          </a:solidFill>
                          <a:effectLst/>
                        </a:rPr>
                        <a:t>Any warehouse or storage building with non-perishable items (clothing, toys, etc)</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96045956"/>
                  </a:ext>
                </a:extLst>
              </a:tr>
              <a:tr h="250068">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1d. Food Sales and Service</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dirty="0">
                          <a:solidFill>
                            <a:sysClr val="windowText" lastClr="000000"/>
                          </a:solidFill>
                          <a:effectLst/>
                        </a:rPr>
                        <a:t>Any food service or restaurants (full service or non-full service)</a:t>
                      </a:r>
                      <a:endParaRPr lang="en-US" sz="1050" dirty="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26881958"/>
                  </a:ext>
                </a:extLst>
              </a:tr>
              <a:tr h="167344">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1e. Hotels and Lodgings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Hotels, Motels, extended stay, etc</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56430980"/>
                  </a:ext>
                </a:extLst>
              </a:tr>
              <a:tr h="250068">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dirty="0">
                          <a:solidFill>
                            <a:sysClr val="windowText" lastClr="000000"/>
                          </a:solidFill>
                          <a:effectLst/>
                        </a:rPr>
                        <a:t>1f. Athletic Clubs and Gyms</a:t>
                      </a:r>
                      <a:endParaRPr lang="en-US" sz="1050" dirty="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Athletic Clubs (YMCA…etc) and Gyms (Planet Fitness, 24 Hr Fitness)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40712631"/>
                  </a:ext>
                </a:extLst>
              </a:tr>
              <a:tr h="250068">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1g. Theme Parks and Recreational Water Facilities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Theme Parks (Disneyland, Knotts Berry farm Water Facilities (Raging Waters…)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6273594"/>
                  </a:ext>
                </a:extLst>
              </a:tr>
              <a:tr h="167344">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1h. Entertainment/ Public Assembly</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Concert Halls, Movie Theater, etc </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09310371"/>
                  </a:ext>
                </a:extLst>
              </a:tr>
              <a:tr h="167344">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1i. Vehicle Wash (Automatic, Auto Detailer)</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auto Car wash or Car wash with detailing</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55304707"/>
                  </a:ext>
                </a:extLst>
              </a:tr>
              <a:tr h="266506">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1y. Mixed Commercial (For meters with multiple connections)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Commercial facility with multiple connections on one (1) meter account</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1042028"/>
                  </a:ext>
                </a:extLst>
              </a:tr>
              <a:tr h="250068">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1z. Miscellaneous - Commercial</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Commercial facility that does not fit the description of the above categories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9394535"/>
                  </a:ext>
                </a:extLst>
              </a:tr>
              <a:tr h="377806">
                <a:tc rowSpan="5">
                  <a:txBody>
                    <a:bodyPr/>
                    <a:lstStyle/>
                    <a:p>
                      <a:pPr marL="0" marR="0" algn="ctr">
                        <a:lnSpc>
                          <a:spcPct val="106000"/>
                        </a:lnSpc>
                        <a:spcBef>
                          <a:spcPts val="0"/>
                        </a:spcBef>
                        <a:spcAft>
                          <a:spcPts val="0"/>
                        </a:spcAft>
                      </a:pPr>
                      <a:r>
                        <a:rPr lang="en-US" sz="900">
                          <a:solidFill>
                            <a:sysClr val="windowText" lastClr="000000"/>
                          </a:solidFill>
                          <a:effectLst/>
                        </a:rPr>
                        <a:t>2</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ctr">
                    <a:lnL w="12700" cap="flat" cmpd="sng" algn="ctr">
                      <a:solidFill>
                        <a:schemeClr val="tx1"/>
                      </a:solidFill>
                      <a:prstDash val="solid"/>
                      <a:round/>
                      <a:headEnd type="none" w="med" len="med"/>
                      <a:tailEnd type="none" w="med" len="med"/>
                    </a:lnL>
                  </a:tcPr>
                </a:tc>
                <a:tc rowSpan="5">
                  <a:txBody>
                    <a:bodyPr/>
                    <a:lstStyle/>
                    <a:p>
                      <a:pPr marL="0" marR="0" algn="ctr">
                        <a:lnSpc>
                          <a:spcPct val="106000"/>
                        </a:lnSpc>
                        <a:spcBef>
                          <a:spcPts val="0"/>
                        </a:spcBef>
                        <a:spcAft>
                          <a:spcPts val="0"/>
                        </a:spcAft>
                      </a:pPr>
                      <a:r>
                        <a:rPr lang="en-US" sz="900">
                          <a:solidFill>
                            <a:sysClr val="windowText" lastClr="000000"/>
                          </a:solidFill>
                          <a:effectLst/>
                        </a:rPr>
                        <a:t>Industrial</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ctr"/>
                </a:tc>
                <a:tc>
                  <a:txBody>
                    <a:bodyPr/>
                    <a:lstStyle/>
                    <a:p>
                      <a:pPr marL="0" marR="0" algn="l">
                        <a:lnSpc>
                          <a:spcPct val="106000"/>
                        </a:lnSpc>
                        <a:spcBef>
                          <a:spcPts val="0"/>
                        </a:spcBef>
                        <a:spcAft>
                          <a:spcPts val="0"/>
                        </a:spcAft>
                      </a:pPr>
                      <a:r>
                        <a:rPr lang="en-US" sz="900">
                          <a:solidFill>
                            <a:sysClr val="windowText" lastClr="000000"/>
                          </a:solidFill>
                          <a:effectLst/>
                        </a:rPr>
                        <a:t>2a. Industrial (Manufacturing and Product Research facilities)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Industrial Manufacturing and Product research (Food, Beverage, Pharmaceutical other industrial products)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71287616"/>
                  </a:ext>
                </a:extLst>
              </a:tr>
              <a:tr h="266506">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2b. Warehouse and Storage (Temperature Controlled)</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tc>
                <a:tc>
                  <a:txBody>
                    <a:bodyPr/>
                    <a:lstStyle/>
                    <a:p>
                      <a:pPr marL="0" marR="0" algn="l">
                        <a:lnSpc>
                          <a:spcPct val="106000"/>
                        </a:lnSpc>
                        <a:spcBef>
                          <a:spcPts val="0"/>
                        </a:spcBef>
                        <a:spcAft>
                          <a:spcPts val="0"/>
                        </a:spcAft>
                      </a:pPr>
                      <a:r>
                        <a:rPr lang="en-US" sz="900">
                          <a:solidFill>
                            <a:sysClr val="windowText" lastClr="000000"/>
                          </a:solidFill>
                          <a:effectLst/>
                        </a:rPr>
                        <a:t>Any Storage Warehouse that uses Cooling systems for Temperature controlled or perishable products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56081102"/>
                  </a:ext>
                </a:extLst>
              </a:tr>
              <a:tr h="266506">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2c. Industrial Laundry and other laundry facilities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fabric cleaning (Uniform and Linen Supply, Washers and Dry Cleaners and Coin washers)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17987020"/>
                  </a:ext>
                </a:extLst>
              </a:tr>
              <a:tr h="250068">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2y. Mixed Industrial (For meters with multiple connections)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Industrial facility with multiple connections on one (1) meter account</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92183140"/>
                  </a:ext>
                </a:extLst>
              </a:tr>
              <a:tr h="250068">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2z. Miscellaneous - Industrial</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Industrial facility that does not fit the description of the above categories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62925442"/>
                  </a:ext>
                </a:extLst>
              </a:tr>
              <a:tr h="250068">
                <a:tc rowSpan="5">
                  <a:txBody>
                    <a:bodyPr/>
                    <a:lstStyle/>
                    <a:p>
                      <a:pPr marL="0" marR="0" algn="ctr">
                        <a:lnSpc>
                          <a:spcPct val="106000"/>
                        </a:lnSpc>
                        <a:spcBef>
                          <a:spcPts val="0"/>
                        </a:spcBef>
                        <a:spcAft>
                          <a:spcPts val="0"/>
                        </a:spcAft>
                      </a:pPr>
                      <a:r>
                        <a:rPr lang="en-US" sz="900">
                          <a:solidFill>
                            <a:sysClr val="windowText" lastClr="000000"/>
                          </a:solidFill>
                          <a:effectLst/>
                        </a:rPr>
                        <a:t>3</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5">
                  <a:txBody>
                    <a:bodyPr/>
                    <a:lstStyle/>
                    <a:p>
                      <a:pPr marL="0" marR="0" algn="ctr">
                        <a:lnSpc>
                          <a:spcPct val="106000"/>
                        </a:lnSpc>
                        <a:spcBef>
                          <a:spcPts val="0"/>
                        </a:spcBef>
                        <a:spcAft>
                          <a:spcPts val="0"/>
                        </a:spcAft>
                      </a:pPr>
                      <a:r>
                        <a:rPr lang="en-US" sz="900">
                          <a:solidFill>
                            <a:sysClr val="windowText" lastClr="000000"/>
                          </a:solidFill>
                          <a:effectLst/>
                        </a:rPr>
                        <a:t>Institutional</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ctr">
                    <a:lnB w="12700" cap="flat" cmpd="sng" algn="ctr">
                      <a:solidFill>
                        <a:schemeClr val="tx1"/>
                      </a:solidFill>
                      <a:prstDash val="solid"/>
                      <a:round/>
                      <a:headEnd type="none" w="med" len="med"/>
                      <a:tailEnd type="none" w="med" len="med"/>
                    </a:lnB>
                  </a:tcPr>
                </a:tc>
                <a:tc>
                  <a:txBody>
                    <a:bodyPr/>
                    <a:lstStyle/>
                    <a:p>
                      <a:pPr marL="0" marR="0" algn="l">
                        <a:lnSpc>
                          <a:spcPct val="106000"/>
                        </a:lnSpc>
                        <a:spcBef>
                          <a:spcPts val="0"/>
                        </a:spcBef>
                        <a:spcAft>
                          <a:spcPts val="0"/>
                        </a:spcAft>
                      </a:pPr>
                      <a:r>
                        <a:rPr lang="en-US" sz="900">
                          <a:solidFill>
                            <a:sysClr val="windowText" lastClr="000000"/>
                          </a:solidFill>
                          <a:effectLst/>
                        </a:rPr>
                        <a:t>3a. Education (Universities, Colleges, HS, Elem, Pre-school)</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dirty="0">
                          <a:solidFill>
                            <a:sysClr val="windowText" lastClr="000000"/>
                          </a:solidFill>
                          <a:effectLst/>
                        </a:rPr>
                        <a:t>Any Universities, Colleges, Educational facilities (HS, Elementary, Pre-school)</a:t>
                      </a:r>
                      <a:endParaRPr lang="en-US" sz="1050" dirty="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09793759"/>
                  </a:ext>
                </a:extLst>
              </a:tr>
              <a:tr h="250068">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3b. Healthcare (Hospitals, Clinics, Lab facilities)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Hospitals, Medical Clinics, Dental Offices, Medical and Laboratory Services</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473503"/>
                  </a:ext>
                </a:extLst>
              </a:tr>
              <a:tr h="377806">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3c. Government &amp; Utilities (Federal, State, County, City)</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Govt Agency Offices, Prisons, Correctional. Any Water District, Gas Power Supply, Electricity Power Supply Companies, &amp; Solid Waste </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1371620"/>
                  </a:ext>
                </a:extLst>
              </a:tr>
              <a:tr h="266506">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a:solidFill>
                            <a:sysClr val="windowText" lastClr="000000"/>
                          </a:solidFill>
                          <a:effectLst/>
                        </a:rPr>
                        <a:t>3y. Mixed Institutional (For meters with multiple connections) </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tc>
                <a:tc>
                  <a:txBody>
                    <a:bodyPr/>
                    <a:lstStyle/>
                    <a:p>
                      <a:pPr marL="0" marR="0" algn="l">
                        <a:lnSpc>
                          <a:spcPct val="106000"/>
                        </a:lnSpc>
                        <a:spcBef>
                          <a:spcPts val="0"/>
                        </a:spcBef>
                        <a:spcAft>
                          <a:spcPts val="0"/>
                        </a:spcAft>
                      </a:pPr>
                      <a:r>
                        <a:rPr lang="en-US" sz="900">
                          <a:solidFill>
                            <a:sysClr val="windowText" lastClr="000000"/>
                          </a:solidFill>
                          <a:effectLst/>
                        </a:rPr>
                        <a:t>Any Institutional facility with multiple connections on one (1) meter account</a:t>
                      </a:r>
                      <a:endParaRPr lang="en-US" sz="105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39448604"/>
                  </a:ext>
                </a:extLst>
              </a:tr>
              <a:tr h="250068">
                <a:tc vMerge="1">
                  <a:txBody>
                    <a:bodyPr/>
                    <a:lstStyle/>
                    <a:p>
                      <a:endParaRPr lang="en-US"/>
                    </a:p>
                  </a:txBody>
                  <a:tcPr/>
                </a:tc>
                <a:tc vMerge="1">
                  <a:txBody>
                    <a:bodyPr/>
                    <a:lstStyle/>
                    <a:p>
                      <a:endParaRPr lang="en-US"/>
                    </a:p>
                  </a:txBody>
                  <a:tcPr/>
                </a:tc>
                <a:tc>
                  <a:txBody>
                    <a:bodyPr/>
                    <a:lstStyle/>
                    <a:p>
                      <a:pPr marL="0" marR="0" algn="l">
                        <a:lnSpc>
                          <a:spcPct val="106000"/>
                        </a:lnSpc>
                        <a:spcBef>
                          <a:spcPts val="0"/>
                        </a:spcBef>
                        <a:spcAft>
                          <a:spcPts val="0"/>
                        </a:spcAft>
                      </a:pPr>
                      <a:r>
                        <a:rPr lang="en-US" sz="900" dirty="0">
                          <a:solidFill>
                            <a:sysClr val="windowText" lastClr="000000"/>
                          </a:solidFill>
                          <a:effectLst/>
                        </a:rPr>
                        <a:t>3z. Miscellaneous - Institutional</a:t>
                      </a:r>
                      <a:endParaRPr lang="en-US" sz="1050" dirty="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B w="12700" cap="flat" cmpd="sng" algn="ctr">
                      <a:solidFill>
                        <a:schemeClr val="tx1"/>
                      </a:solidFill>
                      <a:prstDash val="solid"/>
                      <a:round/>
                      <a:headEnd type="none" w="med" len="med"/>
                      <a:tailEnd type="none" w="med" len="med"/>
                    </a:lnB>
                  </a:tcPr>
                </a:tc>
                <a:tc>
                  <a:txBody>
                    <a:bodyPr/>
                    <a:lstStyle/>
                    <a:p>
                      <a:pPr marL="0" marR="0" algn="l">
                        <a:lnSpc>
                          <a:spcPct val="106000"/>
                        </a:lnSpc>
                        <a:spcBef>
                          <a:spcPts val="0"/>
                        </a:spcBef>
                        <a:spcAft>
                          <a:spcPts val="0"/>
                        </a:spcAft>
                      </a:pPr>
                      <a:r>
                        <a:rPr lang="en-US" sz="900" dirty="0">
                          <a:solidFill>
                            <a:sysClr val="windowText" lastClr="000000"/>
                          </a:solidFill>
                          <a:effectLst/>
                        </a:rPr>
                        <a:t>Any Institutional facility that does not fit the description of the above categories</a:t>
                      </a:r>
                      <a:endParaRPr lang="en-US" sz="1050" dirty="0">
                        <a:solidFill>
                          <a:sysClr val="windowText" lastClr="000000"/>
                        </a:solidFill>
                        <a:effectLst/>
                        <a:latin typeface="+mj-lt"/>
                        <a:ea typeface="Calibri" panose="020F0502020204030204" pitchFamily="34" charset="0"/>
                        <a:cs typeface="Times New Roman" panose="02020603050405020304" pitchFamily="18" charset="0"/>
                      </a:endParaRPr>
                    </a:p>
                  </a:txBody>
                  <a:tcPr marL="49249" marR="49249"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4756704"/>
                  </a:ext>
                </a:extLst>
              </a:tr>
            </a:tbl>
          </a:graphicData>
        </a:graphic>
      </p:graphicFrame>
      <p:sp>
        <p:nvSpPr>
          <p:cNvPr id="10" name="Title 1">
            <a:extLst>
              <a:ext uri="{FF2B5EF4-FFF2-40B4-BE49-F238E27FC236}">
                <a16:creationId xmlns:a16="http://schemas.microsoft.com/office/drawing/2014/main" id="{965C8217-B4EA-4752-BCB9-FFA522079A97}"/>
              </a:ext>
            </a:extLst>
          </p:cNvPr>
          <p:cNvSpPr>
            <a:spLocks noGrp="1"/>
          </p:cNvSpPr>
          <p:nvPr>
            <p:ph type="title"/>
          </p:nvPr>
        </p:nvSpPr>
        <p:spPr>
          <a:xfrm>
            <a:off x="125730" y="0"/>
            <a:ext cx="8229600" cy="889036"/>
          </a:xfrm>
        </p:spPr>
        <p:txBody>
          <a:bodyPr/>
          <a:lstStyle/>
          <a:p>
            <a:r>
              <a:rPr lang="en-US" dirty="0"/>
              <a:t>CII Performance Measures</a:t>
            </a:r>
          </a:p>
        </p:txBody>
      </p:sp>
    </p:spTree>
    <p:extLst>
      <p:ext uri="{BB962C8B-B14F-4D97-AF65-F5344CB8AC3E}">
        <p14:creationId xmlns:p14="http://schemas.microsoft.com/office/powerpoint/2010/main" val="2089170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0A501-9B18-4A2F-BAC9-EE22EBECAB28}"/>
              </a:ext>
            </a:extLst>
          </p:cNvPr>
          <p:cNvSpPr>
            <a:spLocks noGrp="1"/>
          </p:cNvSpPr>
          <p:nvPr>
            <p:ph type="title"/>
          </p:nvPr>
        </p:nvSpPr>
        <p:spPr/>
        <p:txBody>
          <a:bodyPr/>
          <a:lstStyle/>
          <a:p>
            <a:r>
              <a:rPr lang="en-US" dirty="0"/>
              <a:t>Water Loss Performance Standards</a:t>
            </a:r>
          </a:p>
        </p:txBody>
      </p:sp>
      <p:sp>
        <p:nvSpPr>
          <p:cNvPr id="3" name="Content Placeholder 2">
            <a:extLst>
              <a:ext uri="{FF2B5EF4-FFF2-40B4-BE49-F238E27FC236}">
                <a16:creationId xmlns:a16="http://schemas.microsoft.com/office/drawing/2014/main" id="{1CAEC172-DE7F-42A0-AF4A-E807953321B3}"/>
              </a:ext>
            </a:extLst>
          </p:cNvPr>
          <p:cNvSpPr>
            <a:spLocks noGrp="1"/>
          </p:cNvSpPr>
          <p:nvPr>
            <p:ph idx="1"/>
          </p:nvPr>
        </p:nvSpPr>
        <p:spPr>
          <a:xfrm>
            <a:off x="457200" y="1588830"/>
            <a:ext cx="4999220" cy="4489345"/>
          </a:xfrm>
        </p:spPr>
        <p:txBody>
          <a:bodyPr>
            <a:normAutofit/>
          </a:bodyPr>
          <a:lstStyle/>
          <a:p>
            <a:pPr marL="0" indent="0">
              <a:buNone/>
            </a:pPr>
            <a:r>
              <a:rPr lang="en-US" sz="2000" b="1" dirty="0"/>
              <a:t>Proposed Changes to Regulation: </a:t>
            </a:r>
            <a:r>
              <a:rPr lang="en-US" sz="2000" dirty="0"/>
              <a:t>Economic Model</a:t>
            </a:r>
            <a:endParaRPr lang="en-US" sz="2000" u="sng" dirty="0"/>
          </a:p>
          <a:p>
            <a:pPr lvl="1"/>
            <a:r>
              <a:rPr lang="en-US" sz="1600" dirty="0"/>
              <a:t>Annual Rise in Price of Water from 4.6% to 1.3%</a:t>
            </a:r>
          </a:p>
          <a:p>
            <a:pPr lvl="1"/>
            <a:endParaRPr lang="en-US" sz="1600" dirty="0"/>
          </a:p>
          <a:p>
            <a:pPr lvl="1"/>
            <a:r>
              <a:rPr lang="en-US" sz="1600" dirty="0"/>
              <a:t>Buffer for the benefit to cost ratio from 1.0 to 1.5</a:t>
            </a:r>
          </a:p>
          <a:p>
            <a:pPr lvl="1"/>
            <a:endParaRPr lang="en-US" sz="1600" dirty="0"/>
          </a:p>
          <a:p>
            <a:pPr lvl="1"/>
            <a:r>
              <a:rPr lang="en-US" sz="1600" dirty="0"/>
              <a:t>2017 – 2022 baseline data with option to omit up to 2 outlier years</a:t>
            </a:r>
          </a:p>
          <a:p>
            <a:pPr lvl="1"/>
            <a:endParaRPr lang="en-US" sz="1600" dirty="0"/>
          </a:p>
          <a:p>
            <a:pPr lvl="1"/>
            <a:r>
              <a:rPr lang="en-US" sz="1600" dirty="0"/>
              <a:t>Model evaluation period from 30-year period to 15</a:t>
            </a:r>
          </a:p>
          <a:p>
            <a:pPr lvl="1"/>
            <a:endParaRPr lang="en-US" sz="1600" dirty="0"/>
          </a:p>
          <a:p>
            <a:pPr lvl="1"/>
            <a:r>
              <a:rPr lang="en-US" sz="1600" dirty="0"/>
              <a:t>30% cap on percent reduction for 2028 target</a:t>
            </a:r>
          </a:p>
          <a:p>
            <a:pPr lvl="1"/>
            <a:endParaRPr lang="en-US" sz="1300" dirty="0"/>
          </a:p>
        </p:txBody>
      </p:sp>
      <p:sp>
        <p:nvSpPr>
          <p:cNvPr id="4" name="Text Placeholder 3">
            <a:extLst>
              <a:ext uri="{FF2B5EF4-FFF2-40B4-BE49-F238E27FC236}">
                <a16:creationId xmlns:a16="http://schemas.microsoft.com/office/drawing/2014/main" id="{4982ED26-0A25-4C2E-95B1-1CAA7035997D}"/>
              </a:ext>
            </a:extLst>
          </p:cNvPr>
          <p:cNvSpPr>
            <a:spLocks noGrp="1"/>
          </p:cNvSpPr>
          <p:nvPr>
            <p:ph type="body" sz="quarter" idx="13"/>
          </p:nvPr>
        </p:nvSpPr>
        <p:spPr>
          <a:xfrm>
            <a:off x="457200" y="1044943"/>
            <a:ext cx="8229600" cy="318385"/>
          </a:xfrm>
        </p:spPr>
        <p:txBody>
          <a:bodyPr/>
          <a:lstStyle/>
          <a:p>
            <a:r>
              <a:rPr lang="en-US" sz="1600" dirty="0"/>
              <a:t>Amy Talbot</a:t>
            </a:r>
          </a:p>
        </p:txBody>
      </p:sp>
      <p:pic>
        <p:nvPicPr>
          <p:cNvPr id="5" name="Picture 4">
            <a:extLst>
              <a:ext uri="{FF2B5EF4-FFF2-40B4-BE49-F238E27FC236}">
                <a16:creationId xmlns:a16="http://schemas.microsoft.com/office/drawing/2014/main" id="{CB0FCFA8-4F34-4658-B060-43DD7717DA6F}"/>
              </a:ext>
            </a:extLst>
          </p:cNvPr>
          <p:cNvPicPr>
            <a:picLocks noChangeAspect="1"/>
          </p:cNvPicPr>
          <p:nvPr/>
        </p:nvPicPr>
        <p:blipFill>
          <a:blip r:embed="rId2"/>
          <a:stretch>
            <a:fillRect/>
          </a:stretch>
        </p:blipFill>
        <p:spPr>
          <a:xfrm>
            <a:off x="5743448" y="2259746"/>
            <a:ext cx="3102964" cy="2741394"/>
          </a:xfrm>
          <a:prstGeom prst="rect">
            <a:avLst/>
          </a:prstGeom>
        </p:spPr>
      </p:pic>
    </p:spTree>
    <p:extLst>
      <p:ext uri="{BB962C8B-B14F-4D97-AF65-F5344CB8AC3E}">
        <p14:creationId xmlns:p14="http://schemas.microsoft.com/office/powerpoint/2010/main" val="2716919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0A501-9B18-4A2F-BAC9-EE22EBECAB28}"/>
              </a:ext>
            </a:extLst>
          </p:cNvPr>
          <p:cNvSpPr>
            <a:spLocks noGrp="1"/>
          </p:cNvSpPr>
          <p:nvPr>
            <p:ph type="title"/>
          </p:nvPr>
        </p:nvSpPr>
        <p:spPr/>
        <p:txBody>
          <a:bodyPr/>
          <a:lstStyle/>
          <a:p>
            <a:r>
              <a:rPr lang="en-US" dirty="0"/>
              <a:t>Water Loss Performance Standards</a:t>
            </a:r>
          </a:p>
        </p:txBody>
      </p:sp>
      <p:sp>
        <p:nvSpPr>
          <p:cNvPr id="3" name="Content Placeholder 2">
            <a:extLst>
              <a:ext uri="{FF2B5EF4-FFF2-40B4-BE49-F238E27FC236}">
                <a16:creationId xmlns:a16="http://schemas.microsoft.com/office/drawing/2014/main" id="{1CAEC172-DE7F-42A0-AF4A-E807953321B3}"/>
              </a:ext>
            </a:extLst>
          </p:cNvPr>
          <p:cNvSpPr>
            <a:spLocks noGrp="1"/>
          </p:cNvSpPr>
          <p:nvPr>
            <p:ph idx="1"/>
          </p:nvPr>
        </p:nvSpPr>
        <p:spPr>
          <a:xfrm>
            <a:off x="457200" y="1443527"/>
            <a:ext cx="8229600" cy="4489345"/>
          </a:xfrm>
        </p:spPr>
        <p:txBody>
          <a:bodyPr>
            <a:normAutofit/>
          </a:bodyPr>
          <a:lstStyle/>
          <a:p>
            <a:pPr marL="0" indent="0">
              <a:buNone/>
            </a:pPr>
            <a:r>
              <a:rPr lang="en-US" sz="2000" b="1" dirty="0"/>
              <a:t>Proposed Changes to Regulation: </a:t>
            </a:r>
            <a:r>
              <a:rPr lang="en-US" sz="2000" dirty="0"/>
              <a:t>Policy </a:t>
            </a:r>
          </a:p>
          <a:p>
            <a:pPr lvl="1"/>
            <a:r>
              <a:rPr lang="en-US" sz="1600" u="sng" dirty="0"/>
              <a:t>Compliance Plan</a:t>
            </a:r>
            <a:r>
              <a:rPr lang="en-US" sz="1600" dirty="0"/>
              <a:t>: 30% from baseline, cost ratio &gt; 2, improving data validity scores, customized inputs to model prior to July 1, 2023</a:t>
            </a:r>
          </a:p>
          <a:p>
            <a:pPr lvl="1"/>
            <a:endParaRPr lang="en-US" sz="1400" dirty="0"/>
          </a:p>
          <a:p>
            <a:pPr lvl="1"/>
            <a:r>
              <a:rPr lang="en-US" sz="1600" u="sng" dirty="0"/>
              <a:t>DACs:</a:t>
            </a:r>
            <a:r>
              <a:rPr lang="en-US" sz="1600" dirty="0"/>
              <a:t> compliance assessed in 2035 rather than 2031, cost-benefit ratio increased to 3, automatically eligible for the Compliance Plan Option</a:t>
            </a:r>
          </a:p>
          <a:p>
            <a:pPr lvl="1"/>
            <a:endParaRPr lang="en-US" sz="1400" dirty="0"/>
          </a:p>
          <a:p>
            <a:pPr lvl="1"/>
            <a:r>
              <a:rPr lang="en-US" sz="1600" u="sng" dirty="0"/>
              <a:t>Off-Ramp</a:t>
            </a:r>
            <a:r>
              <a:rPr lang="en-US" sz="1600" dirty="0"/>
              <a:t>: meet 5/9 rather than 9/9 criteria,  not required to meet criteria outside control, use 2017 – 2022 audit data rather than 2017- 2020</a:t>
            </a:r>
          </a:p>
          <a:p>
            <a:pPr lvl="1"/>
            <a:endParaRPr lang="en-US" sz="1400" dirty="0"/>
          </a:p>
          <a:p>
            <a:pPr lvl="1"/>
            <a:r>
              <a:rPr lang="en-US" sz="1600" u="sng" dirty="0"/>
              <a:t>BCR of less than 1</a:t>
            </a:r>
            <a:r>
              <a:rPr lang="en-US" sz="1600" dirty="0"/>
              <a:t>: target set model’s output when BCR is solved for 1 and include standard 5 gpcd buffer</a:t>
            </a:r>
          </a:p>
          <a:p>
            <a:pPr lvl="1"/>
            <a:endParaRPr lang="en-US" sz="1400" dirty="0"/>
          </a:p>
          <a:p>
            <a:pPr lvl="1"/>
            <a:r>
              <a:rPr lang="en-US" sz="1600" u="sng" dirty="0"/>
              <a:t>Customized Input Data</a:t>
            </a:r>
            <a:r>
              <a:rPr lang="en-US" sz="1600" dirty="0"/>
              <a:t>:   clarify submission process</a:t>
            </a:r>
          </a:p>
          <a:p>
            <a:pPr lvl="1"/>
            <a:endParaRPr lang="en-US" sz="1300" dirty="0"/>
          </a:p>
        </p:txBody>
      </p:sp>
    </p:spTree>
    <p:extLst>
      <p:ext uri="{BB962C8B-B14F-4D97-AF65-F5344CB8AC3E}">
        <p14:creationId xmlns:p14="http://schemas.microsoft.com/office/powerpoint/2010/main" val="1755531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AEC172-DE7F-42A0-AF4A-E807953321B3}"/>
              </a:ext>
            </a:extLst>
          </p:cNvPr>
          <p:cNvSpPr>
            <a:spLocks noGrp="1"/>
          </p:cNvSpPr>
          <p:nvPr>
            <p:ph idx="1"/>
          </p:nvPr>
        </p:nvSpPr>
        <p:spPr>
          <a:xfrm>
            <a:off x="597052" y="1151861"/>
            <a:ext cx="4846318" cy="4580344"/>
          </a:xfrm>
        </p:spPr>
        <p:txBody>
          <a:bodyPr>
            <a:normAutofit lnSpcReduction="10000"/>
          </a:bodyPr>
          <a:lstStyle/>
          <a:p>
            <a:pPr marL="0" indent="0">
              <a:buNone/>
            </a:pPr>
            <a:endParaRPr lang="en-US" sz="1400" b="1" dirty="0"/>
          </a:p>
          <a:p>
            <a:r>
              <a:rPr lang="en-US" sz="1800" b="1" u="sng" dirty="0"/>
              <a:t>Formal Rulemaking:</a:t>
            </a:r>
            <a:r>
              <a:rPr lang="en-US" sz="1800" b="1" dirty="0"/>
              <a:t> </a:t>
            </a:r>
            <a:r>
              <a:rPr lang="en-US" sz="1800" dirty="0"/>
              <a:t>June 2021 w/ 45-day comment period </a:t>
            </a:r>
            <a:r>
              <a:rPr lang="en-US" sz="1800" dirty="0">
                <a:solidFill>
                  <a:srgbClr val="FF0000"/>
                </a:solidFill>
              </a:rPr>
              <a:t>[Delayed-TBD]</a:t>
            </a:r>
            <a:endParaRPr lang="en-US" sz="1800" dirty="0"/>
          </a:p>
          <a:p>
            <a:endParaRPr lang="en-US" sz="1400" dirty="0">
              <a:solidFill>
                <a:srgbClr val="FF0000"/>
              </a:solidFill>
            </a:endParaRPr>
          </a:p>
          <a:p>
            <a:r>
              <a:rPr lang="en-US" sz="1800" b="1" u="sng" dirty="0"/>
              <a:t>Model Revisions</a:t>
            </a:r>
            <a:r>
              <a:rPr lang="en-US" sz="1800" b="1" dirty="0"/>
              <a:t>:</a:t>
            </a:r>
            <a:r>
              <a:rPr lang="en-US" sz="1600" dirty="0"/>
              <a:t>  April 15 </a:t>
            </a:r>
            <a:r>
              <a:rPr lang="en-US" sz="1800" dirty="0"/>
              <a:t>revised Economic Model</a:t>
            </a:r>
          </a:p>
          <a:p>
            <a:pPr lvl="1"/>
            <a:r>
              <a:rPr lang="en-US" sz="1600" dirty="0"/>
              <a:t>Suppliers can submit updates to the model defaults by emailing a copy of the economic model with changed defaults and attached justification to </a:t>
            </a:r>
            <a:r>
              <a:rPr lang="en-US" sz="1600" dirty="0">
                <a:solidFill>
                  <a:srgbClr val="0070C0"/>
                </a:solidFill>
                <a:hlinkClick r:id="rId2">
                  <a:extLst>
                    <a:ext uri="{A12FA001-AC4F-418D-AE19-62706E023703}">
                      <ahyp:hlinkClr xmlns:ahyp="http://schemas.microsoft.com/office/drawing/2018/hyperlinkcolor" val="tx"/>
                    </a:ext>
                  </a:extLst>
                </a:hlinkClick>
              </a:rPr>
              <a:t>orpp-waterconservation@Waterboards.ca.gov</a:t>
            </a:r>
            <a:r>
              <a:rPr lang="en-US" sz="1600" dirty="0">
                <a:solidFill>
                  <a:srgbClr val="0070C0"/>
                </a:solidFill>
              </a:rPr>
              <a:t> </a:t>
            </a:r>
            <a:r>
              <a:rPr lang="en-US" sz="1600" dirty="0"/>
              <a:t>. </a:t>
            </a:r>
          </a:p>
          <a:p>
            <a:pPr lvl="1"/>
            <a:r>
              <a:rPr lang="en-US" sz="1600" b="1" dirty="0"/>
              <a:t>The deadline to submit updates to the model defaults will be the end of the 45-day comment period </a:t>
            </a:r>
            <a:r>
              <a:rPr lang="en-US" sz="1600" b="1" dirty="0">
                <a:solidFill>
                  <a:srgbClr val="FF0000"/>
                </a:solidFill>
              </a:rPr>
              <a:t>(TBD)</a:t>
            </a:r>
            <a:r>
              <a:rPr lang="en-US" sz="1600" b="1" dirty="0"/>
              <a:t>.</a:t>
            </a:r>
            <a:br>
              <a:rPr lang="en-US" sz="1800" dirty="0"/>
            </a:br>
            <a:endParaRPr lang="en-US" sz="1800" dirty="0"/>
          </a:p>
          <a:p>
            <a:r>
              <a:rPr lang="en-US" sz="1800" b="1" u="sng" dirty="0"/>
              <a:t>Documentation</a:t>
            </a:r>
            <a:r>
              <a:rPr lang="en-US" sz="1800" dirty="0"/>
              <a:t> – Start/continue documenting water loss work and costs</a:t>
            </a:r>
            <a:br>
              <a:rPr lang="en-US" sz="1800" dirty="0"/>
            </a:br>
            <a:endParaRPr lang="en-US" sz="1800" dirty="0"/>
          </a:p>
        </p:txBody>
      </p:sp>
      <p:pic>
        <p:nvPicPr>
          <p:cNvPr id="6" name="Picture 5">
            <a:extLst>
              <a:ext uri="{FF2B5EF4-FFF2-40B4-BE49-F238E27FC236}">
                <a16:creationId xmlns:a16="http://schemas.microsoft.com/office/drawing/2014/main" id="{72C36938-82C1-4859-9A74-70ECEB64970C}"/>
              </a:ext>
            </a:extLst>
          </p:cNvPr>
          <p:cNvPicPr>
            <a:picLocks noChangeAspect="1"/>
          </p:cNvPicPr>
          <p:nvPr/>
        </p:nvPicPr>
        <p:blipFill>
          <a:blip r:embed="rId3"/>
          <a:stretch>
            <a:fillRect/>
          </a:stretch>
        </p:blipFill>
        <p:spPr>
          <a:xfrm>
            <a:off x="5929281" y="1495312"/>
            <a:ext cx="2617667" cy="3528509"/>
          </a:xfrm>
          <a:prstGeom prst="rect">
            <a:avLst/>
          </a:prstGeom>
        </p:spPr>
      </p:pic>
      <p:sp>
        <p:nvSpPr>
          <p:cNvPr id="7" name="Title 6">
            <a:extLst>
              <a:ext uri="{FF2B5EF4-FFF2-40B4-BE49-F238E27FC236}">
                <a16:creationId xmlns:a16="http://schemas.microsoft.com/office/drawing/2014/main" id="{B14D17A1-B60A-4618-A53B-310E7E5793AC}"/>
              </a:ext>
            </a:extLst>
          </p:cNvPr>
          <p:cNvSpPr>
            <a:spLocks noGrp="1"/>
          </p:cNvSpPr>
          <p:nvPr>
            <p:ph type="title"/>
          </p:nvPr>
        </p:nvSpPr>
        <p:spPr/>
        <p:txBody>
          <a:bodyPr/>
          <a:lstStyle/>
          <a:p>
            <a:r>
              <a:rPr lang="en-US" dirty="0"/>
              <a:t>Water Loss Performance Standards</a:t>
            </a:r>
          </a:p>
        </p:txBody>
      </p:sp>
      <p:sp>
        <p:nvSpPr>
          <p:cNvPr id="8" name="Title 1">
            <a:extLst>
              <a:ext uri="{FF2B5EF4-FFF2-40B4-BE49-F238E27FC236}">
                <a16:creationId xmlns:a16="http://schemas.microsoft.com/office/drawing/2014/main" id="{E89755EA-5934-4C21-8970-C159451BF6E6}"/>
              </a:ext>
            </a:extLst>
          </p:cNvPr>
          <p:cNvSpPr txBox="1">
            <a:spLocks/>
          </p:cNvSpPr>
          <p:nvPr/>
        </p:nvSpPr>
        <p:spPr>
          <a:xfrm>
            <a:off x="609600" y="415225"/>
            <a:ext cx="8229600" cy="889036"/>
          </a:xfrm>
          <a:prstGeom prst="rect">
            <a:avLst/>
          </a:prstGeom>
        </p:spPr>
        <p:txBody>
          <a:bodyPr vert="horz" lIns="91440" tIns="45720" rIns="91440" bIns="45720" rtlCol="0" anchor="b">
            <a:normAutofit/>
          </a:bodyPr>
          <a:lstStyle>
            <a:lvl1pPr algn="l" defTabSz="457200" rtl="0" eaLnBrk="1" latinLnBrk="0" hangingPunct="1">
              <a:lnSpc>
                <a:spcPts val="3600"/>
              </a:lnSpc>
              <a:spcBef>
                <a:spcPct val="0"/>
              </a:spcBef>
              <a:buNone/>
              <a:defRPr sz="3600" kern="1200">
                <a:solidFill>
                  <a:srgbClr val="053A88"/>
                </a:solidFill>
                <a:latin typeface="+mj-lt"/>
                <a:ea typeface="+mj-ea"/>
                <a:cs typeface="+mj-cs"/>
              </a:defRPr>
            </a:lvl1pPr>
          </a:lstStyle>
          <a:p>
            <a:endParaRPr lang="en-US" dirty="0"/>
          </a:p>
        </p:txBody>
      </p:sp>
      <p:sp>
        <p:nvSpPr>
          <p:cNvPr id="9" name="Text Placeholder 3">
            <a:extLst>
              <a:ext uri="{FF2B5EF4-FFF2-40B4-BE49-F238E27FC236}">
                <a16:creationId xmlns:a16="http://schemas.microsoft.com/office/drawing/2014/main" id="{07D6F30A-A124-4ACE-9396-1FBA86E4D941}"/>
              </a:ext>
            </a:extLst>
          </p:cNvPr>
          <p:cNvSpPr>
            <a:spLocks noGrp="1"/>
          </p:cNvSpPr>
          <p:nvPr>
            <p:ph type="body" sz="quarter" idx="13"/>
          </p:nvPr>
        </p:nvSpPr>
        <p:spPr>
          <a:xfrm>
            <a:off x="457200" y="1044943"/>
            <a:ext cx="8229600" cy="318385"/>
          </a:xfrm>
        </p:spPr>
        <p:txBody>
          <a:bodyPr/>
          <a:lstStyle/>
          <a:p>
            <a:r>
              <a:rPr lang="en-US" sz="1600" dirty="0"/>
              <a:t>Next Steps</a:t>
            </a:r>
          </a:p>
        </p:txBody>
      </p:sp>
    </p:spTree>
    <p:extLst>
      <p:ext uri="{BB962C8B-B14F-4D97-AF65-F5344CB8AC3E}">
        <p14:creationId xmlns:p14="http://schemas.microsoft.com/office/powerpoint/2010/main" val="716655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E3B3C-4066-405C-B78A-00C54452BDFA}"/>
              </a:ext>
            </a:extLst>
          </p:cNvPr>
          <p:cNvSpPr>
            <a:spLocks noGrp="1"/>
          </p:cNvSpPr>
          <p:nvPr>
            <p:ph type="title"/>
          </p:nvPr>
        </p:nvSpPr>
        <p:spPr>
          <a:xfrm>
            <a:off x="457200" y="212651"/>
            <a:ext cx="6366510" cy="968743"/>
          </a:xfrm>
        </p:spPr>
        <p:txBody>
          <a:bodyPr anchor="b">
            <a:normAutofit/>
          </a:bodyPr>
          <a:lstStyle/>
          <a:p>
            <a:r>
              <a:rPr lang="en-US" dirty="0"/>
              <a:t>Outdoor Water Use Standard</a:t>
            </a:r>
          </a:p>
        </p:txBody>
      </p:sp>
      <p:sp>
        <p:nvSpPr>
          <p:cNvPr id="4" name="Text Placeholder 3">
            <a:extLst>
              <a:ext uri="{FF2B5EF4-FFF2-40B4-BE49-F238E27FC236}">
                <a16:creationId xmlns:a16="http://schemas.microsoft.com/office/drawing/2014/main" id="{F6D43015-4F2C-42F6-BF41-90CE5E1B01DC}"/>
              </a:ext>
            </a:extLst>
          </p:cNvPr>
          <p:cNvSpPr>
            <a:spLocks noGrp="1"/>
          </p:cNvSpPr>
          <p:nvPr>
            <p:ph type="body" sz="quarter" idx="14"/>
          </p:nvPr>
        </p:nvSpPr>
        <p:spPr>
          <a:xfrm>
            <a:off x="457200" y="1044943"/>
            <a:ext cx="5107172" cy="318385"/>
          </a:xfrm>
        </p:spPr>
        <p:txBody>
          <a:bodyPr anchor="t">
            <a:normAutofit/>
          </a:bodyPr>
          <a:lstStyle/>
          <a:p>
            <a:pPr>
              <a:lnSpc>
                <a:spcPct val="90000"/>
              </a:lnSpc>
              <a:spcAft>
                <a:spcPts val="600"/>
              </a:spcAft>
            </a:pPr>
            <a:r>
              <a:rPr lang="en-US" sz="1500" dirty="0"/>
              <a:t>Fiona Sanchez</a:t>
            </a:r>
          </a:p>
        </p:txBody>
      </p:sp>
      <p:sp>
        <p:nvSpPr>
          <p:cNvPr id="8" name="TextBox 7">
            <a:extLst>
              <a:ext uri="{FF2B5EF4-FFF2-40B4-BE49-F238E27FC236}">
                <a16:creationId xmlns:a16="http://schemas.microsoft.com/office/drawing/2014/main" id="{F44DF47A-2B97-4E62-9096-DBEDC6331946}"/>
              </a:ext>
            </a:extLst>
          </p:cNvPr>
          <p:cNvSpPr txBox="1"/>
          <p:nvPr/>
        </p:nvSpPr>
        <p:spPr>
          <a:xfrm>
            <a:off x="388620" y="1545056"/>
            <a:ext cx="8366760" cy="3616375"/>
          </a:xfrm>
          <a:prstGeom prst="rect">
            <a:avLst/>
          </a:prstGeom>
          <a:noFill/>
        </p:spPr>
        <p:txBody>
          <a:bodyPr wrap="square">
            <a:spAutoFit/>
          </a:bodyPr>
          <a:lstStyle/>
          <a:p>
            <a:pPr lvl="0"/>
            <a:r>
              <a:rPr lang="en-US" b="1" dirty="0"/>
              <a:t>ACWA Standard Development Recommendations to DWR </a:t>
            </a:r>
            <a:r>
              <a:rPr lang="en-US" dirty="0"/>
              <a:t>(presented 4/20)</a:t>
            </a:r>
          </a:p>
          <a:p>
            <a:pPr lvl="0"/>
            <a:endParaRPr lang="en-US" sz="1500" dirty="0"/>
          </a:p>
          <a:p>
            <a:pPr marL="285750" lvl="0" indent="-285750">
              <a:buFont typeface="Arial" panose="020B0604020202020204" pitchFamily="34" charset="0"/>
              <a:buChar char="•"/>
            </a:pPr>
            <a:r>
              <a:rPr lang="en-US" sz="1600" dirty="0"/>
              <a:t>Residential Area Measurements </a:t>
            </a:r>
          </a:p>
          <a:p>
            <a:pPr marL="285750" lvl="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Methodology for Corrections: new development, land use, incorrect measurements, service area boundaries, vacant parcels, disputed areas, missing parcels, dedicated irrigation meters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Adjustment Factor(s) Irrigated/ Irrigable Area</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err="1"/>
              <a:t>Precip</a:t>
            </a:r>
            <a:r>
              <a:rPr lang="en-US" sz="1600" dirty="0"/>
              <a:t> Calculations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CIMIS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3122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Agenda</a:t>
            </a:r>
          </a:p>
        </p:txBody>
      </p:sp>
      <p:sp>
        <p:nvSpPr>
          <p:cNvPr id="3" name="Content Placeholder 2"/>
          <p:cNvSpPr>
            <a:spLocks noGrp="1"/>
          </p:cNvSpPr>
          <p:nvPr>
            <p:ph idx="1"/>
          </p:nvPr>
        </p:nvSpPr>
        <p:spPr>
          <a:xfrm>
            <a:off x="292100" y="1497042"/>
            <a:ext cx="8229600" cy="4198907"/>
          </a:xfrm>
        </p:spPr>
        <p:txBody>
          <a:bodyPr>
            <a:normAutofit/>
          </a:bodyPr>
          <a:lstStyle/>
          <a:p>
            <a:pPr marL="457200" indent="-457200">
              <a:spcBef>
                <a:spcPts val="0"/>
              </a:spcBef>
              <a:spcAft>
                <a:spcPts val="600"/>
              </a:spcAft>
              <a:buFont typeface="+mj-lt"/>
              <a:buAutoNum type="alphaUcPeriod"/>
            </a:pPr>
            <a:r>
              <a:rPr lang="en-US" sz="1800" b="1" dirty="0"/>
              <a:t>Chair Welcome</a:t>
            </a:r>
            <a:r>
              <a:rPr lang="en-US" sz="2800" b="1" dirty="0"/>
              <a:t> </a:t>
            </a:r>
            <a:r>
              <a:rPr lang="en-US" sz="1800" b="1" dirty="0">
                <a:solidFill>
                  <a:schemeClr val="accent1"/>
                </a:solidFill>
              </a:rPr>
              <a:t>– </a:t>
            </a:r>
            <a:r>
              <a:rPr lang="en-US" sz="1200" dirty="0">
                <a:solidFill>
                  <a:schemeClr val="accent1"/>
                </a:solidFill>
              </a:rPr>
              <a:t>Elizabeth Lovsted</a:t>
            </a:r>
          </a:p>
          <a:p>
            <a:pPr marL="457200" indent="-457200">
              <a:spcBef>
                <a:spcPts val="0"/>
              </a:spcBef>
              <a:buFont typeface="+mj-lt"/>
              <a:buAutoNum type="alphaUcPeriod"/>
            </a:pPr>
            <a:r>
              <a:rPr lang="en-US" sz="1800" b="1" dirty="0"/>
              <a:t>Drought Update/ Communications </a:t>
            </a:r>
            <a:r>
              <a:rPr lang="en-US" sz="1800" b="1" dirty="0">
                <a:solidFill>
                  <a:schemeClr val="accent1"/>
                </a:solidFill>
              </a:rPr>
              <a:t>– </a:t>
            </a:r>
            <a:r>
              <a:rPr lang="en-US" sz="1200" dirty="0">
                <a:solidFill>
                  <a:schemeClr val="accent1"/>
                </a:solidFill>
              </a:rPr>
              <a:t>Chelsea Haines</a:t>
            </a:r>
          </a:p>
          <a:p>
            <a:pPr marL="457200" indent="-457200">
              <a:spcBef>
                <a:spcPts val="0"/>
              </a:spcBef>
              <a:buFont typeface="+mj-lt"/>
              <a:buAutoNum type="alphaUcPeriod"/>
            </a:pPr>
            <a:r>
              <a:rPr lang="en-US" sz="1800" b="1" dirty="0"/>
              <a:t>Urban Water Use Efficiency Updates</a:t>
            </a:r>
            <a:r>
              <a:rPr lang="en-US" sz="3200" b="1" dirty="0"/>
              <a:t> </a:t>
            </a:r>
            <a:r>
              <a:rPr lang="en-US" sz="2000" b="1" dirty="0">
                <a:solidFill>
                  <a:schemeClr val="accent1"/>
                </a:solidFill>
              </a:rPr>
              <a:t>– </a:t>
            </a:r>
            <a:r>
              <a:rPr lang="en-US" sz="1200" dirty="0">
                <a:solidFill>
                  <a:schemeClr val="accent1"/>
                </a:solidFill>
              </a:rPr>
              <a:t>Elizabeth Lovsted</a:t>
            </a:r>
          </a:p>
          <a:p>
            <a:pPr marL="857250" lvl="1" indent="-457200">
              <a:spcBef>
                <a:spcPts val="0"/>
              </a:spcBef>
              <a:buFont typeface="+mj-lt"/>
              <a:buAutoNum type="alphaUcPeriod"/>
            </a:pPr>
            <a:r>
              <a:rPr lang="en-US" sz="1600" dirty="0"/>
              <a:t>Indoor Standard </a:t>
            </a:r>
            <a:r>
              <a:rPr lang="en-US" sz="1200" dirty="0">
                <a:solidFill>
                  <a:schemeClr val="accent1"/>
                </a:solidFill>
              </a:rPr>
              <a:t>- Amy McNulty</a:t>
            </a:r>
          </a:p>
          <a:p>
            <a:pPr marL="857250" lvl="1" indent="-457200">
              <a:spcBef>
                <a:spcPts val="0"/>
              </a:spcBef>
              <a:buFont typeface="+mj-lt"/>
              <a:buAutoNum type="alphaUcPeriod"/>
            </a:pPr>
            <a:r>
              <a:rPr lang="en-US" sz="1600" dirty="0"/>
              <a:t>Commercial, Industrial and Institutional Standards </a:t>
            </a:r>
            <a:r>
              <a:rPr lang="en-US" sz="1200" dirty="0">
                <a:solidFill>
                  <a:schemeClr val="accent1"/>
                </a:solidFill>
              </a:rPr>
              <a:t>- Ariel Flores</a:t>
            </a:r>
          </a:p>
          <a:p>
            <a:pPr marL="857250" lvl="1" indent="-457200">
              <a:spcBef>
                <a:spcPts val="0"/>
              </a:spcBef>
              <a:buFont typeface="+mj-lt"/>
              <a:buAutoNum type="alphaUcPeriod"/>
            </a:pPr>
            <a:r>
              <a:rPr lang="en-US" sz="1600" dirty="0"/>
              <a:t>Water Loss Performance Standards </a:t>
            </a:r>
            <a:r>
              <a:rPr lang="en-US" sz="1200" dirty="0">
                <a:solidFill>
                  <a:schemeClr val="accent1"/>
                </a:solidFill>
              </a:rPr>
              <a:t>- Amy Talbot</a:t>
            </a:r>
          </a:p>
          <a:p>
            <a:pPr marL="857250" lvl="1" indent="-457200">
              <a:spcBef>
                <a:spcPts val="0"/>
              </a:spcBef>
              <a:buFont typeface="+mj-lt"/>
              <a:buAutoNum type="alphaUcPeriod"/>
            </a:pPr>
            <a:r>
              <a:rPr lang="en-US" sz="1600" dirty="0"/>
              <a:t>Variance and Bonus </a:t>
            </a:r>
            <a:r>
              <a:rPr lang="en-US" sz="1200" dirty="0">
                <a:solidFill>
                  <a:schemeClr val="accent1"/>
                </a:solidFill>
              </a:rPr>
              <a:t>– Nicholas Schneider</a:t>
            </a:r>
          </a:p>
          <a:p>
            <a:pPr marL="857250" lvl="1" indent="-457200">
              <a:spcBef>
                <a:spcPts val="0"/>
              </a:spcBef>
              <a:buFont typeface="+mj-lt"/>
              <a:buAutoNum type="alphaUcPeriod"/>
            </a:pPr>
            <a:r>
              <a:rPr lang="en-US" sz="1600" dirty="0"/>
              <a:t>Outdoor Water Budget Development &amp; Implementation </a:t>
            </a:r>
            <a:r>
              <a:rPr lang="en-US" sz="1050" dirty="0">
                <a:solidFill>
                  <a:schemeClr val="accent1"/>
                </a:solidFill>
              </a:rPr>
              <a:t>- Fiona Sanchez</a:t>
            </a:r>
          </a:p>
          <a:p>
            <a:pPr marL="857250" lvl="1" indent="-457200">
              <a:spcBef>
                <a:spcPts val="0"/>
              </a:spcBef>
              <a:buFont typeface="+mj-lt"/>
              <a:buAutoNum type="alphaUcPeriod"/>
            </a:pPr>
            <a:endParaRPr lang="en-US" sz="1200" dirty="0">
              <a:solidFill>
                <a:schemeClr val="accent1"/>
              </a:solidFill>
            </a:endParaRPr>
          </a:p>
          <a:p>
            <a:pPr marL="457200" indent="-457200">
              <a:spcBef>
                <a:spcPts val="0"/>
              </a:spcBef>
              <a:spcAft>
                <a:spcPts val="600"/>
              </a:spcAft>
              <a:buFont typeface="+mj-lt"/>
              <a:buAutoNum type="alphaUcPeriod"/>
            </a:pPr>
            <a:r>
              <a:rPr lang="en-US" sz="1800" b="1" dirty="0"/>
              <a:t>AWWA Updates</a:t>
            </a:r>
            <a:r>
              <a:rPr lang="en-US" sz="2000" b="1" dirty="0"/>
              <a:t> </a:t>
            </a:r>
            <a:r>
              <a:rPr lang="en-US" sz="1200" b="1" dirty="0">
                <a:solidFill>
                  <a:schemeClr val="accent1"/>
                </a:solidFill>
              </a:rPr>
              <a:t>– </a:t>
            </a:r>
            <a:r>
              <a:rPr lang="en-US" sz="1200" dirty="0">
                <a:solidFill>
                  <a:schemeClr val="accent1"/>
                </a:solidFill>
              </a:rPr>
              <a:t>Sue Mosberg</a:t>
            </a:r>
          </a:p>
        </p:txBody>
      </p:sp>
      <p:sp>
        <p:nvSpPr>
          <p:cNvPr id="4" name="Text Placeholder 3"/>
          <p:cNvSpPr>
            <a:spLocks noGrp="1"/>
          </p:cNvSpPr>
          <p:nvPr>
            <p:ph type="body" sz="quarter" idx="13"/>
          </p:nvPr>
        </p:nvSpPr>
        <p:spPr/>
        <p:txBody>
          <a:bodyPr/>
          <a:lstStyle/>
          <a:p>
            <a:r>
              <a:rPr lang="en-US" sz="1600" dirty="0"/>
              <a:t>April 21, 2021 </a:t>
            </a:r>
            <a:r>
              <a:rPr lang="en-US" sz="1600" dirty="0">
                <a:sym typeface="Wingdings" panose="05000000000000000000" pitchFamily="2" charset="2"/>
              </a:rPr>
              <a:t> 10:00 AM – 12:00 PM</a:t>
            </a:r>
            <a:endParaRPr lang="en-US" sz="1600" dirty="0"/>
          </a:p>
        </p:txBody>
      </p:sp>
    </p:spTree>
    <p:extLst>
      <p:ext uri="{BB962C8B-B14F-4D97-AF65-F5344CB8AC3E}">
        <p14:creationId xmlns:p14="http://schemas.microsoft.com/office/powerpoint/2010/main" val="3993821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2E51-B9AC-489A-B390-F7495733F874}"/>
              </a:ext>
            </a:extLst>
          </p:cNvPr>
          <p:cNvSpPr>
            <a:spLocks noGrp="1"/>
          </p:cNvSpPr>
          <p:nvPr>
            <p:ph type="title"/>
          </p:nvPr>
        </p:nvSpPr>
        <p:spPr/>
        <p:txBody>
          <a:bodyPr/>
          <a:lstStyle/>
          <a:p>
            <a:r>
              <a:rPr lang="en-US" dirty="0"/>
              <a:t>Outdoor Water Use Standard</a:t>
            </a:r>
          </a:p>
        </p:txBody>
      </p:sp>
      <p:sp>
        <p:nvSpPr>
          <p:cNvPr id="6" name="Content Placeholder 5">
            <a:extLst>
              <a:ext uri="{FF2B5EF4-FFF2-40B4-BE49-F238E27FC236}">
                <a16:creationId xmlns:a16="http://schemas.microsoft.com/office/drawing/2014/main" id="{FBC5BF4F-43AA-4C06-9D10-A9173D3B4C4F}"/>
              </a:ext>
            </a:extLst>
          </p:cNvPr>
          <p:cNvSpPr>
            <a:spLocks noGrp="1"/>
          </p:cNvSpPr>
          <p:nvPr>
            <p:ph idx="1"/>
          </p:nvPr>
        </p:nvSpPr>
        <p:spPr>
          <a:xfrm>
            <a:off x="457199" y="1634067"/>
            <a:ext cx="8525934" cy="4563532"/>
          </a:xfrm>
        </p:spPr>
        <p:txBody>
          <a:bodyPr>
            <a:normAutofit fontScale="70000" lnSpcReduction="20000"/>
          </a:bodyPr>
          <a:lstStyle/>
          <a:p>
            <a:pPr marL="0" indent="0">
              <a:buNone/>
            </a:pPr>
            <a:r>
              <a:rPr lang="en-US" sz="2600" b="1" dirty="0"/>
              <a:t>Water Supplier Review of DWR Residential LAM Data due to DWR, June 30</a:t>
            </a:r>
          </a:p>
          <a:p>
            <a:pPr marL="0" indent="0">
              <a:lnSpc>
                <a:spcPct val="120000"/>
              </a:lnSpc>
              <a:spcBef>
                <a:spcPts val="0"/>
              </a:spcBef>
              <a:buNone/>
            </a:pPr>
            <a:r>
              <a:rPr lang="en-US" sz="2100" u="sng" dirty="0">
                <a:hlinkClick r:id="rId2"/>
              </a:rPr>
              <a:t>https://forms.monday.com/forms/201637400ae432d056020ea36b62f610?r=use1</a:t>
            </a:r>
            <a:endParaRPr lang="en-US" sz="2100" u="sng" dirty="0"/>
          </a:p>
          <a:p>
            <a:pPr marL="0" indent="0">
              <a:lnSpc>
                <a:spcPct val="120000"/>
              </a:lnSpc>
              <a:spcBef>
                <a:spcPts val="0"/>
              </a:spcBef>
              <a:buNone/>
            </a:pPr>
            <a:endParaRPr lang="en-US" sz="2300" dirty="0"/>
          </a:p>
          <a:p>
            <a:pPr marL="0" indent="0">
              <a:lnSpc>
                <a:spcPct val="120000"/>
              </a:lnSpc>
              <a:spcBef>
                <a:spcPts val="0"/>
              </a:spcBef>
              <a:buNone/>
            </a:pPr>
            <a:r>
              <a:rPr lang="en-US" sz="2600" b="1" dirty="0"/>
              <a:t>Variance Process</a:t>
            </a:r>
          </a:p>
          <a:p>
            <a:pPr>
              <a:lnSpc>
                <a:spcPct val="120000"/>
              </a:lnSpc>
              <a:spcBef>
                <a:spcPts val="0"/>
              </a:spcBef>
            </a:pPr>
            <a:r>
              <a:rPr lang="en-US" sz="2300" dirty="0"/>
              <a:t>State Water Resources Control Board review and approval</a:t>
            </a:r>
          </a:p>
          <a:p>
            <a:pPr>
              <a:lnSpc>
                <a:spcPct val="120000"/>
              </a:lnSpc>
              <a:spcBef>
                <a:spcPts val="0"/>
              </a:spcBef>
            </a:pPr>
            <a:r>
              <a:rPr lang="en-US" sz="2300" dirty="0"/>
              <a:t>Timing and process still to be determined</a:t>
            </a:r>
          </a:p>
          <a:p>
            <a:pPr>
              <a:lnSpc>
                <a:spcPct val="120000"/>
              </a:lnSpc>
              <a:spcBef>
                <a:spcPts val="0"/>
              </a:spcBef>
            </a:pPr>
            <a:r>
              <a:rPr lang="en-US" sz="2300" dirty="0"/>
              <a:t>How will the application of variances be incorporated into DWR analysis of proposed outdoor factors?</a:t>
            </a:r>
          </a:p>
          <a:p>
            <a:pPr>
              <a:lnSpc>
                <a:spcPct val="120000"/>
              </a:lnSpc>
              <a:spcBef>
                <a:spcPts val="0"/>
              </a:spcBef>
            </a:pPr>
            <a:endParaRPr lang="en-US" sz="2300" dirty="0"/>
          </a:p>
          <a:p>
            <a:pPr marL="0" indent="0">
              <a:lnSpc>
                <a:spcPct val="120000"/>
              </a:lnSpc>
              <a:spcBef>
                <a:spcPts val="0"/>
              </a:spcBef>
              <a:buNone/>
            </a:pPr>
            <a:r>
              <a:rPr lang="en-US" sz="2600" b="1" dirty="0"/>
              <a:t>Use of Alternative Data</a:t>
            </a:r>
          </a:p>
          <a:p>
            <a:pPr>
              <a:lnSpc>
                <a:spcPct val="120000"/>
              </a:lnSpc>
              <a:spcBef>
                <a:spcPts val="0"/>
              </a:spcBef>
            </a:pPr>
            <a:r>
              <a:rPr lang="en-US" sz="2300" i="1" dirty="0"/>
              <a:t>Section 10609.20 (2): An urban retail water supplier may use alternative data in calculating the urban water use objective if the supplier demonstrates to the department that the alternative data are equivalent, or superior, in quality or accuracy to the data provided by the department.</a:t>
            </a:r>
          </a:p>
          <a:p>
            <a:pPr lvl="1">
              <a:lnSpc>
                <a:spcPct val="120000"/>
              </a:lnSpc>
              <a:spcBef>
                <a:spcPts val="0"/>
              </a:spcBef>
            </a:pPr>
            <a:r>
              <a:rPr lang="en-US" sz="2300" dirty="0"/>
              <a:t>Process and timing to be determined by DWR</a:t>
            </a:r>
          </a:p>
          <a:p>
            <a:pPr lvl="1">
              <a:lnSpc>
                <a:spcPct val="120000"/>
              </a:lnSpc>
              <a:spcBef>
                <a:spcPts val="0"/>
              </a:spcBef>
            </a:pPr>
            <a:r>
              <a:rPr lang="en-US" sz="2300" dirty="0"/>
              <a:t>How will alternative data use be incorporated into DWR analysis of proposed outdoor standard?</a:t>
            </a:r>
          </a:p>
          <a:p>
            <a:pPr lvl="2">
              <a:lnSpc>
                <a:spcPct val="120000"/>
              </a:lnSpc>
              <a:spcBef>
                <a:spcPts val="0"/>
              </a:spcBef>
            </a:pPr>
            <a:endParaRPr lang="en-US" sz="2300" dirty="0"/>
          </a:p>
          <a:p>
            <a:endParaRPr lang="en-US" sz="2300" dirty="0"/>
          </a:p>
          <a:p>
            <a:endParaRPr lang="en-US" sz="2300" dirty="0"/>
          </a:p>
          <a:p>
            <a:endParaRPr lang="en-US" dirty="0"/>
          </a:p>
        </p:txBody>
      </p:sp>
      <p:sp>
        <p:nvSpPr>
          <p:cNvPr id="7" name="Text Placeholder 6">
            <a:extLst>
              <a:ext uri="{FF2B5EF4-FFF2-40B4-BE49-F238E27FC236}">
                <a16:creationId xmlns:a16="http://schemas.microsoft.com/office/drawing/2014/main" id="{9152543D-6DFD-4327-872C-6A86BEE8623B}"/>
              </a:ext>
            </a:extLst>
          </p:cNvPr>
          <p:cNvSpPr>
            <a:spLocks noGrp="1"/>
          </p:cNvSpPr>
          <p:nvPr>
            <p:ph type="body" sz="quarter" idx="13"/>
          </p:nvPr>
        </p:nvSpPr>
        <p:spPr/>
        <p:txBody>
          <a:bodyPr vert="horz" lIns="91440" tIns="45720" rIns="91440" bIns="45720" rtlCol="0" anchor="t">
            <a:normAutofit/>
          </a:bodyPr>
          <a:lstStyle/>
          <a:p>
            <a:pPr>
              <a:lnSpc>
                <a:spcPct val="90000"/>
              </a:lnSpc>
              <a:spcAft>
                <a:spcPts val="600"/>
              </a:spcAft>
            </a:pPr>
            <a:r>
              <a:rPr lang="en-US" sz="1500" dirty="0"/>
              <a:t>Residential LAM Data</a:t>
            </a:r>
          </a:p>
        </p:txBody>
      </p:sp>
    </p:spTree>
    <p:extLst>
      <p:ext uri="{BB962C8B-B14F-4D97-AF65-F5344CB8AC3E}">
        <p14:creationId xmlns:p14="http://schemas.microsoft.com/office/powerpoint/2010/main" val="4201560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FDC02-1890-42AA-9244-AB1FC200A3C7}"/>
              </a:ext>
            </a:extLst>
          </p:cNvPr>
          <p:cNvSpPr>
            <a:spLocks noGrp="1"/>
          </p:cNvSpPr>
          <p:nvPr>
            <p:ph sz="half" idx="1"/>
          </p:nvPr>
        </p:nvSpPr>
        <p:spPr>
          <a:xfrm>
            <a:off x="457199" y="1600200"/>
            <a:ext cx="5117978" cy="4233333"/>
          </a:xfrm>
        </p:spPr>
        <p:txBody>
          <a:bodyPr>
            <a:normAutofit fontScale="70000" lnSpcReduction="20000"/>
          </a:bodyPr>
          <a:lstStyle/>
          <a:p>
            <a:pPr marL="0" indent="0">
              <a:buNone/>
            </a:pPr>
            <a:r>
              <a:rPr lang="en-US" sz="2900" dirty="0"/>
              <a:t>DWR to develop recommendations by October 1, 2021:</a:t>
            </a:r>
          </a:p>
          <a:p>
            <a:pPr lvl="1"/>
            <a:r>
              <a:rPr lang="en-US" sz="2300" dirty="0"/>
              <a:t>Implications of MWELO Statewide</a:t>
            </a:r>
          </a:p>
          <a:p>
            <a:pPr lvl="1"/>
            <a:endParaRPr lang="en-US" sz="2300" dirty="0"/>
          </a:p>
          <a:p>
            <a:pPr lvl="1"/>
            <a:r>
              <a:rPr lang="en-US" sz="2300" dirty="0"/>
              <a:t>Complexity vs ease of calculation</a:t>
            </a:r>
          </a:p>
          <a:p>
            <a:pPr lvl="1"/>
            <a:endParaRPr lang="en-US" sz="2300" dirty="0"/>
          </a:p>
          <a:p>
            <a:pPr lvl="1"/>
            <a:r>
              <a:rPr lang="en-US" sz="2300" dirty="0"/>
              <a:t>Assumptions regarding supplier data (</a:t>
            </a:r>
            <a:r>
              <a:rPr lang="en-US" sz="2300" dirty="0" err="1"/>
              <a:t>eAR</a:t>
            </a:r>
            <a:r>
              <a:rPr lang="en-US" sz="2300" dirty="0"/>
              <a:t> etc.)</a:t>
            </a:r>
          </a:p>
          <a:p>
            <a:pPr lvl="1"/>
            <a:endParaRPr lang="en-US" sz="2300" dirty="0"/>
          </a:p>
          <a:p>
            <a:pPr lvl="1"/>
            <a:r>
              <a:rPr lang="en-US" sz="2300" dirty="0"/>
              <a:t>Special Landscape Areas</a:t>
            </a:r>
          </a:p>
          <a:p>
            <a:pPr lvl="2"/>
            <a:r>
              <a:rPr lang="en-US" sz="2000" dirty="0"/>
              <a:t>Parks</a:t>
            </a:r>
          </a:p>
          <a:p>
            <a:pPr lvl="2"/>
            <a:r>
              <a:rPr lang="en-US" sz="2000" dirty="0"/>
              <a:t>Functional turf</a:t>
            </a:r>
          </a:p>
          <a:p>
            <a:pPr lvl="2"/>
            <a:r>
              <a:rPr lang="en-US" sz="2000" dirty="0"/>
              <a:t>Recycled water</a:t>
            </a:r>
          </a:p>
          <a:p>
            <a:pPr lvl="1"/>
            <a:endParaRPr lang="en-US" sz="2000" dirty="0"/>
          </a:p>
          <a:p>
            <a:pPr lvl="1"/>
            <a:r>
              <a:rPr lang="en-US" sz="2300" dirty="0"/>
              <a:t>Residential Landscape and Dedicated Meters (potable and recycled)</a:t>
            </a:r>
          </a:p>
          <a:p>
            <a:pPr lvl="1"/>
            <a:endParaRPr lang="en-US" sz="2300" dirty="0"/>
          </a:p>
          <a:p>
            <a:pPr lvl="1"/>
            <a:r>
              <a:rPr lang="en-US" sz="2300" dirty="0"/>
              <a:t>Use of precipitation data</a:t>
            </a:r>
          </a:p>
          <a:p>
            <a:endParaRPr lang="en-US" dirty="0"/>
          </a:p>
        </p:txBody>
      </p:sp>
      <p:sp>
        <p:nvSpPr>
          <p:cNvPr id="9" name="Content Placeholder 8">
            <a:extLst>
              <a:ext uri="{FF2B5EF4-FFF2-40B4-BE49-F238E27FC236}">
                <a16:creationId xmlns:a16="http://schemas.microsoft.com/office/drawing/2014/main" id="{DC116570-553E-47CB-BFC2-4194A2170417}"/>
              </a:ext>
            </a:extLst>
          </p:cNvPr>
          <p:cNvSpPr>
            <a:spLocks noGrp="1"/>
          </p:cNvSpPr>
          <p:nvPr>
            <p:ph sz="quarter" idx="14"/>
          </p:nvPr>
        </p:nvSpPr>
        <p:spPr>
          <a:xfrm>
            <a:off x="5690586" y="1705252"/>
            <a:ext cx="3293616" cy="238809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endParaRPr lang="en-US" dirty="0"/>
          </a:p>
          <a:p>
            <a:r>
              <a:rPr lang="en-US" sz="1200" b="1" dirty="0"/>
              <a:t>EOWU = (</a:t>
            </a:r>
            <a:r>
              <a:rPr lang="en-US" sz="1200" b="1" dirty="0" err="1"/>
              <a:t>ETo</a:t>
            </a:r>
            <a:r>
              <a:rPr lang="en-US" sz="1200" b="1" dirty="0"/>
              <a:t> – </a:t>
            </a:r>
            <a:r>
              <a:rPr lang="en-US" sz="1200" b="1" dirty="0" err="1"/>
              <a:t>Peff</a:t>
            </a:r>
            <a:r>
              <a:rPr lang="en-US" sz="1200" b="1" dirty="0"/>
              <a:t>) * (0.62) * OWUS * LAs</a:t>
            </a:r>
          </a:p>
          <a:p>
            <a:endParaRPr lang="en-US" sz="1200" dirty="0"/>
          </a:p>
          <a:p>
            <a:r>
              <a:rPr lang="en-US" sz="1200" dirty="0"/>
              <a:t>Where EOWU = Efficient Outdoor Water Use (gal) </a:t>
            </a:r>
          </a:p>
          <a:p>
            <a:r>
              <a:rPr lang="en-US" sz="1200" dirty="0" err="1"/>
              <a:t>ETo</a:t>
            </a:r>
            <a:r>
              <a:rPr lang="en-US" sz="1200" dirty="0"/>
              <a:t> = Reference evapotranspiration (inches)</a:t>
            </a:r>
          </a:p>
          <a:p>
            <a:r>
              <a:rPr lang="en-US" sz="1200" dirty="0" err="1"/>
              <a:t>Peff</a:t>
            </a:r>
            <a:r>
              <a:rPr lang="en-US" sz="1200" dirty="0"/>
              <a:t> = Effective precipitation (inches)</a:t>
            </a:r>
          </a:p>
          <a:p>
            <a:r>
              <a:rPr lang="en-US" sz="1200" dirty="0"/>
              <a:t>OWUS = Outdoor Water Use Standard (unitless)</a:t>
            </a:r>
          </a:p>
          <a:p>
            <a:r>
              <a:rPr lang="en-US" sz="1200" dirty="0"/>
              <a:t>LAs = Landscape area for supplier (sq. ft)</a:t>
            </a:r>
          </a:p>
          <a:p>
            <a:r>
              <a:rPr lang="en-US" sz="1200" dirty="0"/>
              <a:t>0.62 = unit conversion factor</a:t>
            </a:r>
          </a:p>
          <a:p>
            <a:endParaRPr lang="en-US" dirty="0"/>
          </a:p>
        </p:txBody>
      </p:sp>
      <p:sp>
        <p:nvSpPr>
          <p:cNvPr id="8" name="Title 1">
            <a:extLst>
              <a:ext uri="{FF2B5EF4-FFF2-40B4-BE49-F238E27FC236}">
                <a16:creationId xmlns:a16="http://schemas.microsoft.com/office/drawing/2014/main" id="{C24E2E51-B9AC-489A-B390-F7495733F874}"/>
              </a:ext>
            </a:extLst>
          </p:cNvPr>
          <p:cNvSpPr>
            <a:spLocks noGrp="1"/>
          </p:cNvSpPr>
          <p:nvPr>
            <p:ph type="title"/>
          </p:nvPr>
        </p:nvSpPr>
        <p:spPr>
          <a:xfrm>
            <a:off x="457200" y="262825"/>
            <a:ext cx="8229600" cy="889036"/>
          </a:xfrm>
        </p:spPr>
        <p:txBody>
          <a:bodyPr/>
          <a:lstStyle/>
          <a:p>
            <a:r>
              <a:rPr lang="en-US" dirty="0"/>
              <a:t>Outdoor Water Use Standard</a:t>
            </a:r>
          </a:p>
        </p:txBody>
      </p:sp>
    </p:spTree>
    <p:extLst>
      <p:ext uri="{BB962C8B-B14F-4D97-AF65-F5344CB8AC3E}">
        <p14:creationId xmlns:p14="http://schemas.microsoft.com/office/powerpoint/2010/main" val="4123567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580AAAC-E9F1-440B-AF39-7621805D6167}"/>
              </a:ext>
            </a:extLst>
          </p:cNvPr>
          <p:cNvSpPr>
            <a:spLocks noGrp="1"/>
          </p:cNvSpPr>
          <p:nvPr>
            <p:ph idx="1"/>
          </p:nvPr>
        </p:nvSpPr>
        <p:spPr/>
        <p:txBody>
          <a:bodyPr>
            <a:normAutofit/>
          </a:bodyPr>
          <a:lstStyle/>
          <a:p>
            <a:pPr lvl="0"/>
            <a:r>
              <a:rPr lang="en-US" sz="2000" dirty="0"/>
              <a:t>Standard needs to be reasonable</a:t>
            </a:r>
          </a:p>
          <a:p>
            <a:endParaRPr lang="en-US" sz="2000" dirty="0"/>
          </a:p>
          <a:p>
            <a:r>
              <a:rPr lang="en-US" sz="2000" dirty="0"/>
              <a:t>Standard should be based on efficiently maintaining existing landscapes</a:t>
            </a:r>
          </a:p>
          <a:p>
            <a:pPr lvl="0"/>
            <a:endParaRPr lang="en-US" sz="2000" dirty="0"/>
          </a:p>
          <a:p>
            <a:pPr lvl="0"/>
            <a:r>
              <a:rPr lang="en-US" sz="2000" dirty="0"/>
              <a:t>Majority of properties in California not subject to MWELO – constructed before 1993</a:t>
            </a:r>
          </a:p>
          <a:p>
            <a:pPr lvl="0"/>
            <a:endParaRPr lang="en-US" sz="2000" dirty="0"/>
          </a:p>
          <a:p>
            <a:pPr lvl="0"/>
            <a:r>
              <a:rPr lang="en-US" sz="2000" dirty="0"/>
              <a:t>2015 MWELO applies ETAF of 0.8 to existing landscapes and does not require an adjustment for precipitation  </a:t>
            </a:r>
          </a:p>
          <a:p>
            <a:endParaRPr lang="en-US" dirty="0"/>
          </a:p>
          <a:p>
            <a:endParaRPr lang="en-US" dirty="0"/>
          </a:p>
          <a:p>
            <a:endParaRPr lang="en-US" dirty="0"/>
          </a:p>
          <a:p>
            <a:endParaRPr lang="en-US" dirty="0"/>
          </a:p>
        </p:txBody>
      </p:sp>
      <p:sp>
        <p:nvSpPr>
          <p:cNvPr id="8" name="Title 1">
            <a:extLst>
              <a:ext uri="{FF2B5EF4-FFF2-40B4-BE49-F238E27FC236}">
                <a16:creationId xmlns:a16="http://schemas.microsoft.com/office/drawing/2014/main" id="{C24E2E51-B9AC-489A-B390-F7495733F874}"/>
              </a:ext>
            </a:extLst>
          </p:cNvPr>
          <p:cNvSpPr>
            <a:spLocks noGrp="1"/>
          </p:cNvSpPr>
          <p:nvPr>
            <p:ph type="title"/>
          </p:nvPr>
        </p:nvSpPr>
        <p:spPr>
          <a:xfrm>
            <a:off x="457200" y="262825"/>
            <a:ext cx="8229600" cy="889036"/>
          </a:xfrm>
        </p:spPr>
        <p:txBody>
          <a:bodyPr/>
          <a:lstStyle/>
          <a:p>
            <a:r>
              <a:rPr lang="en-US" dirty="0"/>
              <a:t>Outdoor Water Use Standard</a:t>
            </a:r>
          </a:p>
        </p:txBody>
      </p:sp>
      <p:sp>
        <p:nvSpPr>
          <p:cNvPr id="4" name="Text Placeholder 3"/>
          <p:cNvSpPr>
            <a:spLocks noGrp="1"/>
          </p:cNvSpPr>
          <p:nvPr>
            <p:ph type="body" sz="quarter" idx="13"/>
          </p:nvPr>
        </p:nvSpPr>
        <p:spPr/>
        <p:txBody>
          <a:bodyPr/>
          <a:lstStyle/>
          <a:p>
            <a:r>
              <a:rPr lang="en-US" sz="1500" dirty="0"/>
              <a:t>Considerations in Setting Outdoor Standard</a:t>
            </a:r>
          </a:p>
        </p:txBody>
      </p:sp>
    </p:spTree>
    <p:extLst>
      <p:ext uri="{BB962C8B-B14F-4D97-AF65-F5344CB8AC3E}">
        <p14:creationId xmlns:p14="http://schemas.microsoft.com/office/powerpoint/2010/main" val="1148865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44DF47A-2B97-4E62-9096-DBEDC6331946}"/>
              </a:ext>
            </a:extLst>
          </p:cNvPr>
          <p:cNvSpPr txBox="1"/>
          <p:nvPr/>
        </p:nvSpPr>
        <p:spPr>
          <a:xfrm>
            <a:off x="388620" y="1545056"/>
            <a:ext cx="8366760" cy="3939540"/>
          </a:xfrm>
          <a:prstGeom prst="rect">
            <a:avLst/>
          </a:prstGeom>
          <a:noFill/>
        </p:spPr>
        <p:txBody>
          <a:bodyPr wrap="square">
            <a:spAutoFit/>
          </a:bodyPr>
          <a:lstStyle/>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0.8 ETAF for outdoor landscape standard</a:t>
            </a:r>
          </a:p>
          <a:p>
            <a:pPr marL="742950" lvl="1" indent="-285750">
              <a:buFont typeface="Arial" panose="020B0604020202020204" pitchFamily="34" charset="0"/>
              <a:buChar char="•"/>
            </a:pPr>
            <a:r>
              <a:rPr lang="en-US" sz="1600" dirty="0"/>
              <a:t>Applies to majority of landscapes statewide</a:t>
            </a:r>
          </a:p>
          <a:p>
            <a:pPr marL="742950" lvl="1" indent="-285750">
              <a:buFont typeface="Arial" panose="020B0604020202020204" pitchFamily="34" charset="0"/>
              <a:buChar char="•"/>
            </a:pPr>
            <a:r>
              <a:rPr lang="en-US" sz="1600" dirty="0"/>
              <a:t>MWELO is a design not a performance standard</a:t>
            </a:r>
          </a:p>
          <a:p>
            <a:pPr marL="742950" lvl="1" indent="-285750">
              <a:buFont typeface="Arial" panose="020B0604020202020204" pitchFamily="34" charset="0"/>
              <a:buChar char="•"/>
            </a:pPr>
            <a:r>
              <a:rPr lang="en-US" sz="1600" dirty="0"/>
              <a:t>Even for new landscapes, MWELO typically does not apply to residential backyards which are installed by homeowners</a:t>
            </a:r>
          </a:p>
          <a:p>
            <a:pPr lvl="1"/>
            <a:endParaRPr lang="en-US" sz="1600" dirty="0"/>
          </a:p>
          <a:p>
            <a:pPr marL="285750" lvl="0" indent="-285750">
              <a:buFont typeface="Arial" panose="020B0604020202020204" pitchFamily="34" charset="0"/>
              <a:buChar char="•"/>
            </a:pPr>
            <a:r>
              <a:rPr lang="en-US" dirty="0"/>
              <a:t>1.0 ETAF for Special Landscape Areas (parks, etc.) and areas irrigated with recycled water 1.0 ETAF consistent with MWELO </a:t>
            </a:r>
            <a:endParaRPr lang="en-US" sz="2100" dirty="0"/>
          </a:p>
          <a:p>
            <a:pPr marL="742950" lvl="1" indent="-285750">
              <a:buFont typeface="Arial" panose="020B0604020202020204" pitchFamily="34" charset="0"/>
              <a:buChar char="•"/>
            </a:pPr>
            <a:r>
              <a:rPr lang="en-US" sz="1600" dirty="0"/>
              <a:t>The 1.0 ETAF does not include any additional variance needed for recycled water for leaching high salts</a:t>
            </a:r>
          </a:p>
          <a:p>
            <a:pPr lvl="1"/>
            <a:endParaRPr lang="en-US" sz="1600" dirty="0"/>
          </a:p>
          <a:p>
            <a:pPr marL="285750" lvl="0" indent="-285750">
              <a:buFont typeface="Arial" panose="020B0604020202020204" pitchFamily="34" charset="0"/>
              <a:buChar char="•"/>
            </a:pPr>
            <a:r>
              <a:rPr lang="en-US" dirty="0"/>
              <a:t>Should not incorporate adjustment for precipitation  </a:t>
            </a:r>
          </a:p>
          <a:p>
            <a:pPr marL="742950" lvl="1" indent="-285750">
              <a:buFont typeface="Arial" panose="020B0604020202020204" pitchFamily="34" charset="0"/>
              <a:buChar char="•"/>
            </a:pPr>
            <a:r>
              <a:rPr lang="en-US" sz="1600" dirty="0"/>
              <a:t>Not required by MWELO </a:t>
            </a:r>
          </a:p>
          <a:p>
            <a:pPr marL="742950" lvl="1" indent="-285750">
              <a:buFont typeface="Arial" panose="020B0604020202020204" pitchFamily="34" charset="0"/>
              <a:buChar char="•"/>
            </a:pPr>
            <a:r>
              <a:rPr lang="en-US" sz="1600" dirty="0"/>
              <a:t>Complex; not enough data/studies /pilots</a:t>
            </a:r>
          </a:p>
        </p:txBody>
      </p:sp>
      <p:sp>
        <p:nvSpPr>
          <p:cNvPr id="9" name="Title 1">
            <a:extLst>
              <a:ext uri="{FF2B5EF4-FFF2-40B4-BE49-F238E27FC236}">
                <a16:creationId xmlns:a16="http://schemas.microsoft.com/office/drawing/2014/main" id="{92AFB5A5-D821-4A52-B0E3-83D62D29995E}"/>
              </a:ext>
            </a:extLst>
          </p:cNvPr>
          <p:cNvSpPr>
            <a:spLocks noGrp="1"/>
          </p:cNvSpPr>
          <p:nvPr>
            <p:ph type="title"/>
          </p:nvPr>
        </p:nvSpPr>
        <p:spPr>
          <a:xfrm>
            <a:off x="457200" y="212651"/>
            <a:ext cx="6366510" cy="968743"/>
          </a:xfrm>
        </p:spPr>
        <p:txBody>
          <a:bodyPr anchor="b">
            <a:normAutofit/>
          </a:bodyPr>
          <a:lstStyle/>
          <a:p>
            <a:r>
              <a:rPr lang="en-US" dirty="0"/>
              <a:t>Outdoor Water Use Standard</a:t>
            </a:r>
          </a:p>
        </p:txBody>
      </p:sp>
      <p:sp>
        <p:nvSpPr>
          <p:cNvPr id="10" name="Text Placeholder 9">
            <a:extLst>
              <a:ext uri="{FF2B5EF4-FFF2-40B4-BE49-F238E27FC236}">
                <a16:creationId xmlns:a16="http://schemas.microsoft.com/office/drawing/2014/main" id="{2DD0136A-3C9C-4091-B908-7E0A58187FFB}"/>
              </a:ext>
            </a:extLst>
          </p:cNvPr>
          <p:cNvSpPr>
            <a:spLocks noGrp="1"/>
          </p:cNvSpPr>
          <p:nvPr>
            <p:ph type="body" sz="quarter" idx="13"/>
          </p:nvPr>
        </p:nvSpPr>
        <p:spPr>
          <a:xfrm>
            <a:off x="457200" y="1044943"/>
            <a:ext cx="8229600" cy="318385"/>
          </a:xfrm>
        </p:spPr>
        <p:txBody>
          <a:bodyPr>
            <a:noAutofit/>
          </a:bodyPr>
          <a:lstStyle/>
          <a:p>
            <a:pPr marL="0" indent="0">
              <a:spcBef>
                <a:spcPts val="0"/>
              </a:spcBef>
              <a:spcAft>
                <a:spcPts val="600"/>
              </a:spcAft>
              <a:buNone/>
            </a:pPr>
            <a:r>
              <a:rPr lang="en-US" sz="1500" dirty="0">
                <a:solidFill>
                  <a:srgbClr val="3BB6B3"/>
                </a:solidFill>
              </a:rPr>
              <a:t>ACWA Recommendations to DWR (presented June 11)</a:t>
            </a:r>
          </a:p>
        </p:txBody>
      </p:sp>
    </p:spTree>
    <p:extLst>
      <p:ext uri="{BB962C8B-B14F-4D97-AF65-F5344CB8AC3E}">
        <p14:creationId xmlns:p14="http://schemas.microsoft.com/office/powerpoint/2010/main" val="250962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0430-693B-4444-A9A7-4512E79000AD}"/>
              </a:ext>
            </a:extLst>
          </p:cNvPr>
          <p:cNvSpPr>
            <a:spLocks noGrp="1"/>
          </p:cNvSpPr>
          <p:nvPr>
            <p:ph type="title"/>
          </p:nvPr>
        </p:nvSpPr>
        <p:spPr>
          <a:xfrm>
            <a:off x="457200" y="262825"/>
            <a:ext cx="8229600" cy="889036"/>
          </a:xfrm>
        </p:spPr>
        <p:txBody>
          <a:bodyPr/>
          <a:lstStyle/>
          <a:p>
            <a:r>
              <a:rPr lang="en-US" dirty="0"/>
              <a:t>Outdoor Water Use Standard</a:t>
            </a:r>
          </a:p>
        </p:txBody>
      </p:sp>
      <p:sp>
        <p:nvSpPr>
          <p:cNvPr id="3" name="Content Placeholder 2">
            <a:extLst>
              <a:ext uri="{FF2B5EF4-FFF2-40B4-BE49-F238E27FC236}">
                <a16:creationId xmlns:a16="http://schemas.microsoft.com/office/drawing/2014/main" id="{081FDC02-1890-42AA-9244-AB1FC200A3C7}"/>
              </a:ext>
            </a:extLst>
          </p:cNvPr>
          <p:cNvSpPr>
            <a:spLocks noGrp="1"/>
          </p:cNvSpPr>
          <p:nvPr>
            <p:ph idx="1"/>
          </p:nvPr>
        </p:nvSpPr>
        <p:spPr>
          <a:xfrm>
            <a:off x="457200" y="1677581"/>
            <a:ext cx="8229600" cy="3697768"/>
          </a:xfrm>
        </p:spPr>
        <p:txBody>
          <a:bodyPr>
            <a:normAutofit fontScale="92500" lnSpcReduction="20000"/>
          </a:bodyPr>
          <a:lstStyle/>
          <a:p>
            <a:pPr marL="0" indent="0">
              <a:buNone/>
            </a:pPr>
            <a:r>
              <a:rPr lang="en-US" sz="2200" dirty="0"/>
              <a:t>Next Meeting Next Wednesday, June 30</a:t>
            </a:r>
          </a:p>
          <a:p>
            <a:pPr marL="0" indent="0">
              <a:buNone/>
            </a:pPr>
            <a:endParaRPr lang="en-US" sz="2200" dirty="0"/>
          </a:p>
          <a:p>
            <a:pPr marL="0" indent="0">
              <a:buNone/>
            </a:pPr>
            <a:r>
              <a:rPr lang="en-US" sz="2200" dirty="0"/>
              <a:t>Stakeholder forum to discuss and inform policy questions.  Outdoor issues include, but not limited to:</a:t>
            </a:r>
          </a:p>
          <a:p>
            <a:endParaRPr lang="en-US" sz="1900" dirty="0"/>
          </a:p>
          <a:p>
            <a:pPr lvl="1"/>
            <a:r>
              <a:rPr lang="en-US" sz="1900" dirty="0"/>
              <a:t>Outdoor Standard recommendations</a:t>
            </a:r>
          </a:p>
          <a:p>
            <a:pPr lvl="1"/>
            <a:endParaRPr lang="en-US" sz="1900" dirty="0"/>
          </a:p>
          <a:p>
            <a:pPr lvl="1"/>
            <a:r>
              <a:rPr lang="en-US" sz="1900" dirty="0"/>
              <a:t>Use of Irrigable and Irrigated</a:t>
            </a:r>
          </a:p>
          <a:p>
            <a:pPr lvl="1"/>
            <a:endParaRPr lang="en-US" sz="1900" dirty="0"/>
          </a:p>
          <a:p>
            <a:pPr lvl="1"/>
            <a:r>
              <a:rPr lang="en-US" sz="1900" dirty="0"/>
              <a:t>Addressing changes in outdoor landscape area over time</a:t>
            </a:r>
          </a:p>
          <a:p>
            <a:pPr lvl="1"/>
            <a:endParaRPr lang="en-US" sz="1900" dirty="0"/>
          </a:p>
          <a:p>
            <a:pPr lvl="1"/>
            <a:r>
              <a:rPr lang="en-US" sz="1900" dirty="0"/>
              <a:t>Determining acceptable levels of accuracy for supporting data and compliance with Water Use Objective</a:t>
            </a:r>
          </a:p>
          <a:p>
            <a:endParaRPr lang="en-US" dirty="0"/>
          </a:p>
        </p:txBody>
      </p:sp>
      <p:sp>
        <p:nvSpPr>
          <p:cNvPr id="6" name="Text Placeholder 5">
            <a:extLst>
              <a:ext uri="{FF2B5EF4-FFF2-40B4-BE49-F238E27FC236}">
                <a16:creationId xmlns:a16="http://schemas.microsoft.com/office/drawing/2014/main" id="{2ED413E3-A5B8-41B7-B446-059D6D0E0F1B}"/>
              </a:ext>
            </a:extLst>
          </p:cNvPr>
          <p:cNvSpPr>
            <a:spLocks noGrp="1"/>
          </p:cNvSpPr>
          <p:nvPr>
            <p:ph type="body" sz="quarter" idx="13"/>
          </p:nvPr>
        </p:nvSpPr>
        <p:spPr/>
        <p:txBody>
          <a:bodyPr/>
          <a:lstStyle/>
          <a:p>
            <a:r>
              <a:rPr lang="en-US" sz="1400" dirty="0"/>
              <a:t>Standards and Methodologies</a:t>
            </a:r>
          </a:p>
        </p:txBody>
      </p:sp>
    </p:spTree>
    <p:extLst>
      <p:ext uri="{BB962C8B-B14F-4D97-AF65-F5344CB8AC3E}">
        <p14:creationId xmlns:p14="http://schemas.microsoft.com/office/powerpoint/2010/main" val="2420298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F6B09DA-D5A0-470F-A39B-686268A7BA41}"/>
              </a:ext>
            </a:extLst>
          </p:cNvPr>
          <p:cNvSpPr>
            <a:spLocks noGrp="1"/>
          </p:cNvSpPr>
          <p:nvPr>
            <p:ph sz="half" idx="13"/>
          </p:nvPr>
        </p:nvSpPr>
        <p:spPr>
          <a:xfrm>
            <a:off x="457199" y="1600201"/>
            <a:ext cx="8429349" cy="3696696"/>
          </a:xfrm>
        </p:spPr>
        <p:txBody>
          <a:bodyPr>
            <a:normAutofit fontScale="70000" lnSpcReduction="20000"/>
          </a:bodyPr>
          <a:lstStyle/>
          <a:p>
            <a:r>
              <a:rPr lang="en-US" sz="2300" u="sng" dirty="0">
                <a:solidFill>
                  <a:schemeClr val="tx2"/>
                </a:solidFill>
              </a:rPr>
              <a:t>Residential LAM Corrections Due to DWR</a:t>
            </a:r>
            <a:endParaRPr lang="en-US" dirty="0">
              <a:solidFill>
                <a:schemeClr val="tx2"/>
              </a:solidFill>
            </a:endParaRPr>
          </a:p>
          <a:p>
            <a:pPr lvl="1"/>
            <a:r>
              <a:rPr lang="en-US" sz="1900" dirty="0">
                <a:solidFill>
                  <a:schemeClr val="tx2"/>
                </a:solidFill>
              </a:rPr>
              <a:t>June 30, 2021</a:t>
            </a:r>
          </a:p>
          <a:p>
            <a:pPr lvl="1"/>
            <a:endParaRPr lang="en-US" sz="1400" dirty="0"/>
          </a:p>
          <a:p>
            <a:r>
              <a:rPr lang="en-US" u="sng" dirty="0">
                <a:solidFill>
                  <a:schemeClr val="tx2"/>
                </a:solidFill>
              </a:rPr>
              <a:t>Standards and Methodologies Workgroup Meeting</a:t>
            </a:r>
          </a:p>
          <a:p>
            <a:pPr lvl="1"/>
            <a:r>
              <a:rPr lang="en-US" sz="1900" dirty="0">
                <a:solidFill>
                  <a:schemeClr val="tx2"/>
                </a:solidFill>
              </a:rPr>
              <a:t>June 30, 2021 </a:t>
            </a:r>
          </a:p>
          <a:p>
            <a:pPr lvl="1"/>
            <a:endParaRPr lang="en-US" sz="1900" dirty="0"/>
          </a:p>
          <a:p>
            <a:r>
              <a:rPr lang="en-US" u="sng" dirty="0"/>
              <a:t>DWR to finalize Residential LAM Data</a:t>
            </a:r>
          </a:p>
          <a:p>
            <a:pPr lvl="1"/>
            <a:r>
              <a:rPr lang="en-US" sz="1900" dirty="0"/>
              <a:t>August 30, 2021</a:t>
            </a:r>
            <a:br>
              <a:rPr lang="en-US" sz="1900" dirty="0"/>
            </a:br>
            <a:endParaRPr lang="en-US" sz="1900" dirty="0"/>
          </a:p>
          <a:p>
            <a:r>
              <a:rPr lang="en-US" u="sng" dirty="0"/>
              <a:t>Outdoor Factors and Recommended Standards</a:t>
            </a:r>
          </a:p>
          <a:p>
            <a:pPr lvl="1"/>
            <a:r>
              <a:rPr lang="en-US" sz="1900" dirty="0"/>
              <a:t>DWR to develop recommendations by October 1, 2021</a:t>
            </a:r>
          </a:p>
          <a:p>
            <a:pPr lvl="1"/>
            <a:endParaRPr lang="en-US" sz="1900" dirty="0"/>
          </a:p>
          <a:p>
            <a:r>
              <a:rPr lang="en-US" u="sng" dirty="0"/>
              <a:t>Supplier Calculated Water Use Objective</a:t>
            </a:r>
          </a:p>
          <a:p>
            <a:pPr lvl="1"/>
            <a:r>
              <a:rPr lang="en-US" sz="1900" dirty="0"/>
              <a:t>Due January 1, 2024</a:t>
            </a:r>
          </a:p>
          <a:p>
            <a:pPr marL="0" indent="0">
              <a:buNone/>
            </a:pPr>
            <a:endParaRPr lang="en-US" dirty="0"/>
          </a:p>
          <a:p>
            <a:r>
              <a:rPr lang="en-US" dirty="0"/>
              <a:t>ACWA continues to collaborate with DWR staff regarding outstanding issues</a:t>
            </a:r>
          </a:p>
          <a:p>
            <a:pPr marL="400050" lvl="1" indent="0">
              <a:buNone/>
            </a:pPr>
            <a:endParaRPr lang="en-US" dirty="0"/>
          </a:p>
        </p:txBody>
      </p:sp>
      <p:sp>
        <p:nvSpPr>
          <p:cNvPr id="15" name="Text Placeholder 6">
            <a:extLst>
              <a:ext uri="{FF2B5EF4-FFF2-40B4-BE49-F238E27FC236}">
                <a16:creationId xmlns:a16="http://schemas.microsoft.com/office/drawing/2014/main" id="{C35012DF-F293-44CA-9CF3-B26E671F66EE}"/>
              </a:ext>
            </a:extLst>
          </p:cNvPr>
          <p:cNvSpPr txBox="1">
            <a:spLocks/>
          </p:cNvSpPr>
          <p:nvPr/>
        </p:nvSpPr>
        <p:spPr>
          <a:xfrm>
            <a:off x="457200" y="1116109"/>
            <a:ext cx="8229600" cy="318385"/>
          </a:xfrm>
          <a:prstGeom prst="rect">
            <a:avLst/>
          </a:prstGeom>
        </p:spPr>
        <p:txBody>
          <a:bodyPr vert="horz" lIns="91440" tIns="45720" rIns="91440" bIns="45720" rtlCol="0" anchor="t">
            <a:noAutofit/>
          </a:bodyPr>
          <a:lstStyle>
            <a:lvl1pPr marL="0" indent="0" algn="l" defTabSz="457200" rtl="0" eaLnBrk="1" latinLnBrk="0" hangingPunct="1">
              <a:lnSpc>
                <a:spcPct val="100000"/>
              </a:lnSpc>
              <a:spcBef>
                <a:spcPts val="0"/>
              </a:spcBef>
              <a:buFont typeface="Arial"/>
              <a:buNone/>
              <a:defRPr sz="2800" kern="1200">
                <a:solidFill>
                  <a:srgbClr val="3BB6B3"/>
                </a:solidFill>
                <a:latin typeface="+mn-lt"/>
                <a:ea typeface="+mn-ea"/>
                <a:cs typeface="+mn-cs"/>
              </a:defRPr>
            </a:lvl1pPr>
            <a:lvl2pPr marL="742950" indent="-285750" algn="l" defTabSz="457200" rtl="0" eaLnBrk="1" latinLnBrk="0" hangingPunct="1">
              <a:spcBef>
                <a:spcPct val="20000"/>
              </a:spcBef>
              <a:buFont typeface="Arial"/>
              <a:buChar char="•"/>
              <a:defRPr sz="21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500" dirty="0"/>
              <a:t>Outdoor Water Budget - Summary </a:t>
            </a:r>
          </a:p>
        </p:txBody>
      </p:sp>
      <p:sp>
        <p:nvSpPr>
          <p:cNvPr id="16" name="Title 1">
            <a:extLst>
              <a:ext uri="{FF2B5EF4-FFF2-40B4-BE49-F238E27FC236}">
                <a16:creationId xmlns:a16="http://schemas.microsoft.com/office/drawing/2014/main" id="{BF49E2A1-5ED5-4D1B-8C6B-12D61A63A3DA}"/>
              </a:ext>
            </a:extLst>
          </p:cNvPr>
          <p:cNvSpPr>
            <a:spLocks noGrp="1"/>
          </p:cNvSpPr>
          <p:nvPr>
            <p:ph type="title"/>
          </p:nvPr>
        </p:nvSpPr>
        <p:spPr>
          <a:xfrm>
            <a:off x="457199" y="212651"/>
            <a:ext cx="7627257" cy="968743"/>
          </a:xfrm>
        </p:spPr>
        <p:txBody>
          <a:bodyPr anchor="b">
            <a:normAutofit/>
          </a:bodyPr>
          <a:lstStyle/>
          <a:p>
            <a:r>
              <a:rPr lang="en-US" dirty="0"/>
              <a:t>Outdoor Water Use Standard</a:t>
            </a:r>
          </a:p>
        </p:txBody>
      </p:sp>
    </p:spTree>
    <p:extLst>
      <p:ext uri="{BB962C8B-B14F-4D97-AF65-F5344CB8AC3E}">
        <p14:creationId xmlns:p14="http://schemas.microsoft.com/office/powerpoint/2010/main" val="741033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87C14-F33C-4DB7-AEA5-D54A8091A1C4}"/>
              </a:ext>
            </a:extLst>
          </p:cNvPr>
          <p:cNvSpPr>
            <a:spLocks noGrp="1"/>
          </p:cNvSpPr>
          <p:nvPr>
            <p:ph type="title"/>
          </p:nvPr>
        </p:nvSpPr>
        <p:spPr/>
        <p:txBody>
          <a:bodyPr/>
          <a:lstStyle/>
          <a:p>
            <a:r>
              <a:rPr lang="en-US" dirty="0"/>
              <a:t>Variance and Bonus</a:t>
            </a:r>
          </a:p>
        </p:txBody>
      </p:sp>
      <p:sp>
        <p:nvSpPr>
          <p:cNvPr id="3" name="Content Placeholder 2">
            <a:extLst>
              <a:ext uri="{FF2B5EF4-FFF2-40B4-BE49-F238E27FC236}">
                <a16:creationId xmlns:a16="http://schemas.microsoft.com/office/drawing/2014/main" id="{B94F85B9-FC56-4745-983C-63732D6DCAEB}"/>
              </a:ext>
            </a:extLst>
          </p:cNvPr>
          <p:cNvSpPr>
            <a:spLocks noGrp="1"/>
          </p:cNvSpPr>
          <p:nvPr>
            <p:ph idx="1"/>
          </p:nvPr>
        </p:nvSpPr>
        <p:spPr>
          <a:xfrm>
            <a:off x="587829" y="2283223"/>
            <a:ext cx="4851070" cy="1968143"/>
          </a:xfrm>
        </p:spPr>
        <p:txBody>
          <a:bodyPr/>
          <a:lstStyle/>
          <a:p>
            <a:pPr marL="0" indent="0">
              <a:buNone/>
            </a:pPr>
            <a:r>
              <a:rPr lang="en-US" dirty="0"/>
              <a:t>Each Urban supplier should request and may be able to receive a variance when calculating its urban water use objective.</a:t>
            </a:r>
          </a:p>
        </p:txBody>
      </p:sp>
      <p:sp>
        <p:nvSpPr>
          <p:cNvPr id="4" name="Text Placeholder 3">
            <a:extLst>
              <a:ext uri="{FF2B5EF4-FFF2-40B4-BE49-F238E27FC236}">
                <a16:creationId xmlns:a16="http://schemas.microsoft.com/office/drawing/2014/main" id="{3A427B09-659D-468C-A29C-A9E019790D3C}"/>
              </a:ext>
            </a:extLst>
          </p:cNvPr>
          <p:cNvSpPr>
            <a:spLocks noGrp="1"/>
          </p:cNvSpPr>
          <p:nvPr>
            <p:ph type="body" sz="quarter" idx="13"/>
          </p:nvPr>
        </p:nvSpPr>
        <p:spPr/>
        <p:txBody>
          <a:bodyPr/>
          <a:lstStyle/>
          <a:p>
            <a:r>
              <a:rPr lang="en-US" sz="1600" dirty="0"/>
              <a:t>Nicholas Schneider</a:t>
            </a:r>
          </a:p>
        </p:txBody>
      </p:sp>
      <p:pic>
        <p:nvPicPr>
          <p:cNvPr id="6" name="Picture 5">
            <a:extLst>
              <a:ext uri="{FF2B5EF4-FFF2-40B4-BE49-F238E27FC236}">
                <a16:creationId xmlns:a16="http://schemas.microsoft.com/office/drawing/2014/main" id="{A953E74E-8593-4C2A-817A-E51CDE690F2F}"/>
              </a:ext>
            </a:extLst>
          </p:cNvPr>
          <p:cNvPicPr>
            <a:picLocks noChangeAspect="1"/>
          </p:cNvPicPr>
          <p:nvPr/>
        </p:nvPicPr>
        <p:blipFill>
          <a:blip r:embed="rId2"/>
          <a:stretch>
            <a:fillRect/>
          </a:stretch>
        </p:blipFill>
        <p:spPr>
          <a:xfrm>
            <a:off x="5854537" y="262825"/>
            <a:ext cx="2915392" cy="6131474"/>
          </a:xfrm>
          <a:prstGeom prst="rect">
            <a:avLst/>
          </a:prstGeom>
        </p:spPr>
      </p:pic>
    </p:spTree>
    <p:extLst>
      <p:ext uri="{BB962C8B-B14F-4D97-AF65-F5344CB8AC3E}">
        <p14:creationId xmlns:p14="http://schemas.microsoft.com/office/powerpoint/2010/main" val="2861438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E3B3C-4066-405C-B78A-00C54452BDFA}"/>
              </a:ext>
            </a:extLst>
          </p:cNvPr>
          <p:cNvSpPr>
            <a:spLocks noGrp="1"/>
          </p:cNvSpPr>
          <p:nvPr>
            <p:ph type="title"/>
          </p:nvPr>
        </p:nvSpPr>
        <p:spPr>
          <a:xfrm>
            <a:off x="452753" y="155907"/>
            <a:ext cx="8229600" cy="889036"/>
          </a:xfrm>
        </p:spPr>
        <p:txBody>
          <a:bodyPr anchor="b">
            <a:normAutofit/>
          </a:bodyPr>
          <a:lstStyle/>
          <a:p>
            <a:r>
              <a:rPr lang="en-US" dirty="0"/>
              <a:t>CA-NV AWWA Update</a:t>
            </a:r>
          </a:p>
        </p:txBody>
      </p:sp>
      <p:sp>
        <p:nvSpPr>
          <p:cNvPr id="6" name="Text Placeholder 3">
            <a:extLst>
              <a:ext uri="{FF2B5EF4-FFF2-40B4-BE49-F238E27FC236}">
                <a16:creationId xmlns:a16="http://schemas.microsoft.com/office/drawing/2014/main" id="{1EA308C6-F21B-4DAC-8FE8-712668B72AEE}"/>
              </a:ext>
            </a:extLst>
          </p:cNvPr>
          <p:cNvSpPr>
            <a:spLocks noGrp="1"/>
          </p:cNvSpPr>
          <p:nvPr>
            <p:ph type="body" sz="quarter" idx="13"/>
          </p:nvPr>
        </p:nvSpPr>
        <p:spPr/>
        <p:txBody>
          <a:bodyPr anchor="t">
            <a:normAutofit/>
          </a:bodyPr>
          <a:lstStyle/>
          <a:p>
            <a:pPr>
              <a:lnSpc>
                <a:spcPct val="90000"/>
              </a:lnSpc>
              <a:spcAft>
                <a:spcPts val="600"/>
              </a:spcAft>
            </a:pPr>
            <a:r>
              <a:rPr lang="en-US" sz="1500" dirty="0"/>
              <a:t>Sue Mosburg</a:t>
            </a:r>
          </a:p>
        </p:txBody>
      </p:sp>
      <p:cxnSp>
        <p:nvCxnSpPr>
          <p:cNvPr id="5" name="Straight Connector 4">
            <a:extLst>
              <a:ext uri="{FF2B5EF4-FFF2-40B4-BE49-F238E27FC236}">
                <a16:creationId xmlns:a16="http://schemas.microsoft.com/office/drawing/2014/main" id="{CF468D8C-16DE-4AF9-A364-FBACFCF8598B}"/>
              </a:ext>
            </a:extLst>
          </p:cNvPr>
          <p:cNvCxnSpPr/>
          <p:nvPr/>
        </p:nvCxnSpPr>
        <p:spPr>
          <a:xfrm>
            <a:off x="4425704" y="1617705"/>
            <a:ext cx="0" cy="3725444"/>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6FA2AA3-D99D-49FC-801A-857787B92A21}"/>
              </a:ext>
            </a:extLst>
          </p:cNvPr>
          <p:cNvSpPr txBox="1"/>
          <p:nvPr/>
        </p:nvSpPr>
        <p:spPr>
          <a:xfrm>
            <a:off x="384279" y="1623732"/>
            <a:ext cx="3795739" cy="3354765"/>
          </a:xfrm>
          <a:prstGeom prst="rect">
            <a:avLst/>
          </a:prstGeom>
          <a:noFill/>
        </p:spPr>
        <p:txBody>
          <a:bodyPr wrap="square">
            <a:spAutoFit/>
          </a:bodyPr>
          <a:lstStyle/>
          <a:p>
            <a:r>
              <a:rPr lang="en-US" dirty="0"/>
              <a:t>Water Loss Training</a:t>
            </a:r>
          </a:p>
          <a:p>
            <a:pPr marL="0" indent="0">
              <a:buNone/>
            </a:pPr>
            <a:r>
              <a:rPr lang="en-US" sz="1100" dirty="0"/>
              <a:t>View a complete schedule of upcoming course &amp; workshops at: </a:t>
            </a:r>
            <a:r>
              <a:rPr lang="en-US" sz="1400" dirty="0">
                <a:hlinkClick r:id="rId3"/>
              </a:rPr>
              <a:t>www.ca-nv-awwa.org/schedule</a:t>
            </a:r>
            <a:endParaRPr lang="en-US" sz="1400" dirty="0"/>
          </a:p>
          <a:p>
            <a:pPr lvl="2"/>
            <a:endParaRPr lang="en-US" sz="1400" dirty="0"/>
          </a:p>
          <a:p>
            <a:r>
              <a:rPr lang="en-US" dirty="0"/>
              <a:t>Water Audit Validator (WAV) </a:t>
            </a:r>
          </a:p>
          <a:p>
            <a:pPr marL="0" indent="0">
              <a:buNone/>
            </a:pPr>
            <a:r>
              <a:rPr lang="en-US" sz="1100" dirty="0"/>
              <a:t>All WAV certificates due to expire in 2021 have been automatically extended through 2022.</a:t>
            </a:r>
          </a:p>
          <a:p>
            <a:pPr marL="628650" lvl="1" indent="-171450">
              <a:buFont typeface="Arial" panose="020B0604020202020204" pitchFamily="34" charset="0"/>
              <a:buChar char="•"/>
            </a:pPr>
            <a:r>
              <a:rPr lang="en-US" sz="1200" dirty="0"/>
              <a:t>WRF project 5057 – Level 1 Water Audit Validation Guidance Manual v2  (for Audit software V6) Fall 2021</a:t>
            </a:r>
          </a:p>
          <a:p>
            <a:pPr marL="628650" lvl="1" indent="-171450">
              <a:buFont typeface="Arial" panose="020B0604020202020204" pitchFamily="34" charset="0"/>
              <a:buChar char="•"/>
            </a:pPr>
            <a:r>
              <a:rPr lang="en-US" sz="1200" dirty="0"/>
              <a:t>WAV V6 training September 2021</a:t>
            </a:r>
          </a:p>
          <a:p>
            <a:pPr lvl="1">
              <a:buFont typeface="Calibri" panose="020F0502020204030204" pitchFamily="34" charset="0"/>
              <a:buChar char="₋"/>
            </a:pPr>
            <a:endParaRPr lang="en-US" sz="1400" dirty="0"/>
          </a:p>
          <a:p>
            <a:r>
              <a:rPr lang="en-US" dirty="0"/>
              <a:t>Water Use Efficiency Practitioner</a:t>
            </a:r>
          </a:p>
          <a:p>
            <a:r>
              <a:rPr lang="en-US" sz="1100" dirty="0"/>
              <a:t>Water Use Efficiency 8/3-5/2021 (12 hours)</a:t>
            </a:r>
          </a:p>
          <a:p>
            <a:pPr lvl="1"/>
            <a:endParaRPr lang="en-US" sz="1200" dirty="0"/>
          </a:p>
          <a:p>
            <a:pPr lvl="1"/>
            <a:endParaRPr lang="en-US" sz="1200" dirty="0"/>
          </a:p>
        </p:txBody>
      </p:sp>
      <p:pic>
        <p:nvPicPr>
          <p:cNvPr id="16" name="Picture 15">
            <a:extLst>
              <a:ext uri="{FF2B5EF4-FFF2-40B4-BE49-F238E27FC236}">
                <a16:creationId xmlns:a16="http://schemas.microsoft.com/office/drawing/2014/main" id="{045CEE31-D17C-48D7-91AA-C53BD8AE286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7226" y="1703471"/>
            <a:ext cx="556260" cy="804863"/>
          </a:xfrm>
          <a:prstGeom prst="rect">
            <a:avLst/>
          </a:prstGeom>
          <a:noFill/>
          <a:ln>
            <a:noFill/>
          </a:ln>
        </p:spPr>
      </p:pic>
      <p:sp>
        <p:nvSpPr>
          <p:cNvPr id="18" name="Rectangle 17">
            <a:extLst>
              <a:ext uri="{FF2B5EF4-FFF2-40B4-BE49-F238E27FC236}">
                <a16:creationId xmlns:a16="http://schemas.microsoft.com/office/drawing/2014/main" id="{2C1D2F3C-BE03-4C6D-904E-556267FB3057}"/>
              </a:ext>
            </a:extLst>
          </p:cNvPr>
          <p:cNvSpPr/>
          <p:nvPr/>
        </p:nvSpPr>
        <p:spPr>
          <a:xfrm>
            <a:off x="6442187" y="1759322"/>
            <a:ext cx="2240166" cy="900246"/>
          </a:xfrm>
          <a:prstGeom prst="rect">
            <a:avLst/>
          </a:prstGeom>
        </p:spPr>
        <p:txBody>
          <a:bodyPr wrap="square">
            <a:spAutoFit/>
          </a:bodyPr>
          <a:lstStyle/>
          <a:p>
            <a:r>
              <a:rPr lang="en-US" sz="1050" b="1" i="1" dirty="0">
                <a:solidFill>
                  <a:srgbClr val="8B3475"/>
                </a:solidFill>
                <a:latin typeface="Segoe UI" panose="020B0502040204020203" pitchFamily="34" charset="0"/>
                <a:ea typeface="Times New Roman" panose="02020603050405020304" pitchFamily="18" charset="0"/>
              </a:rPr>
              <a:t>Virtual Event </a:t>
            </a:r>
          </a:p>
          <a:p>
            <a:r>
              <a:rPr lang="en-US" sz="1050" b="1" dirty="0">
                <a:solidFill>
                  <a:srgbClr val="0097D6"/>
                </a:solidFill>
                <a:latin typeface="Segoe UI" panose="020B0502040204020203" pitchFamily="34" charset="0"/>
                <a:ea typeface="Times New Roman" panose="02020603050405020304" pitchFamily="18" charset="0"/>
              </a:rPr>
              <a:t>Partnership for Safe Water</a:t>
            </a:r>
            <a:br>
              <a:rPr lang="en-US" sz="1050" b="1" dirty="0">
                <a:solidFill>
                  <a:srgbClr val="0097D6"/>
                </a:solidFill>
                <a:latin typeface="Segoe UI" panose="020B0502040204020203" pitchFamily="34" charset="0"/>
                <a:ea typeface="Times New Roman" panose="02020603050405020304" pitchFamily="18" charset="0"/>
              </a:rPr>
            </a:br>
            <a:r>
              <a:rPr lang="en-US" sz="1050" b="1" dirty="0">
                <a:solidFill>
                  <a:srgbClr val="0097D6"/>
                </a:solidFill>
                <a:latin typeface="Segoe UI" panose="020B0502040204020203" pitchFamily="34" charset="0"/>
                <a:ea typeface="Times New Roman" panose="02020603050405020304" pitchFamily="18" charset="0"/>
              </a:rPr>
              <a:t>25th Anniversary Optimization Conference</a:t>
            </a:r>
            <a:br>
              <a:rPr lang="en-US" sz="1050" b="1" dirty="0">
                <a:solidFill>
                  <a:srgbClr val="0097D6"/>
                </a:solidFill>
                <a:latin typeface="Segoe UI" panose="020B0502040204020203" pitchFamily="34" charset="0"/>
                <a:ea typeface="Times New Roman" panose="02020603050405020304" pitchFamily="18" charset="0"/>
              </a:rPr>
            </a:br>
            <a:r>
              <a:rPr lang="en-US" sz="1050" b="1" dirty="0">
                <a:solidFill>
                  <a:srgbClr val="0097D6"/>
                </a:solidFill>
                <a:latin typeface="Segoe UI" panose="020B0502040204020203" pitchFamily="34" charset="0"/>
                <a:ea typeface="Times New Roman" panose="02020603050405020304" pitchFamily="18" charset="0"/>
              </a:rPr>
              <a:t>July 27-29, 2021</a:t>
            </a:r>
            <a:endParaRPr lang="en-US" sz="1050" dirty="0"/>
          </a:p>
        </p:txBody>
      </p:sp>
      <p:sp>
        <p:nvSpPr>
          <p:cNvPr id="19" name="Rectangle 18">
            <a:extLst>
              <a:ext uri="{FF2B5EF4-FFF2-40B4-BE49-F238E27FC236}">
                <a16:creationId xmlns:a16="http://schemas.microsoft.com/office/drawing/2014/main" id="{27714B73-94E7-4E98-A785-3EC1481A6D0D}"/>
              </a:ext>
            </a:extLst>
          </p:cNvPr>
          <p:cNvSpPr/>
          <p:nvPr/>
        </p:nvSpPr>
        <p:spPr>
          <a:xfrm>
            <a:off x="6439232" y="2928728"/>
            <a:ext cx="2320489" cy="577081"/>
          </a:xfrm>
          <a:prstGeom prst="rect">
            <a:avLst/>
          </a:prstGeom>
        </p:spPr>
        <p:txBody>
          <a:bodyPr wrap="square">
            <a:spAutoFit/>
          </a:bodyPr>
          <a:lstStyle/>
          <a:p>
            <a:r>
              <a:rPr lang="en-US" sz="1050" b="1" i="1" dirty="0">
                <a:solidFill>
                  <a:srgbClr val="8B3475"/>
                </a:solidFill>
                <a:latin typeface="Segoe UI" panose="020B0502040204020203" pitchFamily="34" charset="0"/>
                <a:ea typeface="Times New Roman" panose="02020603050405020304" pitchFamily="18" charset="0"/>
              </a:rPr>
              <a:t>Virtual Event </a:t>
            </a:r>
            <a:br>
              <a:rPr lang="en-US" sz="1050" b="1" dirty="0">
                <a:solidFill>
                  <a:srgbClr val="0097D6"/>
                </a:solidFill>
                <a:latin typeface="Segoe UI" panose="020B0502040204020203" pitchFamily="34" charset="0"/>
                <a:ea typeface="Times New Roman" panose="02020603050405020304" pitchFamily="18" charset="0"/>
              </a:rPr>
            </a:br>
            <a:r>
              <a:rPr lang="en-US" sz="1050" b="1" u="sng" dirty="0">
                <a:solidFill>
                  <a:srgbClr val="2883B2"/>
                </a:solidFill>
                <a:latin typeface="Segoe UI" panose="020B0502040204020203" pitchFamily="34" charset="0"/>
              </a:rPr>
              <a:t>Water Education Seminar</a:t>
            </a:r>
            <a:br>
              <a:rPr lang="en-US" sz="1050" b="1" dirty="0">
                <a:solidFill>
                  <a:srgbClr val="0097D6"/>
                </a:solidFill>
                <a:latin typeface="Segoe UI" panose="020B0502040204020203" pitchFamily="34" charset="0"/>
                <a:ea typeface="Times New Roman" panose="02020603050405020304" pitchFamily="18" charset="0"/>
              </a:rPr>
            </a:br>
            <a:r>
              <a:rPr lang="en-US" sz="1050" b="1" dirty="0">
                <a:solidFill>
                  <a:srgbClr val="0097D6"/>
                </a:solidFill>
                <a:latin typeface="Segoe UI" panose="020B0502040204020203" pitchFamily="34" charset="0"/>
                <a:ea typeface="Times New Roman" panose="02020603050405020304" pitchFamily="18" charset="0"/>
              </a:rPr>
              <a:t>August 18, 2021</a:t>
            </a:r>
            <a:endParaRPr lang="en-US" sz="1050" dirty="0"/>
          </a:p>
        </p:txBody>
      </p:sp>
      <p:pic>
        <p:nvPicPr>
          <p:cNvPr id="23" name="Picture 8">
            <a:extLst>
              <a:ext uri="{FF2B5EF4-FFF2-40B4-BE49-F238E27FC236}">
                <a16:creationId xmlns:a16="http://schemas.microsoft.com/office/drawing/2014/main" id="{E1127F76-9876-452E-AE6F-27331D1918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1292" y="3858622"/>
            <a:ext cx="1248128" cy="90978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CA239E31-516F-433A-9EE7-08FF719C047B}"/>
              </a:ext>
            </a:extLst>
          </p:cNvPr>
          <p:cNvSpPr/>
          <p:nvPr/>
        </p:nvSpPr>
        <p:spPr>
          <a:xfrm>
            <a:off x="6439232" y="4165446"/>
            <a:ext cx="2400957" cy="577081"/>
          </a:xfrm>
          <a:prstGeom prst="rect">
            <a:avLst/>
          </a:prstGeom>
        </p:spPr>
        <p:txBody>
          <a:bodyPr wrap="square">
            <a:spAutoFit/>
          </a:bodyPr>
          <a:lstStyle/>
          <a:p>
            <a:r>
              <a:rPr lang="en-US" sz="1050" b="1" i="1" dirty="0">
                <a:solidFill>
                  <a:srgbClr val="8B3475"/>
                </a:solidFill>
                <a:latin typeface="Segoe UI" panose="020B0502040204020203" pitchFamily="34" charset="0"/>
                <a:ea typeface="Times New Roman" panose="02020603050405020304" pitchFamily="18" charset="0"/>
              </a:rPr>
              <a:t>Virtual Event – accepting abstracts</a:t>
            </a:r>
            <a:br>
              <a:rPr lang="en-US" sz="1050" b="1" dirty="0">
                <a:solidFill>
                  <a:srgbClr val="0097D6"/>
                </a:solidFill>
                <a:latin typeface="Segoe UI" panose="020B0502040204020203" pitchFamily="34" charset="0"/>
                <a:ea typeface="Times New Roman" panose="02020603050405020304" pitchFamily="18" charset="0"/>
              </a:rPr>
            </a:br>
            <a:r>
              <a:rPr lang="en-US" sz="1050" b="1" u="sng" dirty="0">
                <a:solidFill>
                  <a:srgbClr val="2883B2"/>
                </a:solidFill>
                <a:latin typeface="Segoe UI" panose="020B0502040204020203" pitchFamily="34" charset="0"/>
              </a:rPr>
              <a:t>Annual Fall Conference</a:t>
            </a:r>
            <a:br>
              <a:rPr lang="en-US" sz="1050" b="1" dirty="0">
                <a:solidFill>
                  <a:srgbClr val="0097D6"/>
                </a:solidFill>
                <a:latin typeface="Segoe UI" panose="020B0502040204020203" pitchFamily="34" charset="0"/>
                <a:ea typeface="Times New Roman" panose="02020603050405020304" pitchFamily="18" charset="0"/>
              </a:rPr>
            </a:br>
            <a:r>
              <a:rPr lang="en-US" sz="1050" b="1" dirty="0">
                <a:solidFill>
                  <a:srgbClr val="0097D6"/>
                </a:solidFill>
                <a:latin typeface="Segoe UI" panose="020B0502040204020203" pitchFamily="34" charset="0"/>
                <a:ea typeface="Times New Roman" panose="02020603050405020304" pitchFamily="18" charset="0"/>
              </a:rPr>
              <a:t>October 18-21, 2021</a:t>
            </a:r>
            <a:endParaRPr lang="en-US" sz="1050" dirty="0"/>
          </a:p>
        </p:txBody>
      </p:sp>
      <p:pic>
        <p:nvPicPr>
          <p:cNvPr id="25" name="Picture 6">
            <a:extLst>
              <a:ext uri="{FF2B5EF4-FFF2-40B4-BE49-F238E27FC236}">
                <a16:creationId xmlns:a16="http://schemas.microsoft.com/office/drawing/2014/main" id="{1F140754-CAB6-41D2-A870-0BEED77060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613" y="2785903"/>
            <a:ext cx="1475486" cy="89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70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3627526-0F10-4F4E-B3B2-782DC8B0E2B6}"/>
              </a:ext>
            </a:extLst>
          </p:cNvPr>
          <p:cNvPicPr>
            <a:picLocks noChangeAspect="1"/>
          </p:cNvPicPr>
          <p:nvPr/>
        </p:nvPicPr>
        <p:blipFill>
          <a:blip r:embed="rId3"/>
          <a:stretch>
            <a:fillRect/>
          </a:stretch>
        </p:blipFill>
        <p:spPr>
          <a:xfrm>
            <a:off x="283017" y="3423612"/>
            <a:ext cx="5591877" cy="1823350"/>
          </a:xfrm>
          <a:prstGeom prst="rect">
            <a:avLst/>
          </a:prstGeom>
        </p:spPr>
      </p:pic>
      <p:pic>
        <p:nvPicPr>
          <p:cNvPr id="13" name="Picture 12">
            <a:extLst>
              <a:ext uri="{FF2B5EF4-FFF2-40B4-BE49-F238E27FC236}">
                <a16:creationId xmlns:a16="http://schemas.microsoft.com/office/drawing/2014/main" id="{3F3FD0AE-9981-42D4-B8EA-8761B93D2D1F}"/>
              </a:ext>
            </a:extLst>
          </p:cNvPr>
          <p:cNvPicPr>
            <a:picLocks noChangeAspect="1"/>
          </p:cNvPicPr>
          <p:nvPr/>
        </p:nvPicPr>
        <p:blipFill>
          <a:blip r:embed="rId4"/>
          <a:stretch>
            <a:fillRect/>
          </a:stretch>
        </p:blipFill>
        <p:spPr>
          <a:xfrm>
            <a:off x="457200" y="1624549"/>
            <a:ext cx="5243513" cy="1451389"/>
          </a:xfrm>
          <a:prstGeom prst="rect">
            <a:avLst/>
          </a:prstGeom>
        </p:spPr>
      </p:pic>
      <p:sp>
        <p:nvSpPr>
          <p:cNvPr id="14" name="TextBox 13">
            <a:extLst>
              <a:ext uri="{FF2B5EF4-FFF2-40B4-BE49-F238E27FC236}">
                <a16:creationId xmlns:a16="http://schemas.microsoft.com/office/drawing/2014/main" id="{0750D6D1-AB3B-45E6-9182-11CD75E108B1}"/>
              </a:ext>
            </a:extLst>
          </p:cNvPr>
          <p:cNvSpPr txBox="1"/>
          <p:nvPr/>
        </p:nvSpPr>
        <p:spPr>
          <a:xfrm>
            <a:off x="6154526" y="2189920"/>
            <a:ext cx="2174226" cy="1962076"/>
          </a:xfrm>
          <a:prstGeom prst="rect">
            <a:avLst/>
          </a:prstGeom>
          <a:noFill/>
        </p:spPr>
        <p:txBody>
          <a:bodyPr wrap="square" rtlCol="0">
            <a:spAutoFit/>
          </a:bodyPr>
          <a:lstStyle/>
          <a:p>
            <a:r>
              <a:rPr lang="en-US" sz="1350" dirty="0"/>
              <a:t>Levels 1-3</a:t>
            </a:r>
          </a:p>
          <a:p>
            <a:endParaRPr lang="en-US" sz="1350" dirty="0"/>
          </a:p>
          <a:p>
            <a:r>
              <a:rPr lang="en-US" sz="1350" dirty="0"/>
              <a:t>Included concepts, terms and definitions associated with specific ranges of subjects </a:t>
            </a:r>
          </a:p>
          <a:p>
            <a:endParaRPr lang="en-US" sz="1350" dirty="0"/>
          </a:p>
          <a:p>
            <a:r>
              <a:rPr lang="en-US" sz="1350" dirty="0"/>
              <a:t>Computer based or traditional pencil/scantron</a:t>
            </a:r>
          </a:p>
        </p:txBody>
      </p:sp>
      <p:sp>
        <p:nvSpPr>
          <p:cNvPr id="16" name="TextBox 15">
            <a:extLst>
              <a:ext uri="{FF2B5EF4-FFF2-40B4-BE49-F238E27FC236}">
                <a16:creationId xmlns:a16="http://schemas.microsoft.com/office/drawing/2014/main" id="{EFE8216C-71FD-4106-B585-5133705C3F56}"/>
              </a:ext>
            </a:extLst>
          </p:cNvPr>
          <p:cNvSpPr txBox="1"/>
          <p:nvPr/>
        </p:nvSpPr>
        <p:spPr>
          <a:xfrm>
            <a:off x="481611" y="3293855"/>
            <a:ext cx="672685" cy="300082"/>
          </a:xfrm>
          <a:prstGeom prst="rect">
            <a:avLst/>
          </a:prstGeom>
          <a:noFill/>
        </p:spPr>
        <p:txBody>
          <a:bodyPr wrap="none" rtlCol="0">
            <a:spAutoFit/>
          </a:bodyPr>
          <a:lstStyle/>
          <a:p>
            <a:r>
              <a:rPr lang="en-US" sz="1350" dirty="0"/>
              <a:t>Level 2</a:t>
            </a:r>
          </a:p>
        </p:txBody>
      </p:sp>
      <p:sp>
        <p:nvSpPr>
          <p:cNvPr id="2" name="Title 1">
            <a:extLst>
              <a:ext uri="{FF2B5EF4-FFF2-40B4-BE49-F238E27FC236}">
                <a16:creationId xmlns:a16="http://schemas.microsoft.com/office/drawing/2014/main" id="{037F4045-AFD1-4657-B3D7-2669AAA3B222}"/>
              </a:ext>
            </a:extLst>
          </p:cNvPr>
          <p:cNvSpPr>
            <a:spLocks noGrp="1"/>
          </p:cNvSpPr>
          <p:nvPr>
            <p:ph type="title"/>
          </p:nvPr>
        </p:nvSpPr>
        <p:spPr/>
        <p:txBody>
          <a:bodyPr>
            <a:normAutofit/>
          </a:bodyPr>
          <a:lstStyle/>
          <a:p>
            <a:r>
              <a:rPr lang="en-US" dirty="0"/>
              <a:t>CA-NV AWWA Update</a:t>
            </a:r>
          </a:p>
        </p:txBody>
      </p:sp>
      <p:sp>
        <p:nvSpPr>
          <p:cNvPr id="15" name="TextBox 14">
            <a:extLst>
              <a:ext uri="{FF2B5EF4-FFF2-40B4-BE49-F238E27FC236}">
                <a16:creationId xmlns:a16="http://schemas.microsoft.com/office/drawing/2014/main" id="{9F81B904-FF13-4CA0-8A13-D4F68C1A0DAB}"/>
              </a:ext>
            </a:extLst>
          </p:cNvPr>
          <p:cNvSpPr txBox="1"/>
          <p:nvPr/>
        </p:nvSpPr>
        <p:spPr>
          <a:xfrm>
            <a:off x="481611" y="1406632"/>
            <a:ext cx="672685" cy="300082"/>
          </a:xfrm>
          <a:prstGeom prst="rect">
            <a:avLst/>
          </a:prstGeom>
          <a:noFill/>
        </p:spPr>
        <p:txBody>
          <a:bodyPr wrap="none" rtlCol="0">
            <a:spAutoFit/>
          </a:bodyPr>
          <a:lstStyle/>
          <a:p>
            <a:r>
              <a:rPr lang="en-US" sz="1350" dirty="0"/>
              <a:t>Level 1</a:t>
            </a:r>
          </a:p>
        </p:txBody>
      </p:sp>
      <p:sp>
        <p:nvSpPr>
          <p:cNvPr id="8" name="Text Placeholder 3">
            <a:extLst>
              <a:ext uri="{FF2B5EF4-FFF2-40B4-BE49-F238E27FC236}">
                <a16:creationId xmlns:a16="http://schemas.microsoft.com/office/drawing/2014/main" id="{1EA308C6-F21B-4DAC-8FE8-712668B72AEE}"/>
              </a:ext>
            </a:extLst>
          </p:cNvPr>
          <p:cNvSpPr>
            <a:spLocks noGrp="1"/>
          </p:cNvSpPr>
          <p:nvPr>
            <p:ph type="body" sz="quarter" idx="13"/>
          </p:nvPr>
        </p:nvSpPr>
        <p:spPr>
          <a:xfrm>
            <a:off x="457200" y="1044943"/>
            <a:ext cx="8229600" cy="318385"/>
          </a:xfrm>
        </p:spPr>
        <p:txBody>
          <a:bodyPr anchor="t">
            <a:normAutofit/>
          </a:bodyPr>
          <a:lstStyle/>
          <a:p>
            <a:pPr>
              <a:lnSpc>
                <a:spcPct val="90000"/>
              </a:lnSpc>
              <a:spcAft>
                <a:spcPts val="600"/>
              </a:spcAft>
            </a:pPr>
            <a:r>
              <a:rPr lang="en-US" sz="1600" dirty="0"/>
              <a:t>Water Use Efficiency Practitioner Certification </a:t>
            </a:r>
            <a:endParaRPr lang="en-US" sz="1500" dirty="0"/>
          </a:p>
        </p:txBody>
      </p:sp>
    </p:spTree>
    <p:extLst>
      <p:ext uri="{BB962C8B-B14F-4D97-AF65-F5344CB8AC3E}">
        <p14:creationId xmlns:p14="http://schemas.microsoft.com/office/powerpoint/2010/main" val="3978606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23F481-B245-4112-9708-60B5A560B46B}"/>
              </a:ext>
            </a:extLst>
          </p:cNvPr>
          <p:cNvPicPr>
            <a:picLocks noChangeAspect="1"/>
          </p:cNvPicPr>
          <p:nvPr/>
        </p:nvPicPr>
        <p:blipFill>
          <a:blip r:embed="rId3"/>
          <a:stretch>
            <a:fillRect/>
          </a:stretch>
        </p:blipFill>
        <p:spPr>
          <a:xfrm>
            <a:off x="5048355" y="3371851"/>
            <a:ext cx="3638446" cy="2439288"/>
          </a:xfrm>
          <a:prstGeom prst="rect">
            <a:avLst/>
          </a:prstGeom>
        </p:spPr>
      </p:pic>
      <p:sp>
        <p:nvSpPr>
          <p:cNvPr id="2" name="Content Placeholder 1">
            <a:extLst>
              <a:ext uri="{FF2B5EF4-FFF2-40B4-BE49-F238E27FC236}">
                <a16:creationId xmlns:a16="http://schemas.microsoft.com/office/drawing/2014/main" id="{D355F8D7-7CF0-467D-942D-0559D6189685}"/>
              </a:ext>
            </a:extLst>
          </p:cNvPr>
          <p:cNvSpPr>
            <a:spLocks noGrp="1"/>
          </p:cNvSpPr>
          <p:nvPr>
            <p:ph idx="1"/>
          </p:nvPr>
        </p:nvSpPr>
        <p:spPr>
          <a:xfrm>
            <a:off x="457200" y="1677580"/>
            <a:ext cx="4876800" cy="4260511"/>
          </a:xfrm>
        </p:spPr>
        <p:txBody>
          <a:bodyPr>
            <a:normAutofit/>
          </a:bodyPr>
          <a:lstStyle/>
          <a:p>
            <a:pPr marL="0" indent="0">
              <a:buNone/>
            </a:pPr>
            <a:r>
              <a:rPr lang="en-US" sz="1600" dirty="0"/>
              <a:t>New AWWA G480 Standard (February 1, 2021)  </a:t>
            </a:r>
          </a:p>
          <a:p>
            <a:pPr algn="l"/>
            <a:r>
              <a:rPr lang="en-US" sz="1600" dirty="0"/>
              <a:t>Includes the following voluntary requirements:</a:t>
            </a:r>
          </a:p>
          <a:p>
            <a:pPr lvl="1">
              <a:buFont typeface="Arial" panose="020B0604020202020204" pitchFamily="34" charset="0"/>
              <a:buChar char="•"/>
            </a:pPr>
            <a:r>
              <a:rPr lang="en-US" sz="1200" dirty="0">
                <a:solidFill>
                  <a:srgbClr val="000000"/>
                </a:solidFill>
              </a:rPr>
              <a:t>Dedicated staff for conservation initiatives (point of contact)</a:t>
            </a:r>
          </a:p>
          <a:p>
            <a:pPr lvl="1">
              <a:buFont typeface="Arial" panose="020B0604020202020204" pitchFamily="34" charset="0"/>
              <a:buChar char="•"/>
            </a:pPr>
            <a:r>
              <a:rPr lang="en-US" sz="1200" dirty="0">
                <a:solidFill>
                  <a:srgbClr val="000000"/>
                </a:solidFill>
              </a:rPr>
              <a:t>Conservation and efficiency planning</a:t>
            </a:r>
          </a:p>
          <a:p>
            <a:pPr lvl="1">
              <a:buFont typeface="Arial" panose="020B0604020202020204" pitchFamily="34" charset="0"/>
              <a:buChar char="•"/>
            </a:pPr>
            <a:r>
              <a:rPr lang="en-US" sz="1200" dirty="0">
                <a:solidFill>
                  <a:srgbClr val="000000"/>
                </a:solidFill>
              </a:rPr>
              <a:t>Integrated resources planning</a:t>
            </a:r>
          </a:p>
          <a:p>
            <a:pPr lvl="1">
              <a:buFont typeface="Arial" panose="020B0604020202020204" pitchFamily="34" charset="0"/>
              <a:buChar char="•"/>
            </a:pPr>
            <a:r>
              <a:rPr lang="en-US" sz="1200" dirty="0">
                <a:solidFill>
                  <a:srgbClr val="000000"/>
                </a:solidFill>
              </a:rPr>
              <a:t>Water shortage or drought planning</a:t>
            </a:r>
          </a:p>
          <a:p>
            <a:pPr lvl="1">
              <a:buFont typeface="Arial" panose="020B0604020202020204" pitchFamily="34" charset="0"/>
              <a:buChar char="•"/>
            </a:pPr>
            <a:r>
              <a:rPr lang="en-US" sz="1200" dirty="0">
                <a:solidFill>
                  <a:srgbClr val="000000"/>
                </a:solidFill>
              </a:rPr>
              <a:t>Public information and education program</a:t>
            </a:r>
          </a:p>
          <a:p>
            <a:pPr lvl="1">
              <a:buFont typeface="Arial" panose="020B0604020202020204" pitchFamily="34" charset="0"/>
              <a:buChar char="•"/>
            </a:pPr>
            <a:r>
              <a:rPr lang="en-US" sz="1200" dirty="0">
                <a:solidFill>
                  <a:srgbClr val="000000"/>
                </a:solidFill>
              </a:rPr>
              <a:t>Water waste ordinance</a:t>
            </a:r>
          </a:p>
          <a:p>
            <a:pPr lvl="1">
              <a:buFont typeface="Arial" panose="020B0604020202020204" pitchFamily="34" charset="0"/>
              <a:buChar char="•"/>
            </a:pPr>
            <a:r>
              <a:rPr lang="en-US" sz="1200" dirty="0">
                <a:solidFill>
                  <a:srgbClr val="000000"/>
                </a:solidFill>
              </a:rPr>
              <a:t>Universal metering practices</a:t>
            </a:r>
          </a:p>
          <a:p>
            <a:pPr lvl="1">
              <a:buFont typeface="Arial" panose="020B0604020202020204" pitchFamily="34" charset="0"/>
              <a:buChar char="•"/>
            </a:pPr>
            <a:r>
              <a:rPr lang="en-US" sz="1200" dirty="0">
                <a:solidFill>
                  <a:srgbClr val="000000"/>
                </a:solidFill>
              </a:rPr>
              <a:t>Source water metering</a:t>
            </a:r>
          </a:p>
          <a:p>
            <a:pPr lvl="1">
              <a:buFont typeface="Arial" panose="020B0604020202020204" pitchFamily="34" charset="0"/>
              <a:buChar char="•"/>
            </a:pPr>
            <a:r>
              <a:rPr lang="en-US" sz="1200" dirty="0">
                <a:solidFill>
                  <a:srgbClr val="000000"/>
                </a:solidFill>
              </a:rPr>
              <a:t>Nonpromotional water rate structure</a:t>
            </a:r>
          </a:p>
          <a:p>
            <a:pPr lvl="1">
              <a:buFont typeface="Arial" panose="020B0604020202020204" pitchFamily="34" charset="0"/>
              <a:buChar char="•"/>
            </a:pPr>
            <a:r>
              <a:rPr lang="en-US" sz="1200" dirty="0">
                <a:solidFill>
                  <a:srgbClr val="000000"/>
                </a:solidFill>
              </a:rPr>
              <a:t>Monthly or bimonthly billing based on metered use</a:t>
            </a:r>
          </a:p>
          <a:p>
            <a:pPr lvl="1">
              <a:buFont typeface="Arial" panose="020B0604020202020204" pitchFamily="34" charset="0"/>
              <a:buChar char="•"/>
            </a:pPr>
            <a:r>
              <a:rPr lang="en-US" sz="1200" dirty="0">
                <a:solidFill>
                  <a:srgbClr val="000000"/>
                </a:solidFill>
              </a:rPr>
              <a:t>Landscape efficiency program</a:t>
            </a:r>
          </a:p>
          <a:p>
            <a:pPr lvl="1">
              <a:buFont typeface="Arial" panose="020B0604020202020204" pitchFamily="34" charset="0"/>
              <a:buChar char="•"/>
            </a:pPr>
            <a:r>
              <a:rPr lang="en-US" sz="1200" dirty="0">
                <a:solidFill>
                  <a:srgbClr val="000000"/>
                </a:solidFill>
              </a:rPr>
              <a:t>Validated water audit and water loss control program</a:t>
            </a:r>
          </a:p>
          <a:p>
            <a:pPr lvl="1">
              <a:buFont typeface="Arial" panose="020B0604020202020204" pitchFamily="34" charset="0"/>
              <a:buChar char="•"/>
            </a:pPr>
            <a:r>
              <a:rPr lang="en-US" sz="1200" dirty="0">
                <a:solidFill>
                  <a:srgbClr val="000000"/>
                </a:solidFill>
              </a:rPr>
              <a:t>Coordinated building code and land use planning</a:t>
            </a:r>
          </a:p>
          <a:p>
            <a:endParaRPr lang="en-US" sz="1800" dirty="0"/>
          </a:p>
        </p:txBody>
      </p:sp>
      <p:pic>
        <p:nvPicPr>
          <p:cNvPr id="1026" name="Picture 2" descr="AWWA G480-20 Water Conservation and Efficiency Program Operation and Management">
            <a:extLst>
              <a:ext uri="{FF2B5EF4-FFF2-40B4-BE49-F238E27FC236}">
                <a16:creationId xmlns:a16="http://schemas.microsoft.com/office/drawing/2014/main" id="{72CC8546-3AC7-45F4-9D0A-B2167C749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6040" y="1310904"/>
            <a:ext cx="1820760" cy="229990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1A2C4BA5-6761-4778-B435-C2C1B70FDEAA}"/>
              </a:ext>
            </a:extLst>
          </p:cNvPr>
          <p:cNvSpPr>
            <a:spLocks noGrp="1"/>
          </p:cNvSpPr>
          <p:nvPr>
            <p:ph type="body" sz="quarter" idx="13"/>
          </p:nvPr>
        </p:nvSpPr>
        <p:spPr/>
        <p:txBody>
          <a:bodyPr/>
          <a:lstStyle/>
          <a:p>
            <a:r>
              <a:rPr lang="en-US" sz="1600" dirty="0"/>
              <a:t>Water Conservation &amp; Efficiency Program Operation &amp; Management Standard</a:t>
            </a:r>
          </a:p>
        </p:txBody>
      </p:sp>
      <p:sp>
        <p:nvSpPr>
          <p:cNvPr id="9" name="Title 1">
            <a:extLst>
              <a:ext uri="{FF2B5EF4-FFF2-40B4-BE49-F238E27FC236}">
                <a16:creationId xmlns:a16="http://schemas.microsoft.com/office/drawing/2014/main" id="{037F4045-AFD1-4657-B3D7-2669AAA3B222}"/>
              </a:ext>
            </a:extLst>
          </p:cNvPr>
          <p:cNvSpPr>
            <a:spLocks noGrp="1"/>
          </p:cNvSpPr>
          <p:nvPr>
            <p:ph type="title"/>
          </p:nvPr>
        </p:nvSpPr>
        <p:spPr>
          <a:xfrm>
            <a:off x="457200" y="262825"/>
            <a:ext cx="8229600" cy="889036"/>
          </a:xfrm>
        </p:spPr>
        <p:txBody>
          <a:bodyPr>
            <a:normAutofit/>
          </a:bodyPr>
          <a:lstStyle/>
          <a:p>
            <a:r>
              <a:rPr lang="en-US" dirty="0"/>
              <a:t>CA-NV AWWA Update</a:t>
            </a:r>
          </a:p>
        </p:txBody>
      </p:sp>
    </p:spTree>
    <p:extLst>
      <p:ext uri="{BB962C8B-B14F-4D97-AF65-F5344CB8AC3E}">
        <p14:creationId xmlns:p14="http://schemas.microsoft.com/office/powerpoint/2010/main" val="2813944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5079DB6-A28C-43DC-9E58-062C6C7698FF}"/>
              </a:ext>
            </a:extLst>
          </p:cNvPr>
          <p:cNvSpPr txBox="1">
            <a:spLocks/>
          </p:cNvSpPr>
          <p:nvPr/>
        </p:nvSpPr>
        <p:spPr>
          <a:xfrm>
            <a:off x="5146646" y="1801359"/>
            <a:ext cx="3619850" cy="47742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1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a:p>
            <a:pPr marL="0" indent="0">
              <a:buNone/>
            </a:pPr>
            <a:r>
              <a:rPr lang="en-US" sz="1800" dirty="0"/>
              <a:t>2 Minute Survey to ACWA Members</a:t>
            </a:r>
          </a:p>
          <a:p>
            <a:pPr marL="0" indent="0">
              <a:buNone/>
            </a:pPr>
            <a:endParaRPr lang="en-US" sz="1800" dirty="0"/>
          </a:p>
          <a:p>
            <a:pPr>
              <a:buFontTx/>
              <a:buChar char="-"/>
            </a:pPr>
            <a:r>
              <a:rPr lang="en-US" sz="1800" dirty="0"/>
              <a:t>Conservation Goals</a:t>
            </a:r>
          </a:p>
          <a:p>
            <a:pPr>
              <a:buFontTx/>
              <a:buChar char="-"/>
            </a:pPr>
            <a:r>
              <a:rPr lang="en-US" sz="1800" dirty="0"/>
              <a:t>Prohibitions of water uses</a:t>
            </a:r>
          </a:p>
          <a:p>
            <a:pPr>
              <a:buFontTx/>
              <a:buChar char="-"/>
            </a:pPr>
            <a:r>
              <a:rPr lang="en-US" sz="1800" dirty="0"/>
              <a:t>Water Shortage</a:t>
            </a:r>
          </a:p>
          <a:p>
            <a:pPr>
              <a:buFontTx/>
              <a:buChar char="-"/>
            </a:pPr>
            <a:r>
              <a:rPr lang="en-US" sz="1800" dirty="0"/>
              <a:t>Links</a:t>
            </a:r>
          </a:p>
          <a:p>
            <a:pPr>
              <a:buFontTx/>
              <a:buChar char="-"/>
            </a:pPr>
            <a:r>
              <a:rPr lang="en-US" sz="1800" dirty="0"/>
              <a:t>Other Actions </a:t>
            </a:r>
          </a:p>
          <a:p>
            <a:endParaRPr lang="en-US" sz="2000" dirty="0"/>
          </a:p>
          <a:p>
            <a:endParaRPr lang="en-US" sz="1800" dirty="0"/>
          </a:p>
          <a:p>
            <a:pPr>
              <a:buFont typeface="+mj-lt"/>
              <a:buAutoNum type="arabicPeriod"/>
            </a:pPr>
            <a:endParaRPr lang="en-US" sz="1700" dirty="0"/>
          </a:p>
        </p:txBody>
      </p:sp>
      <p:sp>
        <p:nvSpPr>
          <p:cNvPr id="12" name="Title 1">
            <a:extLst>
              <a:ext uri="{FF2B5EF4-FFF2-40B4-BE49-F238E27FC236}">
                <a16:creationId xmlns:a16="http://schemas.microsoft.com/office/drawing/2014/main" id="{D1118CAD-E20A-4FEF-8BDF-0DCA926685B6}"/>
              </a:ext>
            </a:extLst>
          </p:cNvPr>
          <p:cNvSpPr>
            <a:spLocks noGrp="1"/>
          </p:cNvSpPr>
          <p:nvPr>
            <p:ph type="title"/>
          </p:nvPr>
        </p:nvSpPr>
        <p:spPr>
          <a:xfrm>
            <a:off x="457200" y="262825"/>
            <a:ext cx="8229600" cy="889036"/>
          </a:xfrm>
        </p:spPr>
        <p:txBody>
          <a:bodyPr/>
          <a:lstStyle/>
          <a:p>
            <a:r>
              <a:rPr lang="en-US" dirty="0"/>
              <a:t>Drought Update/ Communications </a:t>
            </a:r>
          </a:p>
        </p:txBody>
      </p:sp>
      <p:sp>
        <p:nvSpPr>
          <p:cNvPr id="5" name="Text Placeholder 3"/>
          <p:cNvSpPr>
            <a:spLocks noGrp="1"/>
          </p:cNvSpPr>
          <p:nvPr>
            <p:ph type="body" sz="quarter" idx="13"/>
          </p:nvPr>
        </p:nvSpPr>
        <p:spPr>
          <a:xfrm>
            <a:off x="457200" y="1044943"/>
            <a:ext cx="8229600" cy="318385"/>
          </a:xfrm>
        </p:spPr>
        <p:txBody>
          <a:bodyPr/>
          <a:lstStyle/>
          <a:p>
            <a:r>
              <a:rPr lang="en-US" sz="1600" dirty="0">
                <a:hlinkClick r:id="rId3"/>
              </a:rPr>
              <a:t>https://www.acwa.com/member-agency-drought-information/</a:t>
            </a:r>
            <a:r>
              <a:rPr lang="en-US" sz="1600" dirty="0"/>
              <a:t>  </a:t>
            </a:r>
          </a:p>
        </p:txBody>
      </p:sp>
      <p:pic>
        <p:nvPicPr>
          <p:cNvPr id="2" name="Picture 1"/>
          <p:cNvPicPr>
            <a:picLocks noChangeAspect="1"/>
          </p:cNvPicPr>
          <p:nvPr/>
        </p:nvPicPr>
        <p:blipFill rotWithShape="1">
          <a:blip r:embed="rId4"/>
          <a:srcRect l="14651"/>
          <a:stretch/>
        </p:blipFill>
        <p:spPr>
          <a:xfrm>
            <a:off x="177445" y="1801360"/>
            <a:ext cx="4723786" cy="4936942"/>
          </a:xfrm>
          <a:prstGeom prst="rect">
            <a:avLst/>
          </a:prstGeom>
          <a:ln>
            <a:solidFill>
              <a:schemeClr val="accent1"/>
            </a:solidFill>
          </a:ln>
        </p:spPr>
      </p:pic>
    </p:spTree>
    <p:extLst>
      <p:ext uri="{BB962C8B-B14F-4D97-AF65-F5344CB8AC3E}">
        <p14:creationId xmlns:p14="http://schemas.microsoft.com/office/powerpoint/2010/main" val="4031171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D882AC-1BF3-42F5-8F01-208515F0DAB9}"/>
              </a:ext>
            </a:extLst>
          </p:cNvPr>
          <p:cNvSpPr>
            <a:spLocks noGrp="1"/>
          </p:cNvSpPr>
          <p:nvPr>
            <p:ph sz="half" idx="13"/>
          </p:nvPr>
        </p:nvSpPr>
        <p:spPr>
          <a:xfrm>
            <a:off x="0" y="973777"/>
            <a:ext cx="9001496" cy="4323120"/>
          </a:xfrm>
        </p:spPr>
        <p:txBody>
          <a:bodyPr>
            <a:normAutofit/>
          </a:bodyPr>
          <a:lstStyle/>
          <a:p>
            <a:pPr marL="0" indent="0" algn="ctr">
              <a:lnSpc>
                <a:spcPct val="90000"/>
              </a:lnSpc>
              <a:buNone/>
            </a:pPr>
            <a:r>
              <a:rPr lang="en-US" sz="4000" dirty="0">
                <a:solidFill>
                  <a:srgbClr val="053A88"/>
                </a:solidFill>
                <a:latin typeface="+mj-lt"/>
                <a:ea typeface="+mj-ea"/>
                <a:cs typeface="+mj-cs"/>
              </a:rPr>
              <a:t>Questions and Comments?</a:t>
            </a:r>
          </a:p>
          <a:p>
            <a:pPr marL="0" indent="0">
              <a:lnSpc>
                <a:spcPct val="90000"/>
              </a:lnSpc>
              <a:buNone/>
            </a:pPr>
            <a:endParaRPr lang="en-US" sz="3600" dirty="0">
              <a:solidFill>
                <a:srgbClr val="053A88"/>
              </a:solidFill>
              <a:latin typeface="+mj-lt"/>
              <a:ea typeface="+mj-ea"/>
              <a:cs typeface="+mj-cs"/>
            </a:endParaRPr>
          </a:p>
          <a:p>
            <a:pPr marL="0" indent="0" algn="ctr">
              <a:lnSpc>
                <a:spcPct val="90000"/>
              </a:lnSpc>
              <a:buNone/>
            </a:pPr>
            <a:r>
              <a:rPr lang="en-US" sz="2800" dirty="0">
                <a:solidFill>
                  <a:schemeClr val="accent1"/>
                </a:solidFill>
                <a:latin typeface="+mj-lt"/>
                <a:ea typeface="+mj-ea"/>
                <a:cs typeface="+mj-cs"/>
              </a:rPr>
              <a:t>Chelsea Haines, Regulatory Relations Manager </a:t>
            </a:r>
          </a:p>
          <a:p>
            <a:pPr marL="0" indent="0" algn="ctr">
              <a:lnSpc>
                <a:spcPct val="90000"/>
              </a:lnSpc>
              <a:buNone/>
            </a:pPr>
            <a:r>
              <a:rPr lang="en-US" sz="1600" dirty="0">
                <a:solidFill>
                  <a:srgbClr val="00B050"/>
                </a:solidFill>
                <a:hlinkClick r:id="rId2">
                  <a:extLst>
                    <a:ext uri="{A12FA001-AC4F-418D-AE19-62706E023703}">
                      <ahyp:hlinkClr xmlns:ahyp="http://schemas.microsoft.com/office/drawing/2018/hyperlinkcolor" val="tx"/>
                    </a:ext>
                  </a:extLst>
                </a:hlinkClick>
              </a:rPr>
              <a:t>Chelseah@acwa.com</a:t>
            </a:r>
            <a:r>
              <a:rPr lang="en-US" sz="1600" dirty="0">
                <a:solidFill>
                  <a:srgbClr val="00B050"/>
                </a:solidFill>
              </a:rPr>
              <a:t> </a:t>
            </a:r>
          </a:p>
          <a:p>
            <a:pPr marL="0" indent="0" algn="ctr">
              <a:lnSpc>
                <a:spcPct val="90000"/>
              </a:lnSpc>
              <a:buNone/>
            </a:pPr>
            <a:endParaRPr lang="en-US" dirty="0">
              <a:solidFill>
                <a:srgbClr val="00B050"/>
              </a:solidFill>
            </a:endParaRPr>
          </a:p>
          <a:p>
            <a:pPr marL="0" indent="0" algn="ctr">
              <a:lnSpc>
                <a:spcPct val="90000"/>
              </a:lnSpc>
              <a:buNone/>
            </a:pPr>
            <a:endParaRPr lang="en-US" dirty="0">
              <a:solidFill>
                <a:srgbClr val="00B050"/>
              </a:solidFill>
            </a:endParaRPr>
          </a:p>
          <a:p>
            <a:pPr marL="0" indent="0" algn="ctr">
              <a:lnSpc>
                <a:spcPct val="90000"/>
              </a:lnSpc>
              <a:buNone/>
            </a:pPr>
            <a:endParaRPr lang="en-US" dirty="0">
              <a:solidFill>
                <a:srgbClr val="00B050"/>
              </a:solidFill>
            </a:endParaRPr>
          </a:p>
        </p:txBody>
      </p:sp>
    </p:spTree>
    <p:extLst>
      <p:ext uri="{BB962C8B-B14F-4D97-AF65-F5344CB8AC3E}">
        <p14:creationId xmlns:p14="http://schemas.microsoft.com/office/powerpoint/2010/main" val="2553404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F7A99A8-B54A-4AB7-8D69-905D9FA09A55}"/>
              </a:ext>
            </a:extLst>
          </p:cNvPr>
          <p:cNvPicPr>
            <a:picLocks noChangeAspect="1"/>
          </p:cNvPicPr>
          <p:nvPr/>
        </p:nvPicPr>
        <p:blipFill>
          <a:blip r:embed="rId2"/>
          <a:stretch>
            <a:fillRect/>
          </a:stretch>
        </p:blipFill>
        <p:spPr>
          <a:xfrm>
            <a:off x="4714785" y="4667681"/>
            <a:ext cx="2428156" cy="2032042"/>
          </a:xfrm>
          <a:prstGeom prst="rect">
            <a:avLst/>
          </a:prstGeom>
        </p:spPr>
      </p:pic>
      <p:sp>
        <p:nvSpPr>
          <p:cNvPr id="6" name="Content Placeholder 2">
            <a:extLst>
              <a:ext uri="{FF2B5EF4-FFF2-40B4-BE49-F238E27FC236}">
                <a16:creationId xmlns:a16="http://schemas.microsoft.com/office/drawing/2014/main" id="{B5079DB6-A28C-43DC-9E58-062C6C7698FF}"/>
              </a:ext>
            </a:extLst>
          </p:cNvPr>
          <p:cNvSpPr txBox="1">
            <a:spLocks/>
          </p:cNvSpPr>
          <p:nvPr/>
        </p:nvSpPr>
        <p:spPr>
          <a:xfrm>
            <a:off x="583009" y="2743200"/>
            <a:ext cx="3141676" cy="215117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1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Submit to ACWA! </a:t>
            </a:r>
          </a:p>
          <a:p>
            <a:pPr marL="0" indent="0">
              <a:buNone/>
            </a:pPr>
            <a:endParaRPr lang="en-US" sz="1800" dirty="0"/>
          </a:p>
          <a:p>
            <a:pPr marL="0" indent="0" algn="ctr">
              <a:buNone/>
            </a:pPr>
            <a:r>
              <a:rPr lang="en-US" sz="1600" dirty="0">
                <a:hlinkClick r:id="rId3"/>
              </a:rPr>
              <a:t>https://www.acwa.com/submit-a-member-innovation-article/</a:t>
            </a:r>
            <a:r>
              <a:rPr lang="en-US" sz="1600" dirty="0"/>
              <a:t> </a:t>
            </a:r>
          </a:p>
          <a:p>
            <a:pPr marL="0" indent="0" algn="ctr">
              <a:buNone/>
            </a:pPr>
            <a:endParaRPr lang="en-US" sz="1700" dirty="0"/>
          </a:p>
        </p:txBody>
      </p:sp>
      <p:pic>
        <p:nvPicPr>
          <p:cNvPr id="10" name="Picture 9">
            <a:extLst>
              <a:ext uri="{FF2B5EF4-FFF2-40B4-BE49-F238E27FC236}">
                <a16:creationId xmlns:a16="http://schemas.microsoft.com/office/drawing/2014/main" id="{B8FD3275-7D17-4020-A0B8-7253BE505BE1}"/>
              </a:ext>
            </a:extLst>
          </p:cNvPr>
          <p:cNvPicPr>
            <a:picLocks noChangeAspect="1"/>
          </p:cNvPicPr>
          <p:nvPr/>
        </p:nvPicPr>
        <p:blipFill>
          <a:blip r:embed="rId4"/>
          <a:stretch>
            <a:fillRect/>
          </a:stretch>
        </p:blipFill>
        <p:spPr>
          <a:xfrm>
            <a:off x="4416804" y="205141"/>
            <a:ext cx="3531764" cy="2736735"/>
          </a:xfrm>
          <a:prstGeom prst="rect">
            <a:avLst/>
          </a:prstGeom>
          <a:ln>
            <a:solidFill>
              <a:schemeClr val="tx1"/>
            </a:solidFill>
          </a:ln>
        </p:spPr>
      </p:pic>
      <p:pic>
        <p:nvPicPr>
          <p:cNvPr id="5" name="Picture 4">
            <a:extLst>
              <a:ext uri="{FF2B5EF4-FFF2-40B4-BE49-F238E27FC236}">
                <a16:creationId xmlns:a16="http://schemas.microsoft.com/office/drawing/2014/main" id="{79EB5404-743D-458A-84AB-5837B6887BF2}"/>
              </a:ext>
            </a:extLst>
          </p:cNvPr>
          <p:cNvPicPr>
            <a:picLocks noChangeAspect="1"/>
          </p:cNvPicPr>
          <p:nvPr/>
        </p:nvPicPr>
        <p:blipFill>
          <a:blip r:embed="rId5"/>
          <a:stretch>
            <a:fillRect/>
          </a:stretch>
        </p:blipFill>
        <p:spPr>
          <a:xfrm>
            <a:off x="6272839" y="2404977"/>
            <a:ext cx="2782899" cy="2424597"/>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2A65FE9E-2505-4015-B9EA-D3CECDF1B3B6}"/>
              </a:ext>
            </a:extLst>
          </p:cNvPr>
          <p:cNvCxnSpPr>
            <a:cxnSpLocks/>
          </p:cNvCxnSpPr>
          <p:nvPr/>
        </p:nvCxnSpPr>
        <p:spPr>
          <a:xfrm flipV="1">
            <a:off x="4009938" y="2743200"/>
            <a:ext cx="1574948" cy="1686188"/>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B33FEE0-62A1-4A1F-9CD7-BECA934CC3D6}"/>
              </a:ext>
            </a:extLst>
          </p:cNvPr>
          <p:cNvCxnSpPr>
            <a:cxnSpLocks/>
          </p:cNvCxnSpPr>
          <p:nvPr/>
        </p:nvCxnSpPr>
        <p:spPr>
          <a:xfrm flipV="1">
            <a:off x="4009938" y="3906223"/>
            <a:ext cx="4345497" cy="523166"/>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F01EA469-F8FE-4A83-B652-58A27A3274D2}"/>
              </a:ext>
            </a:extLst>
          </p:cNvPr>
          <p:cNvCxnSpPr>
            <a:cxnSpLocks/>
          </p:cNvCxnSpPr>
          <p:nvPr/>
        </p:nvCxnSpPr>
        <p:spPr>
          <a:xfrm>
            <a:off x="4009938" y="4429389"/>
            <a:ext cx="597267" cy="528505"/>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16" name="Title 1">
            <a:extLst>
              <a:ext uri="{FF2B5EF4-FFF2-40B4-BE49-F238E27FC236}">
                <a16:creationId xmlns:a16="http://schemas.microsoft.com/office/drawing/2014/main" id="{482CDA02-DB61-4C92-8C39-89FBA7FB539A}"/>
              </a:ext>
            </a:extLst>
          </p:cNvPr>
          <p:cNvSpPr>
            <a:spLocks noGrp="1"/>
          </p:cNvSpPr>
          <p:nvPr>
            <p:ph type="title"/>
          </p:nvPr>
        </p:nvSpPr>
        <p:spPr>
          <a:xfrm>
            <a:off x="583008" y="-236680"/>
            <a:ext cx="8229600" cy="1741967"/>
          </a:xfrm>
        </p:spPr>
        <p:txBody>
          <a:bodyPr>
            <a:normAutofit/>
          </a:bodyPr>
          <a:lstStyle/>
          <a:p>
            <a:r>
              <a:rPr lang="en-US" dirty="0"/>
              <a:t>Drought Update/ </a:t>
            </a:r>
            <a:br>
              <a:rPr lang="en-US" dirty="0"/>
            </a:br>
            <a:r>
              <a:rPr lang="en-US" dirty="0"/>
              <a:t>Communications </a:t>
            </a:r>
          </a:p>
        </p:txBody>
      </p:sp>
    </p:spTree>
    <p:extLst>
      <p:ext uri="{BB962C8B-B14F-4D97-AF65-F5344CB8AC3E}">
        <p14:creationId xmlns:p14="http://schemas.microsoft.com/office/powerpoint/2010/main" val="2338672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485DBFF-4075-4569-958D-1E8D761E5C61}"/>
              </a:ext>
            </a:extLst>
          </p:cNvPr>
          <p:cNvSpPr>
            <a:spLocks noGrp="1"/>
          </p:cNvSpPr>
          <p:nvPr>
            <p:ph type="pic" sz="quarter" idx="14"/>
          </p:nvPr>
        </p:nvSpPr>
        <p:spPr/>
      </p:sp>
      <p:sp>
        <p:nvSpPr>
          <p:cNvPr id="3" name="Slide Number Placeholder 2">
            <a:extLst>
              <a:ext uri="{FF2B5EF4-FFF2-40B4-BE49-F238E27FC236}">
                <a16:creationId xmlns:a16="http://schemas.microsoft.com/office/drawing/2014/main" id="{05D4FA98-235F-46EA-AC72-156C2777C8FE}"/>
              </a:ext>
            </a:extLst>
          </p:cNvPr>
          <p:cNvSpPr>
            <a:spLocks noGrp="1"/>
          </p:cNvSpPr>
          <p:nvPr>
            <p:ph type="sldNum" sz="quarter" idx="12"/>
          </p:nvPr>
        </p:nvSpPr>
        <p:spPr/>
        <p:txBody>
          <a:bodyPr/>
          <a:lstStyle/>
          <a:p>
            <a:pPr>
              <a:defRPr/>
            </a:pPr>
            <a:fld id="{04FA513C-3AFB-4F65-A3D1-1765416F4AE1}" type="slidenum">
              <a:rPr lang="en-US" smtClean="0"/>
              <a:pPr>
                <a:defRPr/>
              </a:pPr>
              <a:t>5</a:t>
            </a:fld>
            <a:endParaRPr lang="en-US"/>
          </a:p>
        </p:txBody>
      </p:sp>
      <p:sp>
        <p:nvSpPr>
          <p:cNvPr id="13" name="TextBox 12">
            <a:extLst>
              <a:ext uri="{FF2B5EF4-FFF2-40B4-BE49-F238E27FC236}">
                <a16:creationId xmlns:a16="http://schemas.microsoft.com/office/drawing/2014/main" id="{61E1BD06-0EF9-4ADD-BD2F-A6F29F24FA02}"/>
              </a:ext>
            </a:extLst>
          </p:cNvPr>
          <p:cNvSpPr txBox="1"/>
          <p:nvPr/>
        </p:nvSpPr>
        <p:spPr>
          <a:xfrm>
            <a:off x="392284" y="5445020"/>
            <a:ext cx="8288862" cy="1200329"/>
          </a:xfrm>
          <a:prstGeom prst="rect">
            <a:avLst/>
          </a:prstGeom>
          <a:solidFill>
            <a:schemeClr val="bg1"/>
          </a:solidFill>
          <a:ln w="38100">
            <a:solidFill>
              <a:srgbClr val="003865"/>
            </a:solidFill>
          </a:ln>
        </p:spPr>
        <p:txBody>
          <a:bodyPr wrap="square" rtlCol="0">
            <a:spAutoFit/>
          </a:bodyPr>
          <a:lstStyle/>
          <a:p>
            <a:r>
              <a:rPr lang="en-US" sz="1200" dirty="0"/>
              <a:t>*WUE standards include:</a:t>
            </a:r>
          </a:p>
          <a:p>
            <a:pPr marL="285750" indent="-285750">
              <a:buFont typeface="Arial" panose="020B0604020202020204" pitchFamily="34" charset="0"/>
              <a:buChar char="•"/>
            </a:pPr>
            <a:r>
              <a:rPr lang="en-US" sz="1200" dirty="0"/>
              <a:t>Outdoor residential use standard</a:t>
            </a:r>
          </a:p>
          <a:p>
            <a:pPr marL="285750" indent="-285750">
              <a:buFont typeface="Arial" panose="020B0604020202020204" pitchFamily="34" charset="0"/>
              <a:buChar char="•"/>
            </a:pPr>
            <a:r>
              <a:rPr lang="en-US" sz="1200" dirty="0"/>
              <a:t>Standard for CII outdoor landscape area with dedicated irrigation meters</a:t>
            </a:r>
          </a:p>
          <a:p>
            <a:pPr marL="285750" indent="-285750">
              <a:buFont typeface="Arial" panose="020B0604020202020204" pitchFamily="34" charset="0"/>
              <a:buChar char="•"/>
            </a:pPr>
            <a:r>
              <a:rPr lang="en-US" sz="1200" dirty="0"/>
              <a:t>Performance measures for CII water use </a:t>
            </a:r>
          </a:p>
          <a:p>
            <a:pPr marL="285750" indent="-285750">
              <a:buFont typeface="Arial" panose="020B0604020202020204" pitchFamily="34" charset="0"/>
              <a:buChar char="•"/>
            </a:pPr>
            <a:r>
              <a:rPr lang="en-US" sz="1200" dirty="0"/>
              <a:t>Appropriate variances</a:t>
            </a:r>
          </a:p>
          <a:p>
            <a:pPr marL="285750" indent="-285750">
              <a:buFont typeface="Arial" panose="020B0604020202020204" pitchFamily="34" charset="0"/>
              <a:buChar char="•"/>
            </a:pPr>
            <a:r>
              <a:rPr lang="en-US" sz="1200" dirty="0"/>
              <a:t>Guidelines and methodologies for calculating urban water use objectives</a:t>
            </a:r>
          </a:p>
        </p:txBody>
      </p:sp>
      <p:graphicFrame>
        <p:nvGraphicFramePr>
          <p:cNvPr id="2" name="Table 5">
            <a:extLst>
              <a:ext uri="{FF2B5EF4-FFF2-40B4-BE49-F238E27FC236}">
                <a16:creationId xmlns:a16="http://schemas.microsoft.com/office/drawing/2014/main" id="{37BF212C-B487-4668-BBBE-1C7F1C7F5B6A}"/>
              </a:ext>
            </a:extLst>
          </p:cNvPr>
          <p:cNvGraphicFramePr>
            <a:graphicFrameLocks noGrp="1"/>
          </p:cNvGraphicFramePr>
          <p:nvPr>
            <p:extLst>
              <p:ext uri="{D42A27DB-BD31-4B8C-83A1-F6EECF244321}">
                <p14:modId xmlns:p14="http://schemas.microsoft.com/office/powerpoint/2010/main" val="553425869"/>
              </p:ext>
            </p:extLst>
          </p:nvPr>
        </p:nvGraphicFramePr>
        <p:xfrm>
          <a:off x="327369" y="1428427"/>
          <a:ext cx="8359431" cy="3881120"/>
        </p:xfrm>
        <a:graphic>
          <a:graphicData uri="http://schemas.openxmlformats.org/drawingml/2006/table">
            <a:tbl>
              <a:tblPr firstRow="1" bandRow="1">
                <a:tableStyleId>{5C22544A-7EE6-4342-B048-85BDC9FD1C3A}</a:tableStyleId>
              </a:tblPr>
              <a:tblGrid>
                <a:gridCol w="3651969">
                  <a:extLst>
                    <a:ext uri="{9D8B030D-6E8A-4147-A177-3AD203B41FA5}">
                      <a16:colId xmlns:a16="http://schemas.microsoft.com/office/drawing/2014/main" val="4196775228"/>
                    </a:ext>
                  </a:extLst>
                </a:gridCol>
                <a:gridCol w="2895600">
                  <a:extLst>
                    <a:ext uri="{9D8B030D-6E8A-4147-A177-3AD203B41FA5}">
                      <a16:colId xmlns:a16="http://schemas.microsoft.com/office/drawing/2014/main" val="3817646168"/>
                    </a:ext>
                  </a:extLst>
                </a:gridCol>
                <a:gridCol w="1811862">
                  <a:extLst>
                    <a:ext uri="{9D8B030D-6E8A-4147-A177-3AD203B41FA5}">
                      <a16:colId xmlns:a16="http://schemas.microsoft.com/office/drawing/2014/main" val="1053329574"/>
                    </a:ext>
                  </a:extLst>
                </a:gridCol>
              </a:tblGrid>
              <a:tr h="0">
                <a:tc>
                  <a:txBody>
                    <a:bodyPr/>
                    <a:lstStyle/>
                    <a:p>
                      <a:pPr algn="ctr"/>
                      <a:r>
                        <a:rPr lang="en-US" sz="1600" dirty="0"/>
                        <a:t>Component </a:t>
                      </a:r>
                    </a:p>
                  </a:txBody>
                  <a:tcPr/>
                </a:tc>
                <a:tc>
                  <a:txBody>
                    <a:bodyPr/>
                    <a:lstStyle/>
                    <a:p>
                      <a:pPr algn="ctr"/>
                      <a:r>
                        <a:rPr lang="en-US" sz="1600" dirty="0"/>
                        <a:t>Timing </a:t>
                      </a:r>
                    </a:p>
                  </a:txBody>
                  <a:tcPr/>
                </a:tc>
                <a:tc>
                  <a:txBody>
                    <a:bodyPr/>
                    <a:lstStyle/>
                    <a:p>
                      <a:pPr algn="ctr"/>
                      <a:r>
                        <a:rPr lang="en-US" sz="1600" dirty="0"/>
                        <a:t>Lead Agency</a:t>
                      </a:r>
                    </a:p>
                  </a:txBody>
                  <a:tcPr/>
                </a:tc>
                <a:extLst>
                  <a:ext uri="{0D108BD9-81ED-4DB2-BD59-A6C34878D82A}">
                    <a16:rowId xmlns:a16="http://schemas.microsoft.com/office/drawing/2014/main" val="1108621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Permanent monthly reporting</a:t>
                      </a:r>
                    </a:p>
                  </a:txBody>
                  <a:tcPr anchor="ctr"/>
                </a:tc>
                <a:tc>
                  <a:txBody>
                    <a:bodyPr/>
                    <a:lstStyle/>
                    <a:p>
                      <a:pPr algn="ctr"/>
                      <a:r>
                        <a:rPr lang="en-US" sz="1600" dirty="0"/>
                        <a:t>Since Oct. 1, 2020</a:t>
                      </a:r>
                    </a:p>
                  </a:txBody>
                  <a:tcPr anchor="ctr"/>
                </a:tc>
                <a:tc>
                  <a:txBody>
                    <a:bodyPr/>
                    <a:lstStyle/>
                    <a:p>
                      <a:pPr algn="ctr"/>
                      <a:r>
                        <a:rPr lang="en-US" sz="1600" dirty="0"/>
                        <a:t>SWRCB</a:t>
                      </a:r>
                    </a:p>
                  </a:txBody>
                  <a:tcPr anchor="ctr"/>
                </a:tc>
                <a:extLst>
                  <a:ext uri="{0D108BD9-81ED-4DB2-BD59-A6C34878D82A}">
                    <a16:rowId xmlns:a16="http://schemas.microsoft.com/office/drawing/2014/main" val="27486824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Water loss standards </a:t>
                      </a:r>
                    </a:p>
                  </a:txBody>
                  <a:tcPr anchor="ctr"/>
                </a:tc>
                <a:tc>
                  <a:txBody>
                    <a:bodyPr/>
                    <a:lstStyle/>
                    <a:p>
                      <a:pPr algn="ctr"/>
                      <a:r>
                        <a:rPr lang="en-US" sz="1600" strike="sngStrike" dirty="0">
                          <a:solidFill>
                            <a:srgbClr val="FF0000"/>
                          </a:solidFill>
                        </a:rPr>
                        <a:t>End of 2020</a:t>
                      </a:r>
                    </a:p>
                    <a:p>
                      <a:pPr algn="ctr"/>
                      <a:r>
                        <a:rPr lang="en-US" sz="1600" strike="noStrike" dirty="0">
                          <a:solidFill>
                            <a:srgbClr val="FF0000"/>
                          </a:solidFill>
                        </a:rPr>
                        <a:t> 2021</a:t>
                      </a:r>
                    </a:p>
                  </a:txBody>
                  <a:tcPr anchor="ctr"/>
                </a:tc>
                <a:tc>
                  <a:txBody>
                    <a:bodyPr/>
                    <a:lstStyle/>
                    <a:p>
                      <a:pPr algn="ctr"/>
                      <a:r>
                        <a:rPr lang="en-US" sz="1600" dirty="0"/>
                        <a:t>SWRCB</a:t>
                      </a:r>
                    </a:p>
                  </a:txBody>
                  <a:tcPr anchor="ctr"/>
                </a:tc>
                <a:extLst>
                  <a:ext uri="{0D108BD9-81ED-4DB2-BD59-A6C34878D82A}">
                    <a16:rowId xmlns:a16="http://schemas.microsoft.com/office/drawing/2014/main" val="22194731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Recommendation on indoor standards</a:t>
                      </a:r>
                    </a:p>
                  </a:txBody>
                  <a:tcPr anchor="ctr"/>
                </a:tc>
                <a:tc>
                  <a:txBody>
                    <a:bodyPr/>
                    <a:lstStyle/>
                    <a:p>
                      <a:pPr algn="ctr"/>
                      <a:r>
                        <a:rPr lang="en-US" sz="1600" strike="sngStrike" dirty="0">
                          <a:solidFill>
                            <a:srgbClr val="FF0000"/>
                          </a:solidFill>
                        </a:rPr>
                        <a:t>January 2021</a:t>
                      </a:r>
                    </a:p>
                    <a:p>
                      <a:pPr algn="ctr"/>
                      <a:r>
                        <a:rPr lang="en-US" sz="1600" strike="noStrike" dirty="0">
                          <a:solidFill>
                            <a:srgbClr val="FF0000"/>
                          </a:solidFill>
                        </a:rPr>
                        <a:t>June 2021</a:t>
                      </a:r>
                    </a:p>
                  </a:txBody>
                  <a:tcPr anchor="ctr"/>
                </a:tc>
                <a:tc>
                  <a:txBody>
                    <a:bodyPr/>
                    <a:lstStyle/>
                    <a:p>
                      <a:pPr algn="ctr"/>
                      <a:r>
                        <a:rPr lang="en-US" sz="1600" dirty="0"/>
                        <a:t>DWR</a:t>
                      </a:r>
                    </a:p>
                  </a:txBody>
                  <a:tcPr anchor="ctr"/>
                </a:tc>
                <a:extLst>
                  <a:ext uri="{0D108BD9-81ED-4DB2-BD59-A6C34878D82A}">
                    <a16:rowId xmlns:a16="http://schemas.microsoft.com/office/drawing/2014/main" val="1507800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Residential irrigable land 	   measurements</a:t>
                      </a:r>
                    </a:p>
                  </a:txBody>
                  <a:tcPr anchor="ctr"/>
                </a:tc>
                <a:tc>
                  <a:txBody>
                    <a:bodyPr/>
                    <a:lstStyle/>
                    <a:p>
                      <a:pPr algn="ctr"/>
                      <a:r>
                        <a:rPr lang="en-US" sz="1600" strike="sngStrike" dirty="0">
                          <a:solidFill>
                            <a:srgbClr val="FF0000"/>
                          </a:solidFill>
                        </a:rPr>
                        <a:t>January 2021</a:t>
                      </a:r>
                    </a:p>
                    <a:p>
                      <a:pPr algn="ctr"/>
                      <a:r>
                        <a:rPr lang="en-US" sz="1600" strike="noStrike" dirty="0">
                          <a:solidFill>
                            <a:srgbClr val="FF0000"/>
                          </a:solidFill>
                        </a:rPr>
                        <a:t>March 2021</a:t>
                      </a:r>
                    </a:p>
                  </a:txBody>
                  <a:tcPr anchor="ctr"/>
                </a:tc>
                <a:tc>
                  <a:txBody>
                    <a:bodyPr/>
                    <a:lstStyle/>
                    <a:p>
                      <a:pPr algn="ctr"/>
                      <a:r>
                        <a:rPr lang="en-US" sz="1600" dirty="0"/>
                        <a:t>DWR</a:t>
                      </a:r>
                    </a:p>
                  </a:txBody>
                  <a:tcPr anchor="ctr"/>
                </a:tc>
                <a:extLst>
                  <a:ext uri="{0D108BD9-81ED-4DB2-BD59-A6C34878D82A}">
                    <a16:rowId xmlns:a16="http://schemas.microsoft.com/office/drawing/2014/main" val="2323809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Recommendation on WUE standards*</a:t>
                      </a:r>
                    </a:p>
                  </a:txBody>
                  <a:tcPr anchor="ctr"/>
                </a:tc>
                <a:tc>
                  <a:txBody>
                    <a:bodyPr/>
                    <a:lstStyle/>
                    <a:p>
                      <a:pPr algn="ctr"/>
                      <a:r>
                        <a:rPr lang="en-US" sz="1600" dirty="0"/>
                        <a:t>October 2021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DWR</a:t>
                      </a:r>
                    </a:p>
                  </a:txBody>
                  <a:tcPr anchor="ctr"/>
                </a:tc>
                <a:extLst>
                  <a:ext uri="{0D108BD9-81ED-4DB2-BD59-A6C34878D82A}">
                    <a16:rowId xmlns:a16="http://schemas.microsoft.com/office/drawing/2014/main" val="272539231"/>
                  </a:ext>
                </a:extLst>
              </a:tr>
              <a:tr h="350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UWMP/WSCP updates</a:t>
                      </a:r>
                    </a:p>
                  </a:txBody>
                  <a:tcPr anchor="ctr"/>
                </a:tc>
                <a:tc>
                  <a:txBody>
                    <a:bodyPr/>
                    <a:lstStyle/>
                    <a:p>
                      <a:pPr algn="ctr"/>
                      <a:r>
                        <a:rPr lang="en-US" sz="1600" dirty="0"/>
                        <a:t>July 2021</a:t>
                      </a:r>
                    </a:p>
                  </a:txBody>
                  <a:tcPr anchor="ctr"/>
                </a:tc>
                <a:tc>
                  <a:txBody>
                    <a:bodyPr/>
                    <a:lstStyle/>
                    <a:p>
                      <a:pPr algn="ctr"/>
                      <a:r>
                        <a:rPr lang="en-US" sz="1600" dirty="0"/>
                        <a:t>DWR</a:t>
                      </a:r>
                    </a:p>
                  </a:txBody>
                  <a:tcPr anchor="ctr"/>
                </a:tc>
                <a:extLst>
                  <a:ext uri="{0D108BD9-81ED-4DB2-BD59-A6C34878D82A}">
                    <a16:rowId xmlns:a16="http://schemas.microsoft.com/office/drawing/2014/main" val="207839974"/>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Adoption of WUE standards*</a:t>
                      </a:r>
                    </a:p>
                  </a:txBody>
                  <a:tcPr anchor="ctr"/>
                </a:tc>
                <a:tc>
                  <a:txBody>
                    <a:bodyPr/>
                    <a:lstStyle/>
                    <a:p>
                      <a:pPr algn="ctr"/>
                      <a:r>
                        <a:rPr lang="en-US" sz="1600" dirty="0"/>
                        <a:t>July 2022</a:t>
                      </a:r>
                    </a:p>
                  </a:txBody>
                  <a:tcPr anchor="ctr"/>
                </a:tc>
                <a:tc>
                  <a:txBody>
                    <a:bodyPr/>
                    <a:lstStyle/>
                    <a:p>
                      <a:pPr algn="ctr"/>
                      <a:r>
                        <a:rPr lang="en-US" sz="1600" dirty="0"/>
                        <a:t>SWRCB</a:t>
                      </a:r>
                    </a:p>
                  </a:txBody>
                  <a:tcPr anchor="ctr"/>
                </a:tc>
                <a:extLst>
                  <a:ext uri="{0D108BD9-81ED-4DB2-BD59-A6C34878D82A}">
                    <a16:rowId xmlns:a16="http://schemas.microsoft.com/office/drawing/2014/main" val="397887274"/>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Annual water shortage assessment</a:t>
                      </a:r>
                    </a:p>
                  </a:txBody>
                  <a:tcPr anchor="ctr"/>
                </a:tc>
                <a:tc>
                  <a:txBody>
                    <a:bodyPr/>
                    <a:lstStyle/>
                    <a:p>
                      <a:pPr algn="ctr"/>
                      <a:r>
                        <a:rPr lang="en-US" sz="1600" dirty="0"/>
                        <a:t>June 2022</a:t>
                      </a:r>
                    </a:p>
                  </a:txBody>
                  <a:tcPr anchor="ctr"/>
                </a:tc>
                <a:tc>
                  <a:txBody>
                    <a:bodyPr/>
                    <a:lstStyle/>
                    <a:p>
                      <a:pPr algn="ctr"/>
                      <a:r>
                        <a:rPr lang="en-US" sz="1600" dirty="0"/>
                        <a:t>DWR</a:t>
                      </a:r>
                    </a:p>
                  </a:txBody>
                  <a:tcPr anchor="ctr"/>
                </a:tc>
                <a:extLst>
                  <a:ext uri="{0D108BD9-81ED-4DB2-BD59-A6C34878D82A}">
                    <a16:rowId xmlns:a16="http://schemas.microsoft.com/office/drawing/2014/main" val="2813933192"/>
                  </a:ext>
                </a:extLst>
              </a:tr>
            </a:tbl>
          </a:graphicData>
        </a:graphic>
      </p:graphicFrame>
      <p:sp>
        <p:nvSpPr>
          <p:cNvPr id="14" name="Text Placeholder 3">
            <a:extLst>
              <a:ext uri="{FF2B5EF4-FFF2-40B4-BE49-F238E27FC236}">
                <a16:creationId xmlns:a16="http://schemas.microsoft.com/office/drawing/2014/main" id="{061B04C1-CD3F-4AC2-84CD-125EBF287F75}"/>
              </a:ext>
            </a:extLst>
          </p:cNvPr>
          <p:cNvSpPr>
            <a:spLocks noGrp="1"/>
          </p:cNvSpPr>
          <p:nvPr>
            <p:ph type="body" sz="quarter" idx="13"/>
          </p:nvPr>
        </p:nvSpPr>
        <p:spPr>
          <a:xfrm>
            <a:off x="457200" y="1044943"/>
            <a:ext cx="8229600" cy="318385"/>
          </a:xfrm>
        </p:spPr>
        <p:txBody>
          <a:bodyPr/>
          <a:lstStyle/>
          <a:p>
            <a:r>
              <a:rPr lang="en-US" sz="1600" dirty="0"/>
              <a:t>Elizabeth Lovsted</a:t>
            </a:r>
          </a:p>
        </p:txBody>
      </p:sp>
      <p:sp>
        <p:nvSpPr>
          <p:cNvPr id="16" name="Title 1">
            <a:extLst>
              <a:ext uri="{FF2B5EF4-FFF2-40B4-BE49-F238E27FC236}">
                <a16:creationId xmlns:a16="http://schemas.microsoft.com/office/drawing/2014/main" id="{52B5FD41-BEEA-48B5-B1FA-F6DCE592BE08}"/>
              </a:ext>
            </a:extLst>
          </p:cNvPr>
          <p:cNvSpPr>
            <a:spLocks noGrp="1"/>
          </p:cNvSpPr>
          <p:nvPr>
            <p:ph type="title"/>
          </p:nvPr>
        </p:nvSpPr>
        <p:spPr>
          <a:xfrm>
            <a:off x="457200" y="262825"/>
            <a:ext cx="8229600" cy="889036"/>
          </a:xfrm>
        </p:spPr>
        <p:txBody>
          <a:bodyPr/>
          <a:lstStyle/>
          <a:p>
            <a:r>
              <a:rPr lang="en-US" dirty="0"/>
              <a:t>Urban Water Use Efficiency Updates</a:t>
            </a:r>
          </a:p>
        </p:txBody>
      </p:sp>
    </p:spTree>
    <p:extLst>
      <p:ext uri="{BB962C8B-B14F-4D97-AF65-F5344CB8AC3E}">
        <p14:creationId xmlns:p14="http://schemas.microsoft.com/office/powerpoint/2010/main" val="388579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07C0D-0AB2-4874-B6A0-8C9B8E8EC320}"/>
              </a:ext>
            </a:extLst>
          </p:cNvPr>
          <p:cNvSpPr>
            <a:spLocks noGrp="1"/>
          </p:cNvSpPr>
          <p:nvPr>
            <p:ph type="title"/>
          </p:nvPr>
        </p:nvSpPr>
        <p:spPr/>
        <p:txBody>
          <a:bodyPr/>
          <a:lstStyle/>
          <a:p>
            <a:r>
              <a:rPr lang="en-US" dirty="0"/>
              <a:t>Urban Water Use Efficiency Updates</a:t>
            </a:r>
          </a:p>
        </p:txBody>
      </p:sp>
      <p:sp>
        <p:nvSpPr>
          <p:cNvPr id="3" name="Content Placeholder 2">
            <a:extLst>
              <a:ext uri="{FF2B5EF4-FFF2-40B4-BE49-F238E27FC236}">
                <a16:creationId xmlns:a16="http://schemas.microsoft.com/office/drawing/2014/main" id="{EEF62AAE-1A2F-408B-8B38-C33E2EC50AD3}"/>
              </a:ext>
            </a:extLst>
          </p:cNvPr>
          <p:cNvSpPr>
            <a:spLocks noGrp="1"/>
          </p:cNvSpPr>
          <p:nvPr>
            <p:ph idx="1"/>
          </p:nvPr>
        </p:nvSpPr>
        <p:spPr>
          <a:xfrm>
            <a:off x="457200" y="1579566"/>
            <a:ext cx="8229600" cy="4434349"/>
          </a:xfrm>
        </p:spPr>
        <p:txBody>
          <a:bodyPr>
            <a:normAutofit fontScale="85000" lnSpcReduction="20000"/>
          </a:bodyPr>
          <a:lstStyle/>
          <a:p>
            <a:pPr marL="0" indent="0">
              <a:buNone/>
            </a:pPr>
            <a:r>
              <a:rPr lang="en-US" sz="1800" b="1" u="sng" dirty="0"/>
              <a:t>Indoor Standard</a:t>
            </a:r>
            <a:r>
              <a:rPr lang="en-US" sz="1800" u="sng" dirty="0"/>
              <a:t> </a:t>
            </a:r>
          </a:p>
          <a:p>
            <a:r>
              <a:rPr lang="en-US" sz="1800" dirty="0"/>
              <a:t>June – DWR to release Final Report</a:t>
            </a:r>
          </a:p>
          <a:p>
            <a:pPr marL="0" indent="0">
              <a:buNone/>
            </a:pPr>
            <a:endParaRPr lang="en-US" sz="1800" u="sng" dirty="0"/>
          </a:p>
          <a:p>
            <a:pPr marL="0" indent="0">
              <a:buNone/>
            </a:pPr>
            <a:r>
              <a:rPr lang="en-US" sz="1800" b="1" u="sng" dirty="0"/>
              <a:t>Outdoor Standard </a:t>
            </a:r>
          </a:p>
          <a:p>
            <a:r>
              <a:rPr lang="en-US" sz="1800" dirty="0"/>
              <a:t>June 30 – Deadline to report on data related issues that can affect the outdoor standard setting process</a:t>
            </a:r>
          </a:p>
          <a:p>
            <a:r>
              <a:rPr lang="en-US" sz="1800" dirty="0"/>
              <a:t>August 30 – Deadline for DWR review submitted adjustment requests and deliver final LAM data to the suppliers</a:t>
            </a:r>
          </a:p>
          <a:p>
            <a:pPr marL="457200" lvl="1" indent="0">
              <a:buNone/>
            </a:pPr>
            <a:endParaRPr lang="en-US" sz="1800" b="1" dirty="0"/>
          </a:p>
          <a:p>
            <a:pPr marL="0" indent="0">
              <a:buNone/>
            </a:pPr>
            <a:r>
              <a:rPr lang="en-US" sz="1800" b="1" u="sng" dirty="0"/>
              <a:t>CII Performance Measures</a:t>
            </a:r>
            <a:endParaRPr lang="en-US" sz="1800" u="sng" dirty="0"/>
          </a:p>
          <a:p>
            <a:r>
              <a:rPr lang="en-US" sz="1800" dirty="0"/>
              <a:t>June 28 @ 1:00 pm – DWR Monthly CII Meetings</a:t>
            </a:r>
          </a:p>
          <a:p>
            <a:endParaRPr lang="en-US" sz="1800" b="1" u="sng" dirty="0"/>
          </a:p>
          <a:p>
            <a:pPr marL="0" indent="0">
              <a:buNone/>
            </a:pPr>
            <a:r>
              <a:rPr lang="en-US" sz="1800" b="1" u="sng" dirty="0"/>
              <a:t>Variance &amp; Bonus</a:t>
            </a:r>
          </a:p>
          <a:p>
            <a:r>
              <a:rPr lang="en-US" sz="1800" dirty="0"/>
              <a:t>July 8 @ 1:00 pm – DWR Monthly Meeting</a:t>
            </a:r>
          </a:p>
          <a:p>
            <a:endParaRPr lang="en-US" sz="1800" b="1" dirty="0"/>
          </a:p>
          <a:p>
            <a:pPr marL="0" indent="0">
              <a:buNone/>
            </a:pPr>
            <a:r>
              <a:rPr lang="en-US" sz="1800" b="1" u="sng" dirty="0"/>
              <a:t>Water Loss Performance Standards</a:t>
            </a:r>
            <a:endParaRPr lang="en-US" sz="1800" u="sng" dirty="0"/>
          </a:p>
          <a:p>
            <a:r>
              <a:rPr lang="en-US" sz="1800" dirty="0"/>
              <a:t>Late Summer? – Formal Rulemaking w/ 45 public comment period</a:t>
            </a:r>
          </a:p>
          <a:p>
            <a:r>
              <a:rPr lang="en-US" sz="1800" dirty="0"/>
              <a:t>Fall? – Deadline to submit updates to the model defaults (end of the 45-day comment period) </a:t>
            </a:r>
          </a:p>
        </p:txBody>
      </p:sp>
    </p:spTree>
    <p:extLst>
      <p:ext uri="{BB962C8B-B14F-4D97-AF65-F5344CB8AC3E}">
        <p14:creationId xmlns:p14="http://schemas.microsoft.com/office/powerpoint/2010/main" val="35667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EF8EF1A-D417-44FE-9C02-415D87434C29}"/>
              </a:ext>
            </a:extLst>
          </p:cNvPr>
          <p:cNvSpPr>
            <a:spLocks noGrp="1"/>
          </p:cNvSpPr>
          <p:nvPr>
            <p:ph type="title"/>
          </p:nvPr>
        </p:nvSpPr>
        <p:spPr>
          <a:xfrm>
            <a:off x="457200" y="212651"/>
            <a:ext cx="8229600" cy="968743"/>
          </a:xfrm>
        </p:spPr>
        <p:txBody>
          <a:bodyPr anchor="b">
            <a:normAutofit/>
          </a:bodyPr>
          <a:lstStyle/>
          <a:p>
            <a:r>
              <a:rPr lang="en-US" dirty="0"/>
              <a:t>Urban Water Use Efficiency Updates</a:t>
            </a:r>
          </a:p>
        </p:txBody>
      </p:sp>
      <p:pic>
        <p:nvPicPr>
          <p:cNvPr id="7" name="Picture 6" descr="Calendar page with a pen on top">
            <a:extLst>
              <a:ext uri="{FF2B5EF4-FFF2-40B4-BE49-F238E27FC236}">
                <a16:creationId xmlns:a16="http://schemas.microsoft.com/office/drawing/2014/main" id="{A8970E31-82E7-4068-853B-56C8C3961048}"/>
              </a:ext>
            </a:extLst>
          </p:cNvPr>
          <p:cNvPicPr>
            <a:picLocks noChangeAspect="1"/>
          </p:cNvPicPr>
          <p:nvPr/>
        </p:nvPicPr>
        <p:blipFill rotWithShape="1">
          <a:blip r:embed="rId2"/>
          <a:srcRect l="25416" r="1658" b="-2"/>
          <a:stretch/>
        </p:blipFill>
        <p:spPr>
          <a:xfrm>
            <a:off x="457200" y="1600201"/>
            <a:ext cx="4038600" cy="3696696"/>
          </a:xfrm>
          <a:prstGeom prst="rect">
            <a:avLst/>
          </a:prstGeom>
          <a:noFill/>
          <a:ln>
            <a:solidFill>
              <a:schemeClr val="tx1"/>
            </a:solidFill>
          </a:ln>
        </p:spPr>
      </p:pic>
      <p:sp>
        <p:nvSpPr>
          <p:cNvPr id="3" name="Content Placeholder 2">
            <a:extLst>
              <a:ext uri="{FF2B5EF4-FFF2-40B4-BE49-F238E27FC236}">
                <a16:creationId xmlns:a16="http://schemas.microsoft.com/office/drawing/2014/main" id="{1546A87C-6F75-4EC3-9F1F-98E03F0C9AF1}"/>
              </a:ext>
            </a:extLst>
          </p:cNvPr>
          <p:cNvSpPr>
            <a:spLocks noGrp="1"/>
          </p:cNvSpPr>
          <p:nvPr>
            <p:ph sz="quarter" idx="14"/>
          </p:nvPr>
        </p:nvSpPr>
        <p:spPr>
          <a:xfrm>
            <a:off x="4819426" y="1600199"/>
            <a:ext cx="4038599" cy="5045149"/>
          </a:xfrm>
        </p:spPr>
        <p:txBody>
          <a:bodyPr>
            <a:normAutofit/>
          </a:bodyPr>
          <a:lstStyle/>
          <a:p>
            <a:pPr algn="ctr">
              <a:lnSpc>
                <a:spcPct val="90000"/>
              </a:lnSpc>
            </a:pPr>
            <a:r>
              <a:rPr lang="en-US" sz="1400" b="1" dirty="0"/>
              <a:t>ACWA Working Groups:</a:t>
            </a:r>
          </a:p>
          <a:p>
            <a:pPr>
              <a:lnSpc>
                <a:spcPct val="90000"/>
              </a:lnSpc>
            </a:pPr>
            <a:endParaRPr lang="en-US" sz="1400" b="1" u="sng" dirty="0"/>
          </a:p>
          <a:p>
            <a:pPr>
              <a:lnSpc>
                <a:spcPct val="90000"/>
              </a:lnSpc>
            </a:pPr>
            <a:r>
              <a:rPr lang="en-US" sz="1400" b="1" u="sng" dirty="0"/>
              <a:t>Bi-Monthly WUE </a:t>
            </a:r>
            <a:r>
              <a:rPr lang="en-US" sz="1400" dirty="0"/>
              <a:t>– Third Wednesday every other month from 10:00 am – noon </a:t>
            </a:r>
          </a:p>
          <a:p>
            <a:pPr>
              <a:lnSpc>
                <a:spcPct val="90000"/>
              </a:lnSpc>
            </a:pPr>
            <a:endParaRPr lang="en-US" sz="1400" b="1" dirty="0"/>
          </a:p>
          <a:p>
            <a:pPr>
              <a:lnSpc>
                <a:spcPct val="90000"/>
              </a:lnSpc>
            </a:pPr>
            <a:r>
              <a:rPr lang="en-US" sz="1400" b="1" u="sng" dirty="0"/>
              <a:t>Indoor</a:t>
            </a:r>
            <a:r>
              <a:rPr lang="en-US" sz="1400" dirty="0"/>
              <a:t> – Mondays from 2:00 – 3:00 PM</a:t>
            </a:r>
          </a:p>
          <a:p>
            <a:pPr>
              <a:lnSpc>
                <a:spcPct val="90000"/>
              </a:lnSpc>
            </a:pPr>
            <a:endParaRPr lang="en-US" sz="1400" b="1" dirty="0"/>
          </a:p>
          <a:p>
            <a:pPr>
              <a:lnSpc>
                <a:spcPct val="90000"/>
              </a:lnSpc>
            </a:pPr>
            <a:r>
              <a:rPr lang="en-US" sz="1400" b="1" u="sng" dirty="0"/>
              <a:t>Outdoor</a:t>
            </a:r>
            <a:r>
              <a:rPr lang="en-US" sz="1400" b="1" dirty="0"/>
              <a:t> </a:t>
            </a:r>
            <a:r>
              <a:rPr lang="en-US" sz="1400" dirty="0"/>
              <a:t>– Tuesdays from 2:00 – 3:00 PM</a:t>
            </a:r>
          </a:p>
          <a:p>
            <a:pPr>
              <a:lnSpc>
                <a:spcPct val="90000"/>
              </a:lnSpc>
            </a:pPr>
            <a:endParaRPr lang="en-US" sz="1400" b="1" dirty="0"/>
          </a:p>
          <a:p>
            <a:pPr>
              <a:lnSpc>
                <a:spcPct val="90000"/>
              </a:lnSpc>
            </a:pPr>
            <a:r>
              <a:rPr lang="en-US" sz="1400" b="1" u="sng" dirty="0"/>
              <a:t>CII</a:t>
            </a:r>
            <a:r>
              <a:rPr lang="en-US" sz="1400" dirty="0"/>
              <a:t> – Every other Wednesday from 3:00 – 4:00 PM</a:t>
            </a:r>
          </a:p>
          <a:p>
            <a:pPr>
              <a:lnSpc>
                <a:spcPct val="90000"/>
              </a:lnSpc>
            </a:pPr>
            <a:endParaRPr lang="en-US" sz="1400" b="1" dirty="0"/>
          </a:p>
          <a:p>
            <a:pPr>
              <a:lnSpc>
                <a:spcPct val="90000"/>
              </a:lnSpc>
            </a:pPr>
            <a:r>
              <a:rPr lang="en-US" sz="1400" b="1" u="sng" dirty="0"/>
              <a:t>Variance &amp; Bonus </a:t>
            </a:r>
            <a:r>
              <a:rPr lang="en-US" sz="1400" dirty="0"/>
              <a:t>– TBD</a:t>
            </a:r>
          </a:p>
          <a:p>
            <a:pPr>
              <a:lnSpc>
                <a:spcPct val="90000"/>
              </a:lnSpc>
            </a:pPr>
            <a:endParaRPr lang="en-US" sz="1400" b="1" dirty="0"/>
          </a:p>
          <a:p>
            <a:pPr>
              <a:lnSpc>
                <a:spcPct val="90000"/>
              </a:lnSpc>
            </a:pPr>
            <a:r>
              <a:rPr lang="en-US" sz="1400" b="1" u="sng" dirty="0"/>
              <a:t>Water loss </a:t>
            </a:r>
            <a:r>
              <a:rPr lang="en-US" sz="1400" dirty="0"/>
              <a:t>– As needed</a:t>
            </a:r>
          </a:p>
          <a:p>
            <a:pPr>
              <a:lnSpc>
                <a:spcPct val="90000"/>
              </a:lnSpc>
            </a:pPr>
            <a:endParaRPr lang="en-US" sz="1400" b="1" dirty="0"/>
          </a:p>
          <a:p>
            <a:pPr marL="0" indent="0">
              <a:lnSpc>
                <a:spcPct val="90000"/>
              </a:lnSpc>
              <a:buNone/>
            </a:pPr>
            <a:endParaRPr lang="en-US" sz="1400" dirty="0"/>
          </a:p>
          <a:p>
            <a:pPr marL="0" indent="0">
              <a:lnSpc>
                <a:spcPct val="90000"/>
              </a:lnSpc>
              <a:buNone/>
            </a:pPr>
            <a:r>
              <a:rPr lang="en-US" sz="1400" dirty="0"/>
              <a:t>* To be added to a subcommittee, please contact </a:t>
            </a:r>
            <a:r>
              <a:rPr lang="en-US" sz="1400" dirty="0">
                <a:hlinkClick r:id="rId3"/>
              </a:rPr>
              <a:t>chelseah@acwa.com</a:t>
            </a:r>
            <a:r>
              <a:rPr lang="en-US" sz="1400" dirty="0"/>
              <a:t> </a:t>
            </a:r>
          </a:p>
        </p:txBody>
      </p:sp>
    </p:spTree>
    <p:extLst>
      <p:ext uri="{BB962C8B-B14F-4D97-AF65-F5344CB8AC3E}">
        <p14:creationId xmlns:p14="http://schemas.microsoft.com/office/powerpoint/2010/main" val="2122805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D1412-F359-462B-820E-C8710871B2C2}"/>
              </a:ext>
            </a:extLst>
          </p:cNvPr>
          <p:cNvSpPr>
            <a:spLocks noGrp="1"/>
          </p:cNvSpPr>
          <p:nvPr>
            <p:ph type="title"/>
          </p:nvPr>
        </p:nvSpPr>
        <p:spPr/>
        <p:txBody>
          <a:bodyPr/>
          <a:lstStyle/>
          <a:p>
            <a:r>
              <a:rPr lang="en-US" dirty="0"/>
              <a:t>Water Use Efficiency Updates</a:t>
            </a:r>
          </a:p>
        </p:txBody>
      </p:sp>
      <p:sp>
        <p:nvSpPr>
          <p:cNvPr id="3" name="Content Placeholder 2">
            <a:extLst>
              <a:ext uri="{FF2B5EF4-FFF2-40B4-BE49-F238E27FC236}">
                <a16:creationId xmlns:a16="http://schemas.microsoft.com/office/drawing/2014/main" id="{832265E9-CF9E-4F81-9883-CBECE644776C}"/>
              </a:ext>
            </a:extLst>
          </p:cNvPr>
          <p:cNvSpPr>
            <a:spLocks noGrp="1"/>
          </p:cNvSpPr>
          <p:nvPr>
            <p:ph sz="half" idx="1"/>
          </p:nvPr>
        </p:nvSpPr>
        <p:spPr>
          <a:xfrm>
            <a:off x="457199" y="1600201"/>
            <a:ext cx="5849007" cy="3696696"/>
          </a:xfrm>
        </p:spPr>
        <p:txBody>
          <a:bodyPr/>
          <a:lstStyle/>
          <a:p>
            <a:r>
              <a:rPr lang="en-US" dirty="0"/>
              <a:t>Proactive approach</a:t>
            </a:r>
          </a:p>
          <a:p>
            <a:pPr lvl="1"/>
            <a:r>
              <a:rPr lang="en-US" dirty="0"/>
              <a:t>Develop white papers with recommendations</a:t>
            </a:r>
          </a:p>
          <a:p>
            <a:pPr lvl="1"/>
            <a:endParaRPr lang="en-US" dirty="0"/>
          </a:p>
          <a:p>
            <a:r>
              <a:rPr lang="en-US" dirty="0"/>
              <a:t>Technical staff meetings</a:t>
            </a:r>
          </a:p>
          <a:p>
            <a:pPr lvl="1"/>
            <a:r>
              <a:rPr lang="en-US" dirty="0"/>
              <a:t>Present proposals and recommendations</a:t>
            </a:r>
          </a:p>
          <a:p>
            <a:pPr lvl="1"/>
            <a:endParaRPr lang="en-US" dirty="0"/>
          </a:p>
          <a:p>
            <a:r>
              <a:rPr lang="en-US" dirty="0"/>
              <a:t>Bi-weekly meetings with DWR management</a:t>
            </a:r>
          </a:p>
        </p:txBody>
      </p:sp>
      <p:pic>
        <p:nvPicPr>
          <p:cNvPr id="6" name="Content Placeholder 5">
            <a:extLst>
              <a:ext uri="{FF2B5EF4-FFF2-40B4-BE49-F238E27FC236}">
                <a16:creationId xmlns:a16="http://schemas.microsoft.com/office/drawing/2014/main" id="{07CB15E1-6337-4F9F-B831-98BA405717EF}"/>
              </a:ext>
            </a:extLst>
          </p:cNvPr>
          <p:cNvPicPr>
            <a:picLocks noGrp="1" noChangeAspect="1"/>
          </p:cNvPicPr>
          <p:nvPr>
            <p:ph sz="quarter" idx="14"/>
          </p:nvPr>
        </p:nvPicPr>
        <p:blipFill>
          <a:blip r:embed="rId2"/>
          <a:stretch>
            <a:fillRect/>
          </a:stretch>
        </p:blipFill>
        <p:spPr>
          <a:xfrm>
            <a:off x="6134771" y="1181394"/>
            <a:ext cx="2070279" cy="3697288"/>
          </a:xfrm>
          <a:prstGeom prst="rect">
            <a:avLst/>
          </a:prstGeom>
        </p:spPr>
      </p:pic>
      <p:sp>
        <p:nvSpPr>
          <p:cNvPr id="5" name="Text Placeholder 3">
            <a:extLst>
              <a:ext uri="{FF2B5EF4-FFF2-40B4-BE49-F238E27FC236}">
                <a16:creationId xmlns:a16="http://schemas.microsoft.com/office/drawing/2014/main" id="{A3669B60-F577-47FB-B3BC-F1F00EDDCDAC}"/>
              </a:ext>
            </a:extLst>
          </p:cNvPr>
          <p:cNvSpPr>
            <a:spLocks noGrp="1"/>
          </p:cNvSpPr>
          <p:nvPr>
            <p:ph type="body" sz="quarter" idx="13"/>
          </p:nvPr>
        </p:nvSpPr>
        <p:spPr>
          <a:xfrm>
            <a:off x="457200" y="1044943"/>
            <a:ext cx="8229600" cy="318385"/>
          </a:xfrm>
        </p:spPr>
        <p:txBody>
          <a:bodyPr/>
          <a:lstStyle/>
          <a:p>
            <a:r>
              <a:rPr lang="en-US" sz="1600" dirty="0"/>
              <a:t>Promoting </a:t>
            </a:r>
            <a:r>
              <a:rPr lang="en-US" sz="1600" dirty="0" err="1"/>
              <a:t>Effieincy</a:t>
            </a:r>
            <a:r>
              <a:rPr lang="en-US" sz="1600" dirty="0"/>
              <a:t> </a:t>
            </a:r>
          </a:p>
        </p:txBody>
      </p:sp>
    </p:spTree>
    <p:extLst>
      <p:ext uri="{BB962C8B-B14F-4D97-AF65-F5344CB8AC3E}">
        <p14:creationId xmlns:p14="http://schemas.microsoft.com/office/powerpoint/2010/main" val="1871897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6F9D7-B41E-4D36-AC4A-F45986E3D62C}"/>
              </a:ext>
            </a:extLst>
          </p:cNvPr>
          <p:cNvSpPr>
            <a:spLocks noGrp="1"/>
          </p:cNvSpPr>
          <p:nvPr>
            <p:ph type="title"/>
          </p:nvPr>
        </p:nvSpPr>
        <p:spPr/>
        <p:txBody>
          <a:bodyPr/>
          <a:lstStyle/>
          <a:p>
            <a:r>
              <a:rPr lang="en-US" dirty="0"/>
              <a:t>Urban Water Use Efficiency</a:t>
            </a:r>
          </a:p>
        </p:txBody>
      </p:sp>
      <p:sp>
        <p:nvSpPr>
          <p:cNvPr id="3" name="Content Placeholder 2">
            <a:extLst>
              <a:ext uri="{FF2B5EF4-FFF2-40B4-BE49-F238E27FC236}">
                <a16:creationId xmlns:a16="http://schemas.microsoft.com/office/drawing/2014/main" id="{7EDE9D9E-EF8A-4D18-A38B-968CEDD09A06}"/>
              </a:ext>
            </a:extLst>
          </p:cNvPr>
          <p:cNvSpPr>
            <a:spLocks noGrp="1"/>
          </p:cNvSpPr>
          <p:nvPr>
            <p:ph sz="half" idx="1"/>
          </p:nvPr>
        </p:nvSpPr>
        <p:spPr>
          <a:xfrm>
            <a:off x="141890" y="1732813"/>
            <a:ext cx="8056180" cy="4912536"/>
          </a:xfrm>
        </p:spPr>
        <p:txBody>
          <a:bodyPr>
            <a:normAutofit/>
          </a:bodyPr>
          <a:lstStyle/>
          <a:p>
            <a:pPr marL="400050" lvl="1" indent="0">
              <a:spcBef>
                <a:spcPts val="0"/>
              </a:spcBef>
              <a:buNone/>
            </a:pPr>
            <a:r>
              <a:rPr lang="en-US" sz="1800" b="1" u="sng" dirty="0"/>
              <a:t>Indoor Standard</a:t>
            </a:r>
            <a:r>
              <a:rPr lang="en-US" sz="1800" u="sng" dirty="0"/>
              <a:t> </a:t>
            </a:r>
          </a:p>
          <a:p>
            <a:pPr lvl="1">
              <a:spcBef>
                <a:spcPts val="0"/>
              </a:spcBef>
            </a:pPr>
            <a:r>
              <a:rPr lang="en-US" sz="1600" dirty="0"/>
              <a:t>Additional study required before state agencies should make a recommendation</a:t>
            </a:r>
          </a:p>
          <a:p>
            <a:pPr lvl="1">
              <a:spcBef>
                <a:spcPts val="0"/>
              </a:spcBef>
            </a:pPr>
            <a:endParaRPr lang="en-US" sz="1800" u="sng" dirty="0"/>
          </a:p>
          <a:p>
            <a:pPr marL="400050" lvl="1" indent="0">
              <a:spcBef>
                <a:spcPts val="0"/>
              </a:spcBef>
              <a:buNone/>
            </a:pPr>
            <a:r>
              <a:rPr lang="en-US" sz="1800" b="1" u="sng" dirty="0"/>
              <a:t>Outdoor Standard </a:t>
            </a:r>
          </a:p>
          <a:p>
            <a:pPr lvl="1">
              <a:spcBef>
                <a:spcPts val="0"/>
              </a:spcBef>
            </a:pPr>
            <a:r>
              <a:rPr lang="en-US" sz="1800" dirty="0"/>
              <a:t>Evapotranspiration adjustment that reflects efficiency</a:t>
            </a:r>
          </a:p>
          <a:p>
            <a:pPr lvl="1">
              <a:spcBef>
                <a:spcPts val="0"/>
              </a:spcBef>
            </a:pPr>
            <a:endParaRPr lang="en-US" sz="1800" dirty="0"/>
          </a:p>
          <a:p>
            <a:pPr marL="400050" lvl="1" indent="0">
              <a:spcBef>
                <a:spcPts val="0"/>
              </a:spcBef>
              <a:buNone/>
            </a:pPr>
            <a:r>
              <a:rPr lang="en-US" sz="1800" b="1" u="sng" dirty="0"/>
              <a:t>CII Performance Measures</a:t>
            </a:r>
            <a:endParaRPr lang="en-US" sz="1800" u="sng" dirty="0"/>
          </a:p>
          <a:p>
            <a:pPr lvl="1">
              <a:spcBef>
                <a:spcPts val="0"/>
              </a:spcBef>
            </a:pPr>
            <a:r>
              <a:rPr lang="en-US" sz="1800" dirty="0"/>
              <a:t>Classification categories</a:t>
            </a:r>
          </a:p>
          <a:p>
            <a:pPr lvl="1">
              <a:spcBef>
                <a:spcPts val="0"/>
              </a:spcBef>
            </a:pPr>
            <a:r>
              <a:rPr lang="en-US" sz="1800" dirty="0"/>
              <a:t>Focus on new development for dedicated meter (no threshold)</a:t>
            </a:r>
          </a:p>
          <a:p>
            <a:pPr marL="457200" lvl="1" indent="0">
              <a:spcBef>
                <a:spcPts val="0"/>
              </a:spcBef>
              <a:buNone/>
            </a:pPr>
            <a:endParaRPr lang="en-US" sz="1800" b="1" dirty="0"/>
          </a:p>
          <a:p>
            <a:pPr marL="400050" lvl="1" indent="0">
              <a:spcBef>
                <a:spcPts val="0"/>
              </a:spcBef>
              <a:buNone/>
            </a:pPr>
            <a:r>
              <a:rPr lang="en-US" sz="1800" b="1" u="sng" dirty="0"/>
              <a:t>Water Supply and Demand Assessment </a:t>
            </a:r>
            <a:endParaRPr lang="en-US" sz="1800" u="sng" dirty="0"/>
          </a:p>
          <a:p>
            <a:pPr lvl="1">
              <a:spcBef>
                <a:spcPts val="0"/>
              </a:spcBef>
            </a:pPr>
            <a:r>
              <a:rPr lang="en-US" sz="1800" dirty="0"/>
              <a:t>Provided sample reports</a:t>
            </a:r>
          </a:p>
          <a:p>
            <a:pPr lvl="1"/>
            <a:endParaRPr lang="en-US" dirty="0"/>
          </a:p>
          <a:p>
            <a:endParaRPr lang="en-US" dirty="0"/>
          </a:p>
        </p:txBody>
      </p:sp>
      <p:sp>
        <p:nvSpPr>
          <p:cNvPr id="4" name="Text Placeholder 3">
            <a:extLst>
              <a:ext uri="{FF2B5EF4-FFF2-40B4-BE49-F238E27FC236}">
                <a16:creationId xmlns:a16="http://schemas.microsoft.com/office/drawing/2014/main" id="{5127ACFC-76FE-4632-AC4F-6E72197A188B}"/>
              </a:ext>
            </a:extLst>
          </p:cNvPr>
          <p:cNvSpPr>
            <a:spLocks noGrp="1"/>
          </p:cNvSpPr>
          <p:nvPr>
            <p:ph type="body" sz="quarter" idx="13"/>
          </p:nvPr>
        </p:nvSpPr>
        <p:spPr>
          <a:xfrm>
            <a:off x="457200" y="1044943"/>
            <a:ext cx="8229600" cy="318385"/>
          </a:xfrm>
        </p:spPr>
        <p:txBody>
          <a:bodyPr/>
          <a:lstStyle/>
          <a:p>
            <a:r>
              <a:rPr lang="en-US" sz="1600" dirty="0"/>
              <a:t>ACWA Work Group Advocacy </a:t>
            </a:r>
          </a:p>
        </p:txBody>
      </p:sp>
    </p:spTree>
    <p:extLst>
      <p:ext uri="{BB962C8B-B14F-4D97-AF65-F5344CB8AC3E}">
        <p14:creationId xmlns:p14="http://schemas.microsoft.com/office/powerpoint/2010/main" val="2566415843"/>
      </p:ext>
    </p:extLst>
  </p:cSld>
  <p:clrMapOvr>
    <a:masterClrMapping/>
  </p:clrMapOvr>
</p:sld>
</file>

<file path=ppt/theme/theme1.xml><?xml version="1.0" encoding="utf-8"?>
<a:theme xmlns:a="http://schemas.openxmlformats.org/drawingml/2006/main" name="ACWA PPT Template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257DDF2642BB41BEF302174947C1B5" ma:contentTypeVersion="8" ma:contentTypeDescription="Create a new document." ma:contentTypeScope="" ma:versionID="5d0a414750b89dbc87ca495a3a3488da">
  <xsd:schema xmlns:xsd="http://www.w3.org/2001/XMLSchema" xmlns:xs="http://www.w3.org/2001/XMLSchema" xmlns:p="http://schemas.microsoft.com/office/2006/metadata/properties" xmlns:ns3="e8223a37-5e6e-40e5-bf67-3e36ea02be9e" targetNamespace="http://schemas.microsoft.com/office/2006/metadata/properties" ma:root="true" ma:fieldsID="2ac3b7b8f6c63a6587760e498dbe2538" ns3:_="">
    <xsd:import namespace="e8223a37-5e6e-40e5-bf67-3e36ea02be9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223a37-5e6e-40e5-bf67-3e36ea02be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C0A15B-F484-4A19-B7B3-177C254EACFE}">
  <ds:schemaRefs>
    <ds:schemaRef ds:uri="http://schemas.microsoft.com/sharepoint/v3/contenttype/forms"/>
  </ds:schemaRefs>
</ds:datastoreItem>
</file>

<file path=customXml/itemProps2.xml><?xml version="1.0" encoding="utf-8"?>
<ds:datastoreItem xmlns:ds="http://schemas.openxmlformats.org/officeDocument/2006/customXml" ds:itemID="{097740C2-7CE6-4B3B-8FBC-E0C4C4BC8AF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8223a37-5e6e-40e5-bf67-3e36ea02be9e"/>
    <ds:schemaRef ds:uri="http://www.w3.org/XML/1998/namespace"/>
    <ds:schemaRef ds:uri="http://purl.org/dc/dcmitype/"/>
  </ds:schemaRefs>
</ds:datastoreItem>
</file>

<file path=customXml/itemProps3.xml><?xml version="1.0" encoding="utf-8"?>
<ds:datastoreItem xmlns:ds="http://schemas.openxmlformats.org/officeDocument/2006/customXml" ds:itemID="{27BED2E1-E3E5-4521-9E25-7F04ACF3E5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223a37-5e6e-40e5-bf67-3e36ea02be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2267</TotalTime>
  <Words>2750</Words>
  <Application>Microsoft Office PowerPoint</Application>
  <PresentationFormat>On-screen Show (4:3)</PresentationFormat>
  <Paragraphs>459</Paragraphs>
  <Slides>30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Open Sans</vt:lpstr>
      <vt:lpstr>Roboto</vt:lpstr>
      <vt:lpstr>Segoe UI</vt:lpstr>
      <vt:lpstr>Trebuchet MS</vt:lpstr>
      <vt:lpstr>ACWA PPT Template 2016</vt:lpstr>
      <vt:lpstr>Water Use Efficiency Work Group</vt:lpstr>
      <vt:lpstr>Meeting Agenda</vt:lpstr>
      <vt:lpstr>Drought Update/ Communications </vt:lpstr>
      <vt:lpstr>Drought Update/  Communications </vt:lpstr>
      <vt:lpstr>Urban Water Use Efficiency Updates</vt:lpstr>
      <vt:lpstr>Urban Water Use Efficiency Updates</vt:lpstr>
      <vt:lpstr>Urban Water Use Efficiency Updates</vt:lpstr>
      <vt:lpstr>Water Use Efficiency Updates</vt:lpstr>
      <vt:lpstr>Urban Water Use Efficiency</vt:lpstr>
      <vt:lpstr>Indoor Residential Water Use Standard</vt:lpstr>
      <vt:lpstr>Indoor Residential Water Use Standard</vt:lpstr>
      <vt:lpstr>Indoor Residential Water Use Standard</vt:lpstr>
      <vt:lpstr>CII Performance Measures</vt:lpstr>
      <vt:lpstr>CII Performance Measures</vt:lpstr>
      <vt:lpstr>CII Performance Measures</vt:lpstr>
      <vt:lpstr>Water Loss Performance Standards</vt:lpstr>
      <vt:lpstr>Water Loss Performance Standards</vt:lpstr>
      <vt:lpstr>Water Loss Performance Standards</vt:lpstr>
      <vt:lpstr>Outdoor Water Use Standard</vt:lpstr>
      <vt:lpstr>Outdoor Water Use Standard</vt:lpstr>
      <vt:lpstr>Outdoor Water Use Standard</vt:lpstr>
      <vt:lpstr>Outdoor Water Use Standard</vt:lpstr>
      <vt:lpstr>Outdoor Water Use Standard</vt:lpstr>
      <vt:lpstr>Outdoor Water Use Standard</vt:lpstr>
      <vt:lpstr>Outdoor Water Use Standard</vt:lpstr>
      <vt:lpstr>Variance and Bonus</vt:lpstr>
      <vt:lpstr>CA-NV AWWA Update</vt:lpstr>
      <vt:lpstr>CA-NV AWWA Update</vt:lpstr>
      <vt:lpstr>CA-NV AWWA Update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Use Efficiency Work Group</dc:title>
  <dc:creator>Chelsea Haines</dc:creator>
  <cp:lastModifiedBy>Chelsea Haines</cp:lastModifiedBy>
  <cp:revision>109</cp:revision>
  <dcterms:created xsi:type="dcterms:W3CDTF">2020-08-17T16:57:19Z</dcterms:created>
  <dcterms:modified xsi:type="dcterms:W3CDTF">2021-06-16T16:55:00Z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0x010100C2257DDF2642BB41BEF302174947C1B5</vt:lpwstr>
  </property>
</Properties>
</file>