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93" r:id="rId5"/>
    <p:sldId id="294" r:id="rId6"/>
    <p:sldId id="281" r:id="rId7"/>
    <p:sldId id="284" r:id="rId8"/>
    <p:sldId id="296" r:id="rId9"/>
    <p:sldId id="300" r:id="rId10"/>
    <p:sldId id="295" r:id="rId11"/>
    <p:sldId id="297" r:id="rId12"/>
    <p:sldId id="298" r:id="rId13"/>
    <p:sldId id="299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anders" initials="B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A"/>
    <a:srgbClr val="053A88"/>
    <a:srgbClr val="45C1C0"/>
    <a:srgbClr val="00AD59"/>
    <a:srgbClr val="FF66FF"/>
    <a:srgbClr val="3BB6B3"/>
    <a:srgbClr val="FF9900"/>
    <a:srgbClr val="FFFFFF"/>
    <a:srgbClr val="FFFF99"/>
    <a:srgbClr val="F8E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3397" autoAdjust="0"/>
  </p:normalViewPr>
  <p:slideViewPr>
    <p:cSldViewPr snapToGrid="0" snapToObjects="1">
      <p:cViewPr varScale="1">
        <p:scale>
          <a:sx n="118" d="100"/>
          <a:sy n="118" d="100"/>
        </p:scale>
        <p:origin x="8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5622"/>
    </p:cViewPr>
  </p:sorterViewPr>
  <p:notesViewPr>
    <p:cSldViewPr snapToGrid="0" snapToObjects="1">
      <p:cViewPr varScale="1">
        <p:scale>
          <a:sx n="109" d="100"/>
          <a:sy n="109" d="100"/>
        </p:scale>
        <p:origin x="305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4CEECCB0-2930-4129-82B9-4BEE5FA79933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3E145DB2-6590-473A-BA60-549DFD3738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36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DB01B81-6D0D-499C-BFFA-72DA61BD58D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91E5EFF9-0DAD-4AE0-9191-77201DA713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2024 = 147</a:t>
            </a:r>
          </a:p>
          <a:p>
            <a:r>
              <a:rPr lang="en-US" dirty="0"/>
              <a:t>2035 = 174</a:t>
            </a:r>
          </a:p>
          <a:p>
            <a:r>
              <a:rPr lang="en-US" dirty="0"/>
              <a:t>15% reduction</a:t>
            </a:r>
          </a:p>
        </p:txBody>
      </p:sp>
    </p:spTree>
    <p:extLst>
      <p:ext uri="{BB962C8B-B14F-4D97-AF65-F5344CB8AC3E}">
        <p14:creationId xmlns:p14="http://schemas.microsoft.com/office/powerpoint/2010/main" val="227620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5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4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9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6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2024 = 147</a:t>
            </a:r>
          </a:p>
          <a:p>
            <a:r>
              <a:rPr lang="en-US" dirty="0"/>
              <a:t>2035 = 174</a:t>
            </a:r>
          </a:p>
          <a:p>
            <a:r>
              <a:rPr lang="en-US" dirty="0"/>
              <a:t>15% reduction</a:t>
            </a:r>
          </a:p>
        </p:txBody>
      </p:sp>
    </p:spTree>
    <p:extLst>
      <p:ext uri="{BB962C8B-B14F-4D97-AF65-F5344CB8AC3E}">
        <p14:creationId xmlns:p14="http://schemas.microsoft.com/office/powerpoint/2010/main" val="395535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2024 = 147</a:t>
            </a:r>
          </a:p>
          <a:p>
            <a:r>
              <a:rPr lang="en-US" dirty="0"/>
              <a:t>2035 = 174</a:t>
            </a:r>
          </a:p>
          <a:p>
            <a:r>
              <a:rPr lang="en-US" dirty="0"/>
              <a:t>15% reduction</a:t>
            </a:r>
          </a:p>
        </p:txBody>
      </p:sp>
    </p:spTree>
    <p:extLst>
      <p:ext uri="{BB962C8B-B14F-4D97-AF65-F5344CB8AC3E}">
        <p14:creationId xmlns:p14="http://schemas.microsoft.com/office/powerpoint/2010/main" val="2010347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2024 = 147</a:t>
            </a:r>
          </a:p>
          <a:p>
            <a:r>
              <a:rPr lang="en-US" dirty="0"/>
              <a:t>2035 = 174</a:t>
            </a:r>
          </a:p>
          <a:p>
            <a:r>
              <a:rPr lang="en-US" dirty="0"/>
              <a:t>15% reduction</a:t>
            </a:r>
          </a:p>
        </p:txBody>
      </p:sp>
    </p:spTree>
    <p:extLst>
      <p:ext uri="{BB962C8B-B14F-4D97-AF65-F5344CB8AC3E}">
        <p14:creationId xmlns:p14="http://schemas.microsoft.com/office/powerpoint/2010/main" val="103939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pg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92507"/>
            <a:ext cx="9144000" cy="4147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7839"/>
            <a:ext cx="7772400" cy="1263970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51810"/>
            <a:ext cx="7772400" cy="492051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3BB6B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799" y="440860"/>
            <a:ext cx="2133334" cy="71564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988164" y="372928"/>
            <a:ext cx="1470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rgbClr val="3BB6B3"/>
                </a:solidFill>
              </a:rPr>
              <a:t>Bringing Water Together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799" y="5744336"/>
            <a:ext cx="3532104" cy="802907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Click to edit presenter name and presenter title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36725" y="6178337"/>
            <a:ext cx="2121475" cy="3689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b="0" i="0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3869940"/>
            <a:ext cx="7772400" cy="358775"/>
          </a:xfrm>
        </p:spPr>
        <p:txBody>
          <a:bodyPr>
            <a:noAutofit/>
          </a:bodyPr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321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Contact Us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Feel free to connect with us.</a:t>
            </a:r>
          </a:p>
        </p:txBody>
      </p:sp>
      <p:pic>
        <p:nvPicPr>
          <p:cNvPr id="12" name="Picture 11" descr="contact icon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6" t="26874" r="62016" b="32988"/>
          <a:stretch/>
        </p:blipFill>
        <p:spPr>
          <a:xfrm>
            <a:off x="2918046" y="2374569"/>
            <a:ext cx="832883" cy="275265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579627" y="4111220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facebook.com/acwawater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79627" y="4601499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twitter.com/acwawater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79627" y="3107034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036888" y="1979281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Presenter Name Goes Here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579627" y="3621420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 err="1"/>
              <a:t>acwabox@acwa.com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579627" y="2624023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(916) 441-4545</a:t>
            </a:r>
          </a:p>
        </p:txBody>
      </p:sp>
      <p:pic>
        <p:nvPicPr>
          <p:cNvPr id="21" name="Picture 20" descr="footer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2" name="Picture 21" descr="ACWA Logo secondary white.png"/>
          <p:cNvPicPr>
            <a:picLocks noChangeAspect="1"/>
          </p:cNvPicPr>
          <p:nvPr userDrawn="1"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95" y="914400"/>
            <a:ext cx="8636723" cy="509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FA513C-3AFB-4F65-A3D1-1765416F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14F69D-8105-410B-B0B7-E82A944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12"/>
            <a:ext cx="8507412" cy="547769"/>
          </a:xfrm>
        </p:spPr>
        <p:txBody>
          <a:bodyPr>
            <a:normAutofit/>
          </a:bodyPr>
          <a:lstStyle>
            <a:lvl1pPr algn="l">
              <a:defRPr sz="2400">
                <a:effectLst/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6CB30-7108-4575-B89F-60F314BE9BC8}"/>
              </a:ext>
            </a:extLst>
          </p:cNvPr>
          <p:cNvCxnSpPr/>
          <p:nvPr userDrawn="1"/>
        </p:nvCxnSpPr>
        <p:spPr>
          <a:xfrm>
            <a:off x="556491" y="700169"/>
            <a:ext cx="2567710" cy="0"/>
          </a:xfrm>
          <a:prstGeom prst="line">
            <a:avLst/>
          </a:prstGeom>
          <a:ln w="28575">
            <a:solidFill>
              <a:srgbClr val="00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31"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581"/>
            <a:ext cx="8229600" cy="3697768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Arial"/>
              <a:buChar char="•"/>
              <a:defRPr sz="2100"/>
            </a:lvl2pPr>
            <a:lvl3pPr>
              <a:defRPr sz="21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CWA Logo secondary white.png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0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tion slid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60428"/>
            <a:ext cx="9144000" cy="299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87551"/>
            <a:ext cx="7772400" cy="1092495"/>
          </a:xfrm>
        </p:spPr>
        <p:txBody>
          <a:bodyPr anchor="t">
            <a:normAutofit/>
          </a:bodyPr>
          <a:lstStyle>
            <a:lvl1pPr algn="ctr">
              <a:defRPr sz="2800" b="0" cap="none">
                <a:solidFill>
                  <a:srgbClr val="3BB6B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6326"/>
            <a:ext cx="7772400" cy="1211225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1">
                <a:solidFill>
                  <a:srgbClr val="053A8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791" y="440861"/>
            <a:ext cx="1382233" cy="4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1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5186363" y="1600200"/>
            <a:ext cx="3500437" cy="3697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Image, graph, chart or videos</a:t>
            </a:r>
          </a:p>
        </p:txBody>
      </p:sp>
      <p:pic>
        <p:nvPicPr>
          <p:cNvPr id="9" name="Picture 8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2" name="Picture 11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4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5107172" cy="968743"/>
          </a:xfrm>
        </p:spPr>
        <p:txBody>
          <a:bodyPr/>
          <a:lstStyle>
            <a:lvl1pPr>
              <a:lnSpc>
                <a:spcPts val="36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5107172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44943"/>
            <a:ext cx="5107172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054725" y="211505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054725" y="3833627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6054725" y="2025791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1" name="Picture 10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8" name="Picture 17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825624"/>
            <a:ext cx="9144000" cy="423493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0" name="Picture 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03835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73596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105888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585535"/>
            <a:ext cx="8229600" cy="17113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3" name="Picture 12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4" name="Picture 13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57200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322084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178698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31617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17869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5" name="Picture 1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0" name="Picture 1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4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7" name="Picture 6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256"/>
            <a:ext cx="8229600" cy="4300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BB6B3"/>
                </a:solidFill>
              </a:defRPr>
            </a:lvl1pPr>
          </a:lstStyle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rgbClr val="053A8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jae@acw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www.waterboards.ca.gov/water_issues/programs/conservation_portal/water-use-explorer/" TargetMode="Externa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25D2-7C5F-178E-65D2-DDD6F5215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ACWA WUE Working Group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48633-0436-5F7C-7A94-0C9FB5CEC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(WUE Exploration Tool, Provisional Data, Data Needs)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AA8AA-EAF1-E318-0949-E305C3F804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798" y="5744336"/>
            <a:ext cx="4402249" cy="8029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Chair: Nate Adams</a:t>
            </a:r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Sonjae@acwa.com</a:t>
            </a:r>
            <a:r>
              <a:rPr lang="en-US" dirty="0"/>
              <a:t> to be included on the working group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89052-A977-81D9-C4BD-154A062770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9.20.23</a:t>
            </a:r>
          </a:p>
        </p:txBody>
      </p:sp>
    </p:spTree>
    <p:extLst>
      <p:ext uri="{BB962C8B-B14F-4D97-AF65-F5344CB8AC3E}">
        <p14:creationId xmlns:p14="http://schemas.microsoft.com/office/powerpoint/2010/main" val="2513007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High-Level Issues for Comment Letter?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WORKING GROUP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3557D-92EE-2A77-04F0-D3F536E77878}"/>
              </a:ext>
            </a:extLst>
          </p:cNvPr>
          <p:cNvSpPr txBox="1"/>
          <p:nvPr/>
        </p:nvSpPr>
        <p:spPr>
          <a:xfrm>
            <a:off x="267883" y="1342909"/>
            <a:ext cx="8876117" cy="464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Discrepancies between tool and dataset 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years (CY vs FY) &amp; </a:t>
            </a: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uplicativ</a:t>
            </a: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reporting</a:t>
            </a:r>
          </a:p>
          <a:p>
            <a:pPr marL="12001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reconcile different dates? </a:t>
            </a:r>
          </a:p>
          <a:p>
            <a:pPr marL="1657350" lvl="3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marL="21145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Loss reporting FY or CY, agency discretion</a:t>
            </a:r>
          </a:p>
          <a:p>
            <a:pPr marL="21145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standards at different dates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 standards on July 1</a:t>
            </a:r>
            <a:r>
              <a:rPr lang="en-US" sz="1400" baseline="30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Indoor standards Jan 1</a:t>
            </a:r>
            <a:r>
              <a:rPr lang="en-US" sz="1400" baseline="300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to which agency? </a:t>
            </a:r>
            <a:endParaRPr lang="en-US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DWR has stated it can give SWRCB credential to view raw submitted data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needs / requested technical assistance</a:t>
            </a:r>
          </a:p>
          <a:p>
            <a:pPr marL="12001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Variance 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assistance, such as helping retailers with the assessment &amp; application for variances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frequency for variances (annual vs. every X years?)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error, need for buffer in compliance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Ease reporting burden? 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4E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are numerous</a:t>
            </a:r>
          </a:p>
          <a:p>
            <a:pPr marL="1657350" lvl="3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4E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CII top 20%, period vs. top 20% in each of 21 CII categories</a:t>
            </a:r>
            <a:endParaRPr lang="en-US" sz="1400" dirty="0">
              <a:solidFill>
                <a:srgbClr val="004E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3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5D1E-513F-D134-6BCC-69CF1EFF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FC78-930D-4EFD-57F5-08D79A7B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&amp; Meeting Goals								Nate Adams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feedback on data issues and discuss data gaps and needs for WUE reg implementation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28600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State-Provided Data 								Nate Adams &amp; Amy Talbot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High-Level Issues for Comment Letter?							Working Group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Discrepancies between tool and dataset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years (CY vs FY) &amp; 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uplicativ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reporting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needs / requested technical assistance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frequency for variance (annual vs. every X years?)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error, need for buffer in compliance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Steps?										Chelsea Haines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	</a:t>
            </a:r>
            <a:endParaRPr lang="en-US" sz="14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32864-9D9B-6309-2344-46BA032294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/>
              <a:t>ACWA WUE Working Group - Data</a:t>
            </a:r>
          </a:p>
        </p:txBody>
      </p:sp>
    </p:spTree>
    <p:extLst>
      <p:ext uri="{BB962C8B-B14F-4D97-AF65-F5344CB8AC3E}">
        <p14:creationId xmlns:p14="http://schemas.microsoft.com/office/powerpoint/2010/main" val="384106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7F1DA24D-94FB-6ECC-350C-60DCB2282E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2511"/>
          <a:stretch/>
        </p:blipFill>
        <p:spPr>
          <a:xfrm>
            <a:off x="634170" y="2265680"/>
            <a:ext cx="4026315" cy="3314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77B2DD6-B27B-3ADA-20CB-1AE6C83B4D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2984"/>
          <a:stretch/>
        </p:blipFill>
        <p:spPr>
          <a:xfrm>
            <a:off x="4955455" y="2253975"/>
            <a:ext cx="4026315" cy="33377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93B302-E398-E7E7-D82A-08A5480C672F}"/>
              </a:ext>
            </a:extLst>
          </p:cNvPr>
          <p:cNvSpPr txBox="1"/>
          <p:nvPr/>
        </p:nvSpPr>
        <p:spPr>
          <a:xfrm>
            <a:off x="1578568" y="1896348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4203-5736-A1F0-B4EA-BEFC43519388}"/>
              </a:ext>
            </a:extLst>
          </p:cNvPr>
          <p:cNvSpPr txBox="1"/>
          <p:nvPr/>
        </p:nvSpPr>
        <p:spPr>
          <a:xfrm>
            <a:off x="5984243" y="1896348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2035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B176735-FF12-7E69-4A92-4F20717B38B2}"/>
              </a:ext>
            </a:extLst>
          </p:cNvPr>
          <p:cNvSpPr/>
          <p:nvPr/>
        </p:nvSpPr>
        <p:spPr>
          <a:xfrm rot="5400000">
            <a:off x="7607280" y="1777661"/>
            <a:ext cx="454303" cy="2619136"/>
          </a:xfrm>
          <a:prstGeom prst="ellipse">
            <a:avLst/>
          </a:prstGeom>
          <a:noFill/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77FEEE8-41AC-7B9E-8EF5-92AD31AA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26" y="262825"/>
            <a:ext cx="8805334" cy="577468"/>
          </a:xfrm>
        </p:spPr>
        <p:txBody>
          <a:bodyPr anchor="b">
            <a:noAutofit/>
          </a:bodyPr>
          <a:lstStyle/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89AEB0E-5808-6311-D342-6CF30C0A4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32" y="865862"/>
            <a:ext cx="8229600" cy="318385"/>
          </a:xfrm>
        </p:spPr>
        <p:txBody>
          <a:bodyPr/>
          <a:lstStyle/>
          <a:p>
            <a:r>
              <a:rPr lang="en-US" sz="2000" dirty="0"/>
              <a:t>Example: Santa Margarita Water District (using 2021 water use)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22A93-2D18-AC7D-E7EC-C2AADD27B50E}"/>
              </a:ext>
            </a:extLst>
          </p:cNvPr>
          <p:cNvSpPr txBox="1"/>
          <p:nvPr/>
        </p:nvSpPr>
        <p:spPr>
          <a:xfrm>
            <a:off x="374932" y="1250017"/>
            <a:ext cx="5914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SWRCB </a:t>
            </a:r>
            <a:r>
              <a:rPr lang="en-US" sz="1800" dirty="0">
                <a:hlinkClick r:id="rId5"/>
              </a:rPr>
              <a:t>Water Use Objective Exploration Tool Webpage</a:t>
            </a:r>
            <a:r>
              <a:rPr lang="en-US" sz="1800" dirty="0"/>
              <a:t> 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B7C1FE0-0E4F-5F48-201D-36326511E1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3119" y="883479"/>
            <a:ext cx="794455" cy="79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4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F455360-2FB7-D6DD-047B-6FF3B20F4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95876"/>
              </p:ext>
            </p:extLst>
          </p:nvPr>
        </p:nvGraphicFramePr>
        <p:xfrm>
          <a:off x="921173" y="1714848"/>
          <a:ext cx="7498083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151">
                  <a:extLst>
                    <a:ext uri="{9D8B030D-6E8A-4147-A177-3AD203B41FA5}">
                      <a16:colId xmlns:a16="http://schemas.microsoft.com/office/drawing/2014/main" val="2387397155"/>
                    </a:ext>
                  </a:extLst>
                </a:gridCol>
                <a:gridCol w="1512353">
                  <a:extLst>
                    <a:ext uri="{9D8B030D-6E8A-4147-A177-3AD203B41FA5}">
                      <a16:colId xmlns:a16="http://schemas.microsoft.com/office/drawing/2014/main" val="1389164983"/>
                    </a:ext>
                  </a:extLst>
                </a:gridCol>
                <a:gridCol w="1165018">
                  <a:extLst>
                    <a:ext uri="{9D8B030D-6E8A-4147-A177-3AD203B41FA5}">
                      <a16:colId xmlns:a16="http://schemas.microsoft.com/office/drawing/2014/main" val="4239973595"/>
                    </a:ext>
                  </a:extLst>
                </a:gridCol>
                <a:gridCol w="1681837">
                  <a:extLst>
                    <a:ext uri="{9D8B030D-6E8A-4147-A177-3AD203B41FA5}">
                      <a16:colId xmlns:a16="http://schemas.microsoft.com/office/drawing/2014/main" val="2929693780"/>
                    </a:ext>
                  </a:extLst>
                </a:gridCol>
                <a:gridCol w="1577724">
                  <a:extLst>
                    <a:ext uri="{9D8B030D-6E8A-4147-A177-3AD203B41FA5}">
                      <a16:colId xmlns:a16="http://schemas.microsoft.com/office/drawing/2014/main" val="3062077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  <a:p>
                      <a:pPr algn="ctr"/>
                      <a:r>
                        <a:rPr lang="en-US" sz="1600" dirty="0" err="1"/>
                        <a:t>Evapo</a:t>
                      </a:r>
                      <a:r>
                        <a:rPr lang="en-US" sz="1600" dirty="0"/>
                        <a:t>-transpiration*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  <a:p>
                      <a:pPr algn="ctr"/>
                      <a:r>
                        <a:rPr lang="en-US" sz="1600" dirty="0"/>
                        <a:t>Effective </a:t>
                      </a:r>
                      <a:r>
                        <a:rPr lang="en-US" sz="1600" dirty="0" err="1"/>
                        <a:t>Precip</a:t>
                      </a:r>
                      <a:r>
                        <a:rPr lang="en-US" sz="1600" dirty="0"/>
                        <a:t>.**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Calc’d</a:t>
                      </a:r>
                      <a:r>
                        <a:rPr lang="en-US" sz="1600" dirty="0"/>
                        <a:t> 2030 Residential Outdoor Budget (AF) 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Calc’d</a:t>
                      </a:r>
                      <a:r>
                        <a:rPr lang="en-US" sz="1600" dirty="0"/>
                        <a:t> 2035 Residential Outdoor Budget (AF)***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162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SWRCB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48.43”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4.83”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7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SMWD &amp; CIMIS Station 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54.24”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6,047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1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38447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1BC490-EA51-9C01-2D12-EE4D5AA2FFF8}"/>
              </a:ext>
            </a:extLst>
          </p:cNvPr>
          <p:cNvSpPr txBox="1"/>
          <p:nvPr/>
        </p:nvSpPr>
        <p:spPr>
          <a:xfrm>
            <a:off x="182880" y="4731346"/>
            <a:ext cx="8961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* State’s evapotranspiration and precipitation data from Spatial CIMIS; Cal-SIMETAW model to be used in future. </a:t>
            </a:r>
          </a:p>
          <a:p>
            <a:r>
              <a:rPr lang="en-US" sz="1500" dirty="0"/>
              <a:t>** Curiously, state’s dataset omits actual precipitation so we cannot directly calculate effective precipitation; cannot validate or back-calculate the value given. Effective precipitation = 25% of precipitation.</a:t>
            </a:r>
          </a:p>
          <a:p>
            <a:r>
              <a:rPr lang="en-US" sz="1500" dirty="0"/>
              <a:t>*** Using the LAM data for residential parcels, provided by DWR.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32" y="865862"/>
            <a:ext cx="8229600" cy="318385"/>
          </a:xfrm>
        </p:spPr>
        <p:txBody>
          <a:bodyPr/>
          <a:lstStyle/>
          <a:p>
            <a:r>
              <a:rPr lang="en-US" sz="2000" dirty="0"/>
              <a:t>Example: Santa Margarita Water District ET Data (using 2021)</a:t>
            </a:r>
          </a:p>
        </p:txBody>
      </p:sp>
    </p:spTree>
    <p:extLst>
      <p:ext uri="{BB962C8B-B14F-4D97-AF65-F5344CB8AC3E}">
        <p14:creationId xmlns:p14="http://schemas.microsoft.com/office/powerpoint/2010/main" val="303822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Residential Outdoor Budget Tool to Evaluate DWR LAM &amp; Weather Variables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C5F9E0-3CF0-BC9F-6797-F8B3B1334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19" y="2988697"/>
            <a:ext cx="8796161" cy="1633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0E6CB5-4BC4-7EEF-DAFD-06270FB956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379" b="65429"/>
          <a:stretch/>
        </p:blipFill>
        <p:spPr>
          <a:xfrm>
            <a:off x="196426" y="1449798"/>
            <a:ext cx="3496304" cy="12733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276347-ECF5-D90B-F96E-2718558995B6}"/>
              </a:ext>
            </a:extLst>
          </p:cNvPr>
          <p:cNvSpPr txBox="1"/>
          <p:nvPr/>
        </p:nvSpPr>
        <p:spPr>
          <a:xfrm>
            <a:off x="1074944" y="4983829"/>
            <a:ext cx="683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But how sensitive is your Agency to INI &amp; Effective Precipitation?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6B7109-8A18-98EB-52A9-82730C43E4BF}"/>
              </a:ext>
            </a:extLst>
          </p:cNvPr>
          <p:cNvSpPr txBox="1"/>
          <p:nvPr/>
        </p:nvSpPr>
        <p:spPr>
          <a:xfrm>
            <a:off x="4509178" y="1745038"/>
            <a:ext cx="383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Insert your retail agency values</a:t>
            </a:r>
          </a:p>
        </p:txBody>
      </p:sp>
    </p:spTree>
    <p:extLst>
      <p:ext uri="{BB962C8B-B14F-4D97-AF65-F5344CB8AC3E}">
        <p14:creationId xmlns:p14="http://schemas.microsoft.com/office/powerpoint/2010/main" val="410084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792D092F-DC9F-BD43-0905-F90987436685}"/>
              </a:ext>
            </a:extLst>
          </p:cNvPr>
          <p:cNvSpPr/>
          <p:nvPr/>
        </p:nvSpPr>
        <p:spPr>
          <a:xfrm>
            <a:off x="7277439" y="4321258"/>
            <a:ext cx="1327093" cy="132611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Residential Outdoor Budget Tool to Evaluate DWR LAM &amp; Weather Variables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76347-ECF5-D90B-F96E-2718558995B6}"/>
              </a:ext>
            </a:extLst>
          </p:cNvPr>
          <p:cNvSpPr txBox="1"/>
          <p:nvPr/>
        </p:nvSpPr>
        <p:spPr>
          <a:xfrm>
            <a:off x="1074944" y="4983829"/>
            <a:ext cx="683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But how sensitive is your Agency to INI &amp; Effective Precipitation?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C87602E2-F1E5-022F-50F0-E84A28D0F922}"/>
              </a:ext>
            </a:extLst>
          </p:cNvPr>
          <p:cNvSpPr/>
          <p:nvPr/>
        </p:nvSpPr>
        <p:spPr>
          <a:xfrm>
            <a:off x="566443" y="1760936"/>
            <a:ext cx="1343278" cy="20068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42CCB9-4721-D559-5174-416F8E329049}"/>
              </a:ext>
            </a:extLst>
          </p:cNvPr>
          <p:cNvSpPr txBox="1"/>
          <p:nvPr/>
        </p:nvSpPr>
        <p:spPr>
          <a:xfrm>
            <a:off x="1957478" y="1887185"/>
            <a:ext cx="1505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 Area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Evaporation (via Effective Precipitation)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93674-AAEF-F276-3937-A1A87FC80985}"/>
              </a:ext>
            </a:extLst>
          </p:cNvPr>
          <p:cNvSpPr txBox="1"/>
          <p:nvPr/>
        </p:nvSpPr>
        <p:spPr>
          <a:xfrm>
            <a:off x="3728840" y="2184145"/>
            <a:ext cx="55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87BA5C4-2CCA-CF8B-6E8D-C278904D9742}"/>
              </a:ext>
            </a:extLst>
          </p:cNvPr>
          <p:cNvSpPr/>
          <p:nvPr/>
        </p:nvSpPr>
        <p:spPr>
          <a:xfrm>
            <a:off x="4400479" y="1760936"/>
            <a:ext cx="1343278" cy="20068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24DF18-0DB0-7718-5E7D-24B52B7F0382}"/>
              </a:ext>
            </a:extLst>
          </p:cNvPr>
          <p:cNvSpPr txBox="1"/>
          <p:nvPr/>
        </p:nvSpPr>
        <p:spPr>
          <a:xfrm>
            <a:off x="6069025" y="2222939"/>
            <a:ext cx="207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Outdoor Budget</a:t>
            </a:r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BF44C532-FF3D-4D46-B4A3-456AF67EEE6D}"/>
              </a:ext>
            </a:extLst>
          </p:cNvPr>
          <p:cNvSpPr/>
          <p:nvPr/>
        </p:nvSpPr>
        <p:spPr>
          <a:xfrm>
            <a:off x="7277439" y="4320282"/>
            <a:ext cx="1327093" cy="1327093"/>
          </a:xfrm>
          <a:prstGeom prst="pi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EA3CAD-F4EB-ED59-B875-220A4321694F}"/>
              </a:ext>
            </a:extLst>
          </p:cNvPr>
          <p:cNvSpPr txBox="1"/>
          <p:nvPr/>
        </p:nvSpPr>
        <p:spPr>
          <a:xfrm>
            <a:off x="328557" y="1440853"/>
            <a:ext cx="356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Arbitrarily Reducing</a:t>
            </a:r>
          </a:p>
        </p:txBody>
      </p:sp>
    </p:spTree>
    <p:extLst>
      <p:ext uri="{BB962C8B-B14F-4D97-AF65-F5344CB8AC3E}">
        <p14:creationId xmlns:p14="http://schemas.microsoft.com/office/powerpoint/2010/main" val="424571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Residential Outdoor Budget Tool to Evaluate DWR LAM &amp; Weather Variables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6F53D2-BF20-8D2E-059E-FE66DF6AB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78" y="1626375"/>
            <a:ext cx="7143843" cy="39601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767074B-DFB5-D77E-ACA1-4AB57D90DE2D}"/>
              </a:ext>
            </a:extLst>
          </p:cNvPr>
          <p:cNvSpPr txBox="1"/>
          <p:nvPr/>
        </p:nvSpPr>
        <p:spPr>
          <a:xfrm>
            <a:off x="4509178" y="1745038"/>
            <a:ext cx="383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Insert your retail agency values</a:t>
            </a:r>
          </a:p>
        </p:txBody>
      </p:sp>
    </p:spTree>
    <p:extLst>
      <p:ext uri="{BB962C8B-B14F-4D97-AF65-F5344CB8AC3E}">
        <p14:creationId xmlns:p14="http://schemas.microsoft.com/office/powerpoint/2010/main" val="192304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SWRCB Exploration Tool &amp; Dataset - Review &amp; Discussion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Sacramento Regional Water Authority</a:t>
            </a:r>
          </a:p>
        </p:txBody>
      </p:sp>
    </p:spTree>
    <p:extLst>
      <p:ext uri="{BB962C8B-B14F-4D97-AF65-F5344CB8AC3E}">
        <p14:creationId xmlns:p14="http://schemas.microsoft.com/office/powerpoint/2010/main" val="125591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B742FA7-0C01-3FB1-5924-B00B5FBD958C}"/>
              </a:ext>
            </a:extLst>
          </p:cNvPr>
          <p:cNvSpPr txBox="1">
            <a:spLocks/>
          </p:cNvSpPr>
          <p:nvPr/>
        </p:nvSpPr>
        <p:spPr>
          <a:xfrm>
            <a:off x="196426" y="271878"/>
            <a:ext cx="8805334" cy="577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High-Level Issues for Comment Letter?</a:t>
            </a:r>
            <a:endParaRPr lang="en-US" sz="2600" u="sng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88172E9-95D8-0766-34F7-B9597FC206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426" y="865862"/>
            <a:ext cx="8408106" cy="318385"/>
          </a:xfrm>
        </p:spPr>
        <p:txBody>
          <a:bodyPr/>
          <a:lstStyle/>
          <a:p>
            <a:r>
              <a:rPr lang="en-US" sz="2000" dirty="0"/>
              <a:t>WORKING GROUP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93557D-92EE-2A77-04F0-D3F536E77878}"/>
              </a:ext>
            </a:extLst>
          </p:cNvPr>
          <p:cNvSpPr txBox="1"/>
          <p:nvPr/>
        </p:nvSpPr>
        <p:spPr>
          <a:xfrm>
            <a:off x="196426" y="1468552"/>
            <a:ext cx="8876117" cy="317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Discrepancies between tool and dataset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53A8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years (CY vs FY) &amp; </a:t>
            </a: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uplicativ</a:t>
            </a: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reporting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53A8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needs / requested technical assistance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53A8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frequency for variances (annual vs. every X years?)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error, need for buffer in compliance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53A8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Ease reporting burden? </a:t>
            </a:r>
          </a:p>
        </p:txBody>
      </p:sp>
    </p:spTree>
    <p:extLst>
      <p:ext uri="{BB962C8B-B14F-4D97-AF65-F5344CB8AC3E}">
        <p14:creationId xmlns:p14="http://schemas.microsoft.com/office/powerpoint/2010/main" val="2757950649"/>
      </p:ext>
    </p:extLst>
  </p:cSld>
  <p:clrMapOvr>
    <a:masterClrMapping/>
  </p:clrMapOvr>
</p:sld>
</file>

<file path=ppt/theme/theme1.xml><?xml version="1.0" encoding="utf-8"?>
<a:theme xmlns:a="http://schemas.openxmlformats.org/drawingml/2006/main" name="ACWA PPT Template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f22c2f-962e-461d-9a5d-fdf468467c73">
      <Terms xmlns="http://schemas.microsoft.com/office/infopath/2007/PartnerControls"/>
    </lcf76f155ced4ddcb4097134ff3c332f>
    <TaxCatchAll xmlns="b5c12858-e65c-4828-aac7-6535b9823010" xsi:nil="true"/>
    <SharedWithUsers xmlns="b5c12858-e65c-4828-aac7-6535b9823010">
      <UserInfo>
        <DisplayName>Chelsea Haines</DisplayName>
        <AccountId>14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54AFE88F46A4F958C74BCAEC3E0FC" ma:contentTypeVersion="13" ma:contentTypeDescription="Create a new document." ma:contentTypeScope="" ma:versionID="5309ff924ce1a79b87df58d2493c1a92">
  <xsd:schema xmlns:xsd="http://www.w3.org/2001/XMLSchema" xmlns:xs="http://www.w3.org/2001/XMLSchema" xmlns:p="http://schemas.microsoft.com/office/2006/metadata/properties" xmlns:ns2="30f22c2f-962e-461d-9a5d-fdf468467c73" xmlns:ns3="b5c12858-e65c-4828-aac7-6535b9823010" targetNamespace="http://schemas.microsoft.com/office/2006/metadata/properties" ma:root="true" ma:fieldsID="4c3149901a189c82ec629ad62b723049" ns2:_="" ns3:_="">
    <xsd:import namespace="30f22c2f-962e-461d-9a5d-fdf468467c73"/>
    <xsd:import namespace="b5c12858-e65c-4828-aac7-6535b98230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22c2f-962e-461d-9a5d-fdf468467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38427c3-99e6-472b-83d3-e397a640e6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12858-e65c-4828-aac7-6535b982301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2144db6-208f-4236-8e7a-d66479daf72c}" ma:internalName="TaxCatchAll" ma:showField="CatchAllData" ma:web="b5c12858-e65c-4828-aac7-6535b9823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740C2-7CE6-4B3B-8FBC-E0C4C4BC8AF3}">
  <ds:schemaRefs>
    <ds:schemaRef ds:uri="http://purl.org/dc/dcmitype/"/>
    <ds:schemaRef ds:uri="http://purl.org/dc/elements/1.1/"/>
    <ds:schemaRef ds:uri="30f22c2f-962e-461d-9a5d-fdf468467c73"/>
    <ds:schemaRef ds:uri="http://schemas.microsoft.com/office/2006/metadata/properties"/>
    <ds:schemaRef ds:uri="http://purl.org/dc/terms/"/>
    <ds:schemaRef ds:uri="b5c12858-e65c-4828-aac7-6535b982301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C0A15B-F484-4A19-B7B3-177C254EAC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5D528C-F4DB-403A-A390-479F48EEB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f22c2f-962e-461d-9a5d-fdf468467c73"/>
    <ds:schemaRef ds:uri="b5c12858-e65c-4828-aac7-6535b9823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21869</TotalTime>
  <Words>674</Words>
  <Application>Microsoft Office PowerPoint</Application>
  <PresentationFormat>On-screen Show (4:3)</PresentationFormat>
  <Paragraphs>116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ACWA PPT Template 2016</vt:lpstr>
      <vt:lpstr>ACWA WUE Working Group  </vt:lpstr>
      <vt:lpstr>Agenda</vt:lpstr>
      <vt:lpstr>SWRCB Exploration Tool &amp; Dataset - Review &amp;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Use Efficiency Work Group</dc:title>
  <dc:creator>Chelsea Haines</dc:creator>
  <cp:lastModifiedBy>Adams, Nate</cp:lastModifiedBy>
  <cp:revision>236</cp:revision>
  <dcterms:created xsi:type="dcterms:W3CDTF">2020-08-17T16:57:19Z</dcterms:created>
  <dcterms:modified xsi:type="dcterms:W3CDTF">2023-09-20T22:59:27Z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0x010100F8154AFE88F46A4F958C74BCAEC3E0FC</vt:lpwstr>
  </property>
  <property fmtid="{D5CDD505-2E9C-101B-9397-08002B2CF9AE}" pid="3" name="MediaServiceImageTags">
    <vt:lpwstr/>
  </property>
</Properties>
</file>