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Haines" userId="c2f0f729b6d7e03f" providerId="LiveId" clId="{327B6295-791D-4719-B08B-2229BA973DB3}"/>
    <pc:docChg chg="modSld">
      <pc:chgData name="Chelsea Haines" userId="c2f0f729b6d7e03f" providerId="LiveId" clId="{327B6295-791D-4719-B08B-2229BA973DB3}" dt="2022-01-05T20:27:09.761" v="30" actId="20577"/>
      <pc:docMkLst>
        <pc:docMk/>
      </pc:docMkLst>
      <pc:sldChg chg="modSp mod">
        <pc:chgData name="Chelsea Haines" userId="c2f0f729b6d7e03f" providerId="LiveId" clId="{327B6295-791D-4719-B08B-2229BA973DB3}" dt="2022-01-05T20:02:34.097" v="7" actId="20577"/>
        <pc:sldMkLst>
          <pc:docMk/>
          <pc:sldMk cId="2951323147" sldId="256"/>
        </pc:sldMkLst>
        <pc:spChg chg="mod">
          <ac:chgData name="Chelsea Haines" userId="c2f0f729b6d7e03f" providerId="LiveId" clId="{327B6295-791D-4719-B08B-2229BA973DB3}" dt="2022-01-05T20:02:34.097" v="7" actId="20577"/>
          <ac:spMkLst>
            <pc:docMk/>
            <pc:sldMk cId="2951323147" sldId="256"/>
            <ac:spMk id="3" creationId="{9594BF06-6320-4CB1-8A72-A0DFC53AEEEC}"/>
          </ac:spMkLst>
        </pc:spChg>
      </pc:sldChg>
      <pc:sldChg chg="modSp mod">
        <pc:chgData name="Chelsea Haines" userId="c2f0f729b6d7e03f" providerId="LiveId" clId="{327B6295-791D-4719-B08B-2229BA973DB3}" dt="2022-01-05T20:26:58.681" v="28" actId="20577"/>
        <pc:sldMkLst>
          <pc:docMk/>
          <pc:sldMk cId="125871636" sldId="260"/>
        </pc:sldMkLst>
        <pc:spChg chg="mod">
          <ac:chgData name="Chelsea Haines" userId="c2f0f729b6d7e03f" providerId="LiveId" clId="{327B6295-791D-4719-B08B-2229BA973DB3}" dt="2022-01-05T20:26:49.862" v="20" actId="20577"/>
          <ac:spMkLst>
            <pc:docMk/>
            <pc:sldMk cId="125871636" sldId="260"/>
            <ac:spMk id="2" creationId="{AEAB68B3-FF9A-4338-98C9-83B8BE6E8D29}"/>
          </ac:spMkLst>
        </pc:spChg>
        <pc:spChg chg="mod">
          <ac:chgData name="Chelsea Haines" userId="c2f0f729b6d7e03f" providerId="LiveId" clId="{327B6295-791D-4719-B08B-2229BA973DB3}" dt="2022-01-05T20:26:58.681" v="28" actId="20577"/>
          <ac:spMkLst>
            <pc:docMk/>
            <pc:sldMk cId="125871636" sldId="260"/>
            <ac:spMk id="3" creationId="{5ADD80F6-2B34-4846-895D-E38A75C491A0}"/>
          </ac:spMkLst>
        </pc:spChg>
      </pc:sldChg>
      <pc:sldChg chg="modSp mod">
        <pc:chgData name="Chelsea Haines" userId="c2f0f729b6d7e03f" providerId="LiveId" clId="{327B6295-791D-4719-B08B-2229BA973DB3}" dt="2022-01-05T20:27:09.761" v="30" actId="20577"/>
        <pc:sldMkLst>
          <pc:docMk/>
          <pc:sldMk cId="4230862350" sldId="263"/>
        </pc:sldMkLst>
        <pc:spChg chg="mod">
          <ac:chgData name="Chelsea Haines" userId="c2f0f729b6d7e03f" providerId="LiveId" clId="{327B6295-791D-4719-B08B-2229BA973DB3}" dt="2022-01-05T20:27:09.761" v="30" actId="20577"/>
          <ac:spMkLst>
            <pc:docMk/>
            <pc:sldMk cId="4230862350" sldId="263"/>
            <ac:spMk id="3" creationId="{642B6664-BA92-457E-BDF5-771F545DAB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9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8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3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78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3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8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8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8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B32F5A-213E-4555-8640-2C50269E49F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9DC6835-2980-4A5A-AA3E-D85FB5E3F68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6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ommentletters@waterboards.ca.gov" TargetMode="External"/><Relationship Id="rId2" Type="http://schemas.openxmlformats.org/officeDocument/2006/relationships/hyperlink" Target="https://www.waterboards.ca.gov/drinking_water/certlic/drinkingwater/docs/rulemaking/notice_rulmaking_waterlos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04792-E35E-48F2-95E3-7D364D8502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ACWA &amp; CMUA: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Water Loss WG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4BF06-6320-4CB1-8A72-A0DFC53AE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Jan. 5, 2022 from 1:00 – 2:00 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2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E01C-52F2-4A05-826A-564253CBF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6664-BA92-457E-BDF5-771F545DA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Timeline (Chelsea)</a:t>
            </a:r>
          </a:p>
          <a:p>
            <a:r>
              <a:rPr lang="en-US" dirty="0"/>
              <a:t>2. Past Advocacy Priorities (Chelsea) </a:t>
            </a:r>
          </a:p>
          <a:p>
            <a:r>
              <a:rPr lang="en-US" dirty="0"/>
              <a:t>3. Major Changes from Previous Version (Amy)</a:t>
            </a:r>
          </a:p>
          <a:p>
            <a:r>
              <a:rPr lang="en-US" dirty="0"/>
              <a:t>4. Advocacy Wins (Amy) </a:t>
            </a:r>
          </a:p>
          <a:p>
            <a:r>
              <a:rPr lang="en-US" dirty="0"/>
              <a:t>5. Compliance Path (Andrea) </a:t>
            </a:r>
          </a:p>
          <a:p>
            <a:r>
              <a:rPr lang="en-US" dirty="0"/>
              <a:t>6. WG Advocacy Priorities (Amy)</a:t>
            </a:r>
          </a:p>
          <a:p>
            <a:r>
              <a:rPr lang="en-US" dirty="0"/>
              <a:t>7. Suppliers Next Steps (Amy)</a:t>
            </a:r>
          </a:p>
        </p:txBody>
      </p:sp>
    </p:spTree>
    <p:extLst>
      <p:ext uri="{BB962C8B-B14F-4D97-AF65-F5344CB8AC3E}">
        <p14:creationId xmlns:p14="http://schemas.microsoft.com/office/powerpoint/2010/main" val="423086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06CE-4033-433F-86F5-C3AF3FF9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State Water Board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303DB-CAE7-4593-9862-FB402C01A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 Formal Rulemaking</a:t>
            </a:r>
            <a:r>
              <a:rPr lang="en-US" dirty="0"/>
              <a:t> initiated Dec. 24 – trigger 45- day comment period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Comments due Friday, Feb 11 by 12:00 pm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>
                <a:hlinkClick r:id="rId3"/>
              </a:rPr>
              <a:t>commentletters@waterboards.ca.gov</a:t>
            </a:r>
            <a:r>
              <a:rPr lang="en-US" sz="2000" dirty="0"/>
              <a:t>.  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Two Upcoming Meetings: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January 11 @ 2:00 pm – staff presentation and clarifying questions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February 10 @ 2:00 pm – opportunity for formal comments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If major changes, there would be an additional 15-day comment period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Approval in second quarter of 2022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443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F036D-29A1-432D-A3DF-50F043F28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Past Advocacy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C116-177A-415A-A45F-1EA1DC171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0" y="1775460"/>
            <a:ext cx="5969000" cy="43899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Economic Model: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Inputs: allow for agency specific inputs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Methodology: balance cost and water loss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Functionality: align with industry best practices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Performance Standards: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sz="1600" dirty="0"/>
              <a:t>Feasibility and Achievable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Alignment with broader water use objective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Additional Policy Considerations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Off-Ramps: feasible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Compliance Path:  standard &gt; 30% reduction from baseline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 Timeline: allow recalculation of standards in 2023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0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F5D2-807B-4F12-BEFC-7B639E385E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0"/>
          <a:stretch/>
        </p:blipFill>
        <p:spPr>
          <a:xfrm>
            <a:off x="1097280" y="2162810"/>
            <a:ext cx="4585236" cy="361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53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07E6C-2619-4C31-84B8-D8DE0958F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Major Changes from Previous Drafts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2E4A4-F449-438E-A1C6-EA4D631BE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Economic Model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Annual price of water: changed from 4.6% to 4.2%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Rate in rise of leakage: changed from 4 gpcd to 5 gpcd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If BCR &lt; 1, solve for 1, were possible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“Equations” tab updated, and units have been added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Fixed error causing typos 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Addition of Apparent Loss Reporting Requirement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 </a:t>
            </a:r>
            <a:r>
              <a:rPr lang="en-US" sz="1800" dirty="0"/>
              <a:t>Not factored into compliance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Target is average current baseline loss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Buffer of 5 gpcd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Apparent loss inventory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725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68B3-FF9A-4338-98C9-83B8BE6E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Major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D80F6-2B34-4846-895D-E38A75C49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6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/>
              <a:t> Adjustments submitted anytime - might need SWRCB approval and considered based on “merits of proposed change.”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/>
              <a:t> Suppliers can use 2025, 2026 or 2027 data to show compliance with water loss target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 </a:t>
            </a:r>
            <a:r>
              <a:rPr lang="en-US" dirty="0"/>
              <a:t>Fines: $500/ day – not complying with info orders or submitting false information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/>
              <a:t> SWRCB has been approving supplier data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/>
              <a:t> First Compliance Period – more time/ temporary compliance for agencies with reduction &gt; 30%. Suppliers must: 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sz="1600" dirty="0"/>
              <a:t>Show at least 30% reduction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 2 full detection cycles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 Level 3 data validity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8089C-E394-4263-9945-56942ABC0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accent2"/>
                </a:solidFill>
              </a:rPr>
              <a:t>WG Advocacy Priorities </a:t>
            </a:r>
          </a:p>
        </p:txBody>
      </p:sp>
      <p:pic>
        <p:nvPicPr>
          <p:cNvPr id="1026" name="Picture 2" descr="Time Crunch: What to Do When You&amp;#39;re Drowning in Work Initiatives – TLNT">
            <a:extLst>
              <a:ext uri="{FF2B5EF4-FFF2-40B4-BE49-F238E27FC236}">
                <a16:creationId xmlns:a16="http://schemas.microsoft.com/office/drawing/2014/main" id="{F291D483-C785-4360-898B-83C1DB9894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8" r="12051" b="-2"/>
          <a:stretch/>
        </p:blipFill>
        <p:spPr bwMode="auto">
          <a:xfrm>
            <a:off x="20" y="-12128"/>
            <a:ext cx="4654276" cy="68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0E13F-148B-4A15-BD9F-22B3C113B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3"/>
            <a:ext cx="6368142" cy="4135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ACWA/ CMUA Comment Letter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Off-Ramps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Questionnaires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Compliance Plan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Apparent Loss Inventory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DACs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Economic Model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u="sng" dirty="0"/>
              <a:t>TOP</a:t>
            </a:r>
            <a:r>
              <a:rPr lang="en-US" dirty="0"/>
              <a:t> Advocacy Priorities – what are our top 2-3 requests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General direction - Focus on policy and not the economic model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5EE69-2029-4E89-BE8C-92A33668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Next Steps for Suppliers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A11C4-74A1-4024-BEBC-BD0370A07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914611" cy="44996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Check out your target w/ model defaults – download the Jan. model version!!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Try changing inputs with agency specific data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Coalition FREE training webinar </a:t>
            </a:r>
            <a:r>
              <a:rPr lang="en-US" b="1" dirty="0"/>
              <a:t>Jan. 27, 2022 from 9:00 – 11:00 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 Learn how to customize model inputs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Solidify baseline audit data and resubmit to DWR, if needed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Suppliers have until </a:t>
            </a:r>
            <a:r>
              <a:rPr lang="en-US" b="1" dirty="0"/>
              <a:t>July 1, 2023 </a:t>
            </a:r>
            <a:r>
              <a:rPr lang="en-US" dirty="0"/>
              <a:t>to make changes – only a few have submitted/ approved so far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New Data for Standards (2017 – 2020) and Missing Systems tabs in new spreadsheet, check to see if “naughty”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Need help reviewing the economic model regulation text and definitions section. Any takers?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226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588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ACWA &amp; CMUA: Water Loss WG Meeting</vt:lpstr>
      <vt:lpstr>Agenda</vt:lpstr>
      <vt:lpstr>State Water Board Timeline</vt:lpstr>
      <vt:lpstr>Past Advocacy Priorities</vt:lpstr>
      <vt:lpstr>Major Changes from Previous Drafts</vt:lpstr>
      <vt:lpstr>Major Changes</vt:lpstr>
      <vt:lpstr>WG Advocacy Priorities </vt:lpstr>
      <vt:lpstr>Next Steps for Suppliers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ACWA &amp; CMUA: Water Loss WG Meeting</dc:title>
  <dc:creator>Chelsea Haines</dc:creator>
  <cp:lastModifiedBy>Chelsea Haines</cp:lastModifiedBy>
  <cp:revision>1</cp:revision>
  <dcterms:created xsi:type="dcterms:W3CDTF">2022-01-05T19:04:27Z</dcterms:created>
  <dcterms:modified xsi:type="dcterms:W3CDTF">2022-01-05T20:27:15Z</dcterms:modified>
</cp:coreProperties>
</file>