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8" r:id="rId5"/>
    <p:sldId id="260" r:id="rId6"/>
    <p:sldId id="482" r:id="rId7"/>
    <p:sldId id="532" r:id="rId8"/>
    <p:sldId id="536" r:id="rId9"/>
    <p:sldId id="520" r:id="rId10"/>
    <p:sldId id="535" r:id="rId11"/>
    <p:sldId id="416" r:id="rId12"/>
    <p:sldId id="531" r:id="rId13"/>
    <p:sldId id="537" r:id="rId14"/>
    <p:sldId id="523" r:id="rId15"/>
    <p:sldId id="524" r:id="rId16"/>
    <p:sldId id="525" r:id="rId17"/>
    <p:sldId id="526" r:id="rId18"/>
    <p:sldId id="538" r:id="rId19"/>
    <p:sldId id="39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and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88"/>
    <a:srgbClr val="3BB6B3"/>
    <a:srgbClr val="FF66FF"/>
    <a:srgbClr val="FF9900"/>
    <a:srgbClr val="FFFFFF"/>
    <a:srgbClr val="F8E81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5CA19-C786-4260-9016-4F38C46F5AFE}" v="50" dt="2023-01-11T01:05:20.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86604" autoAdjust="0"/>
  </p:normalViewPr>
  <p:slideViewPr>
    <p:cSldViewPr snapToGrid="0" snapToObjects="1">
      <p:cViewPr varScale="1">
        <p:scale>
          <a:sx n="82" d="100"/>
          <a:sy n="82" d="100"/>
        </p:scale>
        <p:origin x="198" y="90"/>
      </p:cViewPr>
      <p:guideLst>
        <p:guide orient="horz" pos="2160"/>
        <p:guide pos="2880"/>
      </p:guideLst>
    </p:cSldViewPr>
  </p:slideViewPr>
  <p:notesTextViewPr>
    <p:cViewPr>
      <p:scale>
        <a:sx n="3" d="2"/>
        <a:sy n="3" d="2"/>
      </p:scale>
      <p:origin x="0" y="0"/>
    </p:cViewPr>
  </p:notesTextViewPr>
  <p:sorterViewPr>
    <p:cViewPr>
      <p:scale>
        <a:sx n="150" d="100"/>
        <a:sy n="150" d="100"/>
      </p:scale>
      <p:origin x="0" y="-5622"/>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4CEECCB0-2930-4129-82B9-4BEE5FA79933}" type="datetimeFigureOut">
              <a:rPr lang="en-US" smtClean="0"/>
              <a:t>1/10/2023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3E145DB2-6590-473A-BA60-549DFD3738D5}" type="slidenum">
              <a:rPr lang="en-US" smtClean="0"/>
              <a:t>‹#›</a:t>
            </a:fld>
            <a:endParaRPr lang="en-US" dirty="0"/>
          </a:p>
        </p:txBody>
      </p:sp>
    </p:spTree>
    <p:extLst>
      <p:ext uri="{BB962C8B-B14F-4D97-AF65-F5344CB8AC3E}">
        <p14:creationId xmlns:p14="http://schemas.microsoft.com/office/powerpoint/2010/main" val="3323836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DDB01B81-6D0D-499C-BFFA-72DA61BD58D9}" type="datetimeFigureOut">
              <a:rPr lang="en-US" smtClean="0"/>
              <a:t>1/10/2023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91E5EFF9-0DAD-4AE0-9191-77201DA71325}" type="slidenum">
              <a:rPr lang="en-US" smtClean="0"/>
              <a:t>‹#›</a:t>
            </a:fld>
            <a:endParaRPr lang="en-US" dirty="0"/>
          </a:p>
        </p:txBody>
      </p:sp>
    </p:spTree>
    <p:extLst>
      <p:ext uri="{BB962C8B-B14F-4D97-AF65-F5344CB8AC3E}">
        <p14:creationId xmlns:p14="http://schemas.microsoft.com/office/powerpoint/2010/main" val="80041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92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964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6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2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069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31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079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138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950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7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458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titlepg.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2507"/>
            <a:ext cx="9144000" cy="4147450"/>
          </a:xfrm>
          <a:prstGeom prst="rect">
            <a:avLst/>
          </a:prstGeom>
        </p:spPr>
      </p:pic>
      <p:sp>
        <p:nvSpPr>
          <p:cNvPr id="2" name="Title 1"/>
          <p:cNvSpPr>
            <a:spLocks noGrp="1"/>
          </p:cNvSpPr>
          <p:nvPr>
            <p:ph type="ctrTitle"/>
          </p:nvPr>
        </p:nvSpPr>
        <p:spPr>
          <a:xfrm>
            <a:off x="685800" y="1887839"/>
            <a:ext cx="7772400" cy="1263970"/>
          </a:xfrm>
        </p:spPr>
        <p:txBody>
          <a:bodyPr anchor="b"/>
          <a:lstStyle>
            <a:lvl1pPr algn="l">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151810"/>
            <a:ext cx="7772400" cy="492051"/>
          </a:xfrm>
        </p:spPr>
        <p:txBody>
          <a:bodyPr anchor="t"/>
          <a:lstStyle>
            <a:lvl1pPr marL="0" indent="0" algn="l">
              <a:buNone/>
              <a:defRPr>
                <a:solidFill>
                  <a:srgbClr val="3BB6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 y="440860"/>
            <a:ext cx="2133334" cy="715641"/>
          </a:xfrm>
          <a:prstGeom prst="rect">
            <a:avLst/>
          </a:prstGeom>
        </p:spPr>
      </p:pic>
      <p:sp>
        <p:nvSpPr>
          <p:cNvPr id="9" name="TextBox 8"/>
          <p:cNvSpPr txBox="1"/>
          <p:nvPr userDrawn="1"/>
        </p:nvSpPr>
        <p:spPr>
          <a:xfrm>
            <a:off x="6988164" y="372928"/>
            <a:ext cx="1470036" cy="923330"/>
          </a:xfrm>
          <a:prstGeom prst="rect">
            <a:avLst/>
          </a:prstGeom>
          <a:noFill/>
        </p:spPr>
        <p:txBody>
          <a:bodyPr wrap="square" rtlCol="0">
            <a:spAutoFit/>
          </a:bodyPr>
          <a:lstStyle/>
          <a:p>
            <a:pPr algn="r"/>
            <a:r>
              <a:rPr lang="en-US" b="1" i="1" dirty="0">
                <a:solidFill>
                  <a:srgbClr val="3BB6B3"/>
                </a:solidFill>
              </a:rPr>
              <a:t>Bringing Water Together</a:t>
            </a:r>
          </a:p>
        </p:txBody>
      </p:sp>
      <p:sp>
        <p:nvSpPr>
          <p:cNvPr id="11" name="Text Placeholder 10"/>
          <p:cNvSpPr>
            <a:spLocks noGrp="1"/>
          </p:cNvSpPr>
          <p:nvPr>
            <p:ph type="body" sz="quarter" idx="13" hasCustomPrompt="1"/>
          </p:nvPr>
        </p:nvSpPr>
        <p:spPr>
          <a:xfrm>
            <a:off x="685799" y="5744336"/>
            <a:ext cx="3532104" cy="802907"/>
          </a:xfrm>
        </p:spPr>
        <p:txBody>
          <a:bodyPr anchor="b">
            <a:normAutofit/>
          </a:bodyPr>
          <a:lstStyle>
            <a:lvl1pPr marL="0" indent="0">
              <a:buNone/>
              <a:defRPr sz="1800" baseline="0">
                <a:solidFill>
                  <a:srgbClr val="053A88"/>
                </a:solidFill>
              </a:defRPr>
            </a:lvl1pPr>
          </a:lstStyle>
          <a:p>
            <a:pPr lvl="0"/>
            <a:r>
              <a:rPr lang="en-US" dirty="0"/>
              <a:t>Click to edit presenter name and presenter title</a:t>
            </a:r>
          </a:p>
        </p:txBody>
      </p:sp>
      <p:sp>
        <p:nvSpPr>
          <p:cNvPr id="12" name="TextBox 11"/>
          <p:cNvSpPr txBox="1"/>
          <p:nvPr userDrawn="1"/>
        </p:nvSpPr>
        <p:spPr>
          <a:xfrm>
            <a:off x="6336725" y="6178337"/>
            <a:ext cx="2121475" cy="368906"/>
          </a:xfrm>
          <a:prstGeom prst="rect">
            <a:avLst/>
          </a:prstGeom>
          <a:noFill/>
        </p:spPr>
        <p:txBody>
          <a:bodyPr wrap="square" rtlCol="0" anchor="b">
            <a:spAutoFit/>
          </a:bodyPr>
          <a:lstStyle/>
          <a:p>
            <a:pPr algn="r"/>
            <a:r>
              <a:rPr lang="en-US" b="0" i="0" dirty="0">
                <a:solidFill>
                  <a:srgbClr val="053A88"/>
                </a:solidFill>
              </a:rPr>
              <a:t>www.acwa.com</a:t>
            </a:r>
          </a:p>
        </p:txBody>
      </p:sp>
      <p:sp>
        <p:nvSpPr>
          <p:cNvPr id="10" name="Text Placeholder 9"/>
          <p:cNvSpPr>
            <a:spLocks noGrp="1"/>
          </p:cNvSpPr>
          <p:nvPr>
            <p:ph type="body" sz="quarter" idx="15" hasCustomPrompt="1"/>
          </p:nvPr>
        </p:nvSpPr>
        <p:spPr>
          <a:xfrm>
            <a:off x="685800" y="3869940"/>
            <a:ext cx="7772400" cy="358775"/>
          </a:xfrm>
        </p:spPr>
        <p:txBody>
          <a:bodyPr>
            <a:noAutofit/>
          </a:bodyPr>
          <a:lstStyle>
            <a:lvl1pPr marL="0" indent="0">
              <a:buNone/>
              <a:defRPr sz="1900">
                <a:solidFill>
                  <a:srgbClr val="FFFFFF"/>
                </a:solidFill>
              </a:defRPr>
            </a:lvl1pPr>
          </a:lstStyle>
          <a:p>
            <a:pPr lvl="0"/>
            <a:r>
              <a:rPr lang="en-US" dirty="0"/>
              <a:t>Date</a:t>
            </a:r>
          </a:p>
        </p:txBody>
      </p:sp>
    </p:spTree>
    <p:extLst>
      <p:ext uri="{BB962C8B-B14F-4D97-AF65-F5344CB8AC3E}">
        <p14:creationId xmlns:p14="http://schemas.microsoft.com/office/powerpoint/2010/main" val="1532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hasCustomPrompt="1"/>
          </p:nvPr>
        </p:nvSpPr>
        <p:spPr>
          <a:xfrm>
            <a:off x="457200" y="262825"/>
            <a:ext cx="8229600" cy="889036"/>
          </a:xfrm>
        </p:spPr>
        <p:txBody>
          <a:bodyPr anchor="b">
            <a:normAutofit/>
          </a:bodyPr>
          <a:lstStyle>
            <a:lvl1pPr algn="l">
              <a:defRPr sz="3600"/>
            </a:lvl1pPr>
          </a:lstStyle>
          <a:p>
            <a:r>
              <a:rPr lang="en-US" dirty="0"/>
              <a:t>Contact Us</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Feel free to connect with us.</a:t>
            </a:r>
          </a:p>
        </p:txBody>
      </p:sp>
      <p:pic>
        <p:nvPicPr>
          <p:cNvPr id="12" name="Picture 11" descr="contact icons.png"/>
          <p:cNvPicPr>
            <a:picLocks noChangeAspect="1"/>
          </p:cNvPicPr>
          <p:nvPr userDrawn="1"/>
        </p:nvPicPr>
        <p:blipFill rotWithShape="1">
          <a:blip r:embed="rId2">
            <a:extLst>
              <a:ext uri="{28A0092B-C50C-407E-A947-70E740481C1C}">
                <a14:useLocalDpi xmlns:a14="http://schemas.microsoft.com/office/drawing/2010/main" val="0"/>
              </a:ext>
            </a:extLst>
          </a:blip>
          <a:srcRect l="28876" t="26874" r="62016" b="32988"/>
          <a:stretch/>
        </p:blipFill>
        <p:spPr>
          <a:xfrm>
            <a:off x="2918046" y="2374569"/>
            <a:ext cx="832883" cy="2752652"/>
          </a:xfrm>
          <a:prstGeom prst="rect">
            <a:avLst/>
          </a:prstGeom>
        </p:spPr>
      </p:pic>
      <p:sp>
        <p:nvSpPr>
          <p:cNvPr id="13" name="TextBox 12"/>
          <p:cNvSpPr txBox="1"/>
          <p:nvPr userDrawn="1"/>
        </p:nvSpPr>
        <p:spPr>
          <a:xfrm>
            <a:off x="3579627" y="4111220"/>
            <a:ext cx="2823535" cy="369332"/>
          </a:xfrm>
          <a:prstGeom prst="rect">
            <a:avLst/>
          </a:prstGeom>
          <a:noFill/>
        </p:spPr>
        <p:txBody>
          <a:bodyPr wrap="square" rtlCol="0">
            <a:spAutoFit/>
          </a:bodyPr>
          <a:lstStyle/>
          <a:p>
            <a:r>
              <a:rPr lang="en-US" dirty="0">
                <a:solidFill>
                  <a:srgbClr val="053A88"/>
                </a:solidFill>
              </a:rPr>
              <a:t>facebook.com/acwawater</a:t>
            </a:r>
          </a:p>
        </p:txBody>
      </p:sp>
      <p:sp>
        <p:nvSpPr>
          <p:cNvPr id="14" name="TextBox 13"/>
          <p:cNvSpPr txBox="1"/>
          <p:nvPr userDrawn="1"/>
        </p:nvSpPr>
        <p:spPr>
          <a:xfrm>
            <a:off x="3579627" y="4601499"/>
            <a:ext cx="2823535" cy="369332"/>
          </a:xfrm>
          <a:prstGeom prst="rect">
            <a:avLst/>
          </a:prstGeom>
          <a:noFill/>
        </p:spPr>
        <p:txBody>
          <a:bodyPr wrap="square" rtlCol="0">
            <a:spAutoFit/>
          </a:bodyPr>
          <a:lstStyle/>
          <a:p>
            <a:r>
              <a:rPr lang="en-US" dirty="0">
                <a:solidFill>
                  <a:srgbClr val="053A88"/>
                </a:solidFill>
              </a:rPr>
              <a:t>twitter.com/acwawater</a:t>
            </a:r>
          </a:p>
        </p:txBody>
      </p:sp>
      <p:sp>
        <p:nvSpPr>
          <p:cNvPr id="15" name="TextBox 14"/>
          <p:cNvSpPr txBox="1"/>
          <p:nvPr userDrawn="1"/>
        </p:nvSpPr>
        <p:spPr>
          <a:xfrm>
            <a:off x="3579627" y="3107034"/>
            <a:ext cx="2823535" cy="369332"/>
          </a:xfrm>
          <a:prstGeom prst="rect">
            <a:avLst/>
          </a:prstGeom>
          <a:noFill/>
        </p:spPr>
        <p:txBody>
          <a:bodyPr wrap="square" rtlCol="0">
            <a:spAutoFit/>
          </a:bodyPr>
          <a:lstStyle/>
          <a:p>
            <a:r>
              <a:rPr lang="en-US" dirty="0">
                <a:solidFill>
                  <a:srgbClr val="053A88"/>
                </a:solidFill>
              </a:rPr>
              <a:t>www.acwa.com</a:t>
            </a:r>
          </a:p>
        </p:txBody>
      </p:sp>
      <p:sp>
        <p:nvSpPr>
          <p:cNvPr id="18" name="Text Placeholder 17"/>
          <p:cNvSpPr>
            <a:spLocks noGrp="1"/>
          </p:cNvSpPr>
          <p:nvPr>
            <p:ph type="body" sz="quarter" idx="14" hasCustomPrompt="1"/>
          </p:nvPr>
        </p:nvSpPr>
        <p:spPr>
          <a:xfrm>
            <a:off x="3036888" y="1979281"/>
            <a:ext cx="3430587" cy="395288"/>
          </a:xfrm>
        </p:spPr>
        <p:txBody>
          <a:bodyPr>
            <a:noAutofit/>
          </a:bodyPr>
          <a:lstStyle>
            <a:lvl1pPr marL="0" indent="0">
              <a:buNone/>
              <a:defRPr sz="2000" b="1">
                <a:solidFill>
                  <a:srgbClr val="053A88"/>
                </a:solidFill>
              </a:defRPr>
            </a:lvl1pPr>
          </a:lstStyle>
          <a:p>
            <a:pPr lvl="0"/>
            <a:r>
              <a:rPr lang="en-US" dirty="0"/>
              <a:t>Presenter Name Goes Here</a:t>
            </a:r>
          </a:p>
        </p:txBody>
      </p:sp>
      <p:sp>
        <p:nvSpPr>
          <p:cNvPr id="19" name="Text Placeholder 17"/>
          <p:cNvSpPr>
            <a:spLocks noGrp="1"/>
          </p:cNvSpPr>
          <p:nvPr>
            <p:ph type="body" sz="quarter" idx="15" hasCustomPrompt="1"/>
          </p:nvPr>
        </p:nvSpPr>
        <p:spPr>
          <a:xfrm>
            <a:off x="3579627" y="3621420"/>
            <a:ext cx="3430587" cy="395288"/>
          </a:xfrm>
        </p:spPr>
        <p:txBody>
          <a:bodyPr>
            <a:noAutofit/>
          </a:bodyPr>
          <a:lstStyle>
            <a:lvl1pPr marL="0" indent="0">
              <a:buNone/>
              <a:defRPr sz="1800" b="0">
                <a:solidFill>
                  <a:srgbClr val="053A88"/>
                </a:solidFill>
              </a:defRPr>
            </a:lvl1pPr>
          </a:lstStyle>
          <a:p>
            <a:pPr lvl="0"/>
            <a:r>
              <a:rPr lang="en-US" dirty="0" err="1"/>
              <a:t>acwabox@acwa.com</a:t>
            </a:r>
            <a:endParaRPr lang="en-US" dirty="0"/>
          </a:p>
        </p:txBody>
      </p:sp>
      <p:sp>
        <p:nvSpPr>
          <p:cNvPr id="20" name="Text Placeholder 17"/>
          <p:cNvSpPr>
            <a:spLocks noGrp="1"/>
          </p:cNvSpPr>
          <p:nvPr>
            <p:ph type="body" sz="quarter" idx="16" hasCustomPrompt="1"/>
          </p:nvPr>
        </p:nvSpPr>
        <p:spPr>
          <a:xfrm>
            <a:off x="3579627" y="2624023"/>
            <a:ext cx="3430587" cy="395288"/>
          </a:xfrm>
        </p:spPr>
        <p:txBody>
          <a:bodyPr>
            <a:noAutofit/>
          </a:bodyPr>
          <a:lstStyle>
            <a:lvl1pPr marL="0" indent="0">
              <a:buNone/>
              <a:defRPr sz="1800" b="0">
                <a:solidFill>
                  <a:srgbClr val="053A88"/>
                </a:solidFill>
              </a:defRPr>
            </a:lvl1pPr>
          </a:lstStyle>
          <a:p>
            <a:pPr lvl="0"/>
            <a:r>
              <a:rPr lang="en-US" dirty="0"/>
              <a:t>(916) 441-4545</a:t>
            </a:r>
          </a:p>
        </p:txBody>
      </p:sp>
      <p:pic>
        <p:nvPicPr>
          <p:cNvPr id="21" name="Picture 20" descr="foote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2" name="Picture 21" descr="ACWA Logo secondary white.png"/>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2569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5" y="914400"/>
            <a:ext cx="8636723" cy="5092700"/>
          </a:xfrm>
        </p:spPr>
        <p:txBody>
          <a:bodyPr/>
          <a:lstStyle>
            <a:lvl1pPr>
              <a:defRPr>
                <a:solidFill>
                  <a:schemeClr val="tx1"/>
                </a:solidFill>
              </a:defRPr>
            </a:lvl1pPr>
            <a:lvl2pPr>
              <a:buClr>
                <a:schemeClr val="bg1">
                  <a:lumMod val="50000"/>
                </a:schemeClr>
              </a:buClr>
              <a:defRPr>
                <a:solidFill>
                  <a:schemeClr val="tx1"/>
                </a:solidFill>
              </a:defRPr>
            </a:lvl2pPr>
            <a:lvl3pPr>
              <a:buClr>
                <a:schemeClr val="accent1"/>
              </a:buClr>
              <a:defRPr>
                <a:solidFill>
                  <a:schemeClr val="tx1"/>
                </a:solidFill>
              </a:defRPr>
            </a:lvl3pPr>
            <a:lvl4pPr>
              <a:buClr>
                <a:schemeClr val="bg1">
                  <a:lumMod val="50000"/>
                </a:schemeClr>
              </a:buClr>
              <a:defRPr>
                <a:solidFill>
                  <a:schemeClr val="tx1"/>
                </a:solidFill>
              </a:defRPr>
            </a:lvl4pPr>
            <a:lvl5pPr>
              <a:buClr>
                <a:schemeClr val="accent1"/>
              </a:buClr>
              <a:defRPr>
                <a:solidFill>
                  <a:schemeClr val="tx1"/>
                </a:solidFill>
              </a:defRPr>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extLst/>
          </a:lstStyle>
          <a:p>
            <a:pPr>
              <a:defRPr/>
            </a:pPr>
            <a:fld id="{04FA513C-3AFB-4F65-A3D1-1765416F4AE1}" type="slidenum">
              <a:rPr lang="en-US"/>
              <a:pPr>
                <a:defRPr/>
              </a:pPr>
              <a:t>‹#›</a:t>
            </a:fld>
            <a:endParaRPr lang="en-US"/>
          </a:p>
        </p:txBody>
      </p:sp>
      <p:sp>
        <p:nvSpPr>
          <p:cNvPr id="7" name="Title 1">
            <a:extLst>
              <a:ext uri="{FF2B5EF4-FFF2-40B4-BE49-F238E27FC236}">
                <a16:creationId xmlns:a16="http://schemas.microsoft.com/office/drawing/2014/main" id="{5F14F69D-8105-410B-B0B7-E82A944DB8A0}"/>
              </a:ext>
            </a:extLst>
          </p:cNvPr>
          <p:cNvSpPr>
            <a:spLocks noGrp="1"/>
          </p:cNvSpPr>
          <p:nvPr>
            <p:ph type="title"/>
          </p:nvPr>
        </p:nvSpPr>
        <p:spPr>
          <a:xfrm>
            <a:off x="457200" y="152412"/>
            <a:ext cx="8507412" cy="547769"/>
          </a:xfrm>
        </p:spPr>
        <p:txBody>
          <a:bodyPr>
            <a:normAutofit/>
          </a:bodyPr>
          <a:lstStyle>
            <a:lvl1pPr algn="l">
              <a:defRPr sz="2400">
                <a:effectLst/>
                <a:latin typeface="Trebuchet MS" panose="020B0603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3BB6CB30-7108-4575-B89F-60F314BE9BC8}"/>
              </a:ext>
            </a:extLst>
          </p:cNvPr>
          <p:cNvCxnSpPr/>
          <p:nvPr userDrawn="1"/>
        </p:nvCxnSpPr>
        <p:spPr>
          <a:xfrm>
            <a:off x="556491" y="700169"/>
            <a:ext cx="2567710" cy="0"/>
          </a:xfrm>
          <a:prstGeom prst="line">
            <a:avLst/>
          </a:prstGeom>
          <a:ln w="28575">
            <a:solidFill>
              <a:srgbClr val="00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2128"/>
      </p:ext>
    </p:extLst>
  </p:cSld>
  <p:clrMapOvr>
    <a:masterClrMapping/>
  </p:clrMapOvr>
  <p:extLst>
    <p:ext uri="{DCECCB84-F9BA-43D5-87BE-67443E8EF086}">
      <p15:sldGuideLst xmlns:p15="http://schemas.microsoft.com/office/powerpoint/2012/main">
        <p15:guide id="1" orient="horz" pos="2160">
          <p15:clr>
            <a:srgbClr val="FBAE40"/>
          </p15:clr>
        </p15:guide>
        <p15:guide id="2"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t="77531"/>
          <a:stretch/>
        </p:blipFill>
        <p:spPr>
          <a:xfrm>
            <a:off x="0" y="5324232"/>
            <a:ext cx="9144000" cy="1540943"/>
          </a:xfrm>
          <a:prstGeom prst="rect">
            <a:avLst/>
          </a:prstGeom>
        </p:spPr>
      </p:pic>
      <p:sp>
        <p:nvSpPr>
          <p:cNvPr id="2" name="Title 1"/>
          <p:cNvSpPr>
            <a:spLocks noGrp="1"/>
          </p:cNvSpPr>
          <p:nvPr>
            <p:ph type="title"/>
          </p:nvPr>
        </p:nvSpPr>
        <p:spPr>
          <a:xfrm>
            <a:off x="457200" y="262825"/>
            <a:ext cx="8229600" cy="88903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457200" y="1677581"/>
            <a:ext cx="8229600" cy="3697768"/>
          </a:xfrm>
        </p:spPr>
        <p:txBody>
          <a:bodyPr/>
          <a:lstStyle>
            <a:lvl1pPr>
              <a:defRPr sz="2400"/>
            </a:lvl1pPr>
            <a:lvl2pPr marL="742950" indent="-285750">
              <a:buFont typeface="Arial"/>
              <a:buChar char="•"/>
              <a:defRPr sz="2100"/>
            </a:lvl2pPr>
            <a:lvl3pPr>
              <a:defRPr sz="2100"/>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9A48AA2D-3466-4A47-B2FD-1E742DB70AAC}" type="slidenum">
              <a:rPr lang="en-US" smtClean="0"/>
              <a:t>‹#›</a:t>
            </a:fld>
            <a:endParaRPr lang="en-US" dirty="0"/>
          </a:p>
        </p:txBody>
      </p:sp>
      <p:pic>
        <p:nvPicPr>
          <p:cNvPr id="8" name="Picture 7" descr="ACWA Logo secondary white.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57200" y="6284390"/>
            <a:ext cx="987980" cy="331424"/>
          </a:xfrm>
          <a:prstGeom prst="rect">
            <a:avLst/>
          </a:prstGeom>
        </p:spPr>
      </p:pic>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Tree>
    <p:extLst>
      <p:ext uri="{BB962C8B-B14F-4D97-AF65-F5344CB8AC3E}">
        <p14:creationId xmlns:p14="http://schemas.microsoft.com/office/powerpoint/2010/main" val="180107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ection slid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60428"/>
            <a:ext cx="9144000" cy="2997572"/>
          </a:xfrm>
          <a:prstGeom prst="rect">
            <a:avLst/>
          </a:prstGeom>
        </p:spPr>
      </p:pic>
      <p:sp>
        <p:nvSpPr>
          <p:cNvPr id="2" name="Title 1"/>
          <p:cNvSpPr>
            <a:spLocks noGrp="1"/>
          </p:cNvSpPr>
          <p:nvPr>
            <p:ph type="title"/>
          </p:nvPr>
        </p:nvSpPr>
        <p:spPr>
          <a:xfrm>
            <a:off x="722313" y="2587551"/>
            <a:ext cx="7772400" cy="1092495"/>
          </a:xfrm>
        </p:spPr>
        <p:txBody>
          <a:bodyPr anchor="t">
            <a:normAutofit/>
          </a:bodyPr>
          <a:lstStyle>
            <a:lvl1pPr algn="ctr">
              <a:defRPr sz="2800" b="0" cap="none">
                <a:solidFill>
                  <a:srgbClr val="3BB6B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376326"/>
            <a:ext cx="7772400" cy="1211225"/>
          </a:xfrm>
        </p:spPr>
        <p:txBody>
          <a:bodyPr anchor="b">
            <a:normAutofit/>
          </a:bodyPr>
          <a:lstStyle>
            <a:lvl1pPr marL="0" indent="0" algn="ctr">
              <a:buNone/>
              <a:defRPr sz="3600" b="1">
                <a:solidFill>
                  <a:srgbClr val="053A8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CWA Logo secondary 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6791" y="440861"/>
            <a:ext cx="1382233" cy="463679"/>
          </a:xfrm>
          <a:prstGeom prst="rect">
            <a:avLst/>
          </a:prstGeom>
        </p:spPr>
      </p:pic>
    </p:spTree>
    <p:extLst>
      <p:ext uri="{BB962C8B-B14F-4D97-AF65-F5344CB8AC3E}">
        <p14:creationId xmlns:p14="http://schemas.microsoft.com/office/powerpoint/2010/main" val="11813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696696"/>
          </a:xfrm>
        </p:spPr>
        <p:txBody>
          <a:bodyPr/>
          <a:lstStyle>
            <a:lvl1pPr>
              <a:defRPr sz="2400"/>
            </a:lvl1pPr>
            <a:lvl2pPr>
              <a:defRPr sz="21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4" name="Content Placeholder 13"/>
          <p:cNvSpPr>
            <a:spLocks noGrp="1"/>
          </p:cNvSpPr>
          <p:nvPr>
            <p:ph sz="quarter" idx="14" hasCustomPrompt="1"/>
          </p:nvPr>
        </p:nvSpPr>
        <p:spPr>
          <a:xfrm>
            <a:off x="5186363" y="1600200"/>
            <a:ext cx="3500437" cy="3697288"/>
          </a:xfrm>
        </p:spPr>
        <p:txBody>
          <a:bodyPr/>
          <a:lstStyle>
            <a:lvl1pPr marL="0" indent="0">
              <a:buNone/>
              <a:defRPr/>
            </a:lvl1pPr>
          </a:lstStyle>
          <a:p>
            <a:pPr lvl="0"/>
            <a:r>
              <a:rPr lang="en-US" dirty="0"/>
              <a:t>Image, graph, chart or videos</a:t>
            </a:r>
          </a:p>
        </p:txBody>
      </p:sp>
      <p:pic>
        <p:nvPicPr>
          <p:cNvPr id="9" name="Picture 8"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2" name="Picture 11"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7569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1"/>
            <a:ext cx="5107172" cy="968743"/>
          </a:xfrm>
        </p:spPr>
        <p:txBody>
          <a:bodyPr/>
          <a:lstStyle>
            <a:lvl1pPr>
              <a:lnSpc>
                <a:spcPts val="3600"/>
              </a:lnSpc>
              <a:defRPr/>
            </a:lvl1pPr>
          </a:lstStyle>
          <a:p>
            <a:r>
              <a:rPr lang="en-US"/>
              <a:t>Click to edit Master title style</a:t>
            </a:r>
            <a:endParaRPr lang="en-US" dirty="0"/>
          </a:p>
        </p:txBody>
      </p:sp>
      <p:sp>
        <p:nvSpPr>
          <p:cNvPr id="9" name="Slide Number Placeholder 8"/>
          <p:cNvSpPr>
            <a:spLocks noGrp="1"/>
          </p:cNvSpPr>
          <p:nvPr>
            <p:ph type="sldNum" sz="quarter" idx="12"/>
          </p:nvPr>
        </p:nvSpPr>
        <p:spPr/>
        <p:txBody>
          <a:bodyPr/>
          <a:lstStyle/>
          <a:p>
            <a:fld id="{9A48AA2D-3466-4A47-B2FD-1E742DB70AAC}" type="slidenum">
              <a:rPr lang="en-US" smtClean="0"/>
              <a:t>‹#›</a:t>
            </a:fld>
            <a:endParaRPr lang="en-US" dirty="0"/>
          </a:p>
        </p:txBody>
      </p:sp>
      <p:sp>
        <p:nvSpPr>
          <p:cNvPr id="12" name="Content Placeholder 2"/>
          <p:cNvSpPr>
            <a:spLocks noGrp="1"/>
          </p:cNvSpPr>
          <p:nvPr>
            <p:ph sz="half" idx="13"/>
          </p:nvPr>
        </p:nvSpPr>
        <p:spPr>
          <a:xfrm>
            <a:off x="457200" y="1600201"/>
            <a:ext cx="5107172" cy="3696696"/>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4" hasCustomPrompt="1"/>
          </p:nvPr>
        </p:nvSpPr>
        <p:spPr>
          <a:xfrm>
            <a:off x="457200" y="1044943"/>
            <a:ext cx="5107172"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5" name="Picture Placeholder 14"/>
          <p:cNvSpPr>
            <a:spLocks noGrp="1"/>
          </p:cNvSpPr>
          <p:nvPr>
            <p:ph type="pic" sz="quarter" idx="15"/>
          </p:nvPr>
        </p:nvSpPr>
        <p:spPr>
          <a:xfrm>
            <a:off x="6054725" y="211505"/>
            <a:ext cx="2632075" cy="1666875"/>
          </a:xfrm>
        </p:spPr>
        <p:txBody>
          <a:bodyPr/>
          <a:lstStyle/>
          <a:p>
            <a:r>
              <a:rPr lang="en-US" dirty="0"/>
              <a:t>Click icon to add picture</a:t>
            </a:r>
          </a:p>
        </p:txBody>
      </p:sp>
      <p:sp>
        <p:nvSpPr>
          <p:cNvPr id="17" name="Picture Placeholder 14"/>
          <p:cNvSpPr>
            <a:spLocks noGrp="1"/>
          </p:cNvSpPr>
          <p:nvPr>
            <p:ph type="pic" sz="quarter" idx="17"/>
          </p:nvPr>
        </p:nvSpPr>
        <p:spPr>
          <a:xfrm>
            <a:off x="6054725" y="3833627"/>
            <a:ext cx="2632075" cy="1666875"/>
          </a:xfrm>
        </p:spPr>
        <p:txBody>
          <a:bodyPr/>
          <a:lstStyle/>
          <a:p>
            <a:r>
              <a:rPr lang="en-US" dirty="0"/>
              <a:t>Click icon to add picture</a:t>
            </a:r>
          </a:p>
        </p:txBody>
      </p:sp>
      <p:sp>
        <p:nvSpPr>
          <p:cNvPr id="14" name="Picture Placeholder 14"/>
          <p:cNvSpPr>
            <a:spLocks noGrp="1"/>
          </p:cNvSpPr>
          <p:nvPr>
            <p:ph type="pic" sz="quarter" idx="18"/>
          </p:nvPr>
        </p:nvSpPr>
        <p:spPr>
          <a:xfrm>
            <a:off x="6054725" y="2025791"/>
            <a:ext cx="2632075" cy="1666875"/>
          </a:xfrm>
        </p:spPr>
        <p:txBody>
          <a:bodyPr/>
          <a:lstStyle/>
          <a:p>
            <a:r>
              <a:rPr lang="en-US" dirty="0"/>
              <a:t>Click icon to add picture</a:t>
            </a:r>
          </a:p>
        </p:txBody>
      </p:sp>
      <p:pic>
        <p:nvPicPr>
          <p:cNvPr id="11" name="Picture 10"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8" name="Picture 17"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6379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0" y="1825624"/>
            <a:ext cx="9144000" cy="4234933"/>
          </a:xfrm>
        </p:spPr>
        <p:txBody>
          <a:bodyPr/>
          <a:lstStyle>
            <a:lvl1pPr marL="0" indent="0" algn="ctr">
              <a:buNone/>
              <a:defRPr/>
            </a:lvl1pPr>
          </a:lstStyle>
          <a:p>
            <a:r>
              <a:rPr lang="en-US" dirty="0"/>
              <a:t>Add image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A48AA2D-3466-4A47-B2FD-1E742DB70AAC}" type="slidenum">
              <a:rPr lang="en-US" smtClean="0"/>
              <a:t>‹#›</a:t>
            </a:fld>
            <a:endParaRPr lang="en-US" dirty="0"/>
          </a:p>
        </p:txBody>
      </p:sp>
      <p:sp>
        <p:nvSpPr>
          <p:cNvPr id="6"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pic>
        <p:nvPicPr>
          <p:cNvPr id="8" name="Picture 7"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0" name="Picture 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4640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48AA2D-3466-4A47-B2FD-1E742DB70AAC}" type="slidenum">
              <a:rPr lang="en-US" smtClean="0"/>
              <a:t>‹#›</a:t>
            </a:fld>
            <a:endParaRPr lang="en-US" dirty="0"/>
          </a:p>
        </p:txBody>
      </p:sp>
      <p:sp>
        <p:nvSpPr>
          <p:cNvPr id="8" name="Picture Placeholder 7"/>
          <p:cNvSpPr>
            <a:spLocks noGrp="1"/>
          </p:cNvSpPr>
          <p:nvPr>
            <p:ph type="pic" sz="quarter" idx="13" hasCustomPrompt="1"/>
          </p:nvPr>
        </p:nvSpPr>
        <p:spPr>
          <a:xfrm>
            <a:off x="0" y="0"/>
            <a:ext cx="9144000" cy="2038350"/>
          </a:xfrm>
        </p:spPr>
        <p:txBody>
          <a:bodyPr/>
          <a:lstStyle>
            <a:lvl1pPr marL="0" indent="0" algn="ctr">
              <a:buNone/>
              <a:defRPr baseline="0"/>
            </a:lvl1pPr>
          </a:lstStyle>
          <a:p>
            <a:r>
              <a:rPr lang="en-US" dirty="0"/>
              <a:t>Add image</a:t>
            </a:r>
          </a:p>
        </p:txBody>
      </p:sp>
      <p:sp>
        <p:nvSpPr>
          <p:cNvPr id="9" name="Title 1"/>
          <p:cNvSpPr>
            <a:spLocks noGrp="1"/>
          </p:cNvSpPr>
          <p:nvPr>
            <p:ph type="title"/>
          </p:nvPr>
        </p:nvSpPr>
        <p:spPr>
          <a:xfrm>
            <a:off x="457200" y="2273596"/>
            <a:ext cx="8229600" cy="968743"/>
          </a:xfrm>
        </p:spPr>
        <p:txBody>
          <a:bodyPr/>
          <a:lstStyle/>
          <a:p>
            <a:r>
              <a:rPr lang="en-US"/>
              <a:t>Click to edit Master title style</a:t>
            </a:r>
          </a:p>
        </p:txBody>
      </p:sp>
      <p:sp>
        <p:nvSpPr>
          <p:cNvPr id="10" name="Text Placeholder 9"/>
          <p:cNvSpPr>
            <a:spLocks noGrp="1"/>
          </p:cNvSpPr>
          <p:nvPr>
            <p:ph type="body" sz="quarter" idx="14" hasCustomPrompt="1"/>
          </p:nvPr>
        </p:nvSpPr>
        <p:spPr>
          <a:xfrm>
            <a:off x="457200" y="3105888"/>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1" name="Content Placeholder 2"/>
          <p:cNvSpPr>
            <a:spLocks noGrp="1"/>
          </p:cNvSpPr>
          <p:nvPr>
            <p:ph sz="half" idx="15"/>
          </p:nvPr>
        </p:nvSpPr>
        <p:spPr>
          <a:xfrm>
            <a:off x="457200" y="3585535"/>
            <a:ext cx="8229600" cy="1711361"/>
          </a:xfrm>
        </p:spPr>
        <p:txBody>
          <a:bodyPr/>
          <a:lstStyle>
            <a:lvl1pPr>
              <a:defRPr sz="2400"/>
            </a:lvl1pPr>
            <a:lvl2pPr>
              <a:defRPr sz="21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3" name="Picture 12"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14" name="Picture 13"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3195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57201"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7" name="Slide Number Placeholder 6"/>
          <p:cNvSpPr>
            <a:spLocks noGrp="1"/>
          </p:cNvSpPr>
          <p:nvPr>
            <p:ph type="sldNum" sz="quarter" idx="12"/>
          </p:nvPr>
        </p:nvSpPr>
        <p:spPr/>
        <p:txBody>
          <a:bodyPr/>
          <a:lstStyle/>
          <a:p>
            <a:fld id="{9A48AA2D-3466-4A47-B2FD-1E742DB70AAC}" type="slidenum">
              <a:rPr lang="en-US" smtClean="0"/>
              <a:t>‹#›</a:t>
            </a:fld>
            <a:endParaRPr lang="en-US" dirty="0"/>
          </a:p>
        </p:txBody>
      </p:sp>
      <p:sp>
        <p:nvSpPr>
          <p:cNvPr id="10" name="Title 1"/>
          <p:cNvSpPr>
            <a:spLocks noGrp="1"/>
          </p:cNvSpPr>
          <p:nvPr>
            <p:ph type="title"/>
          </p:nvPr>
        </p:nvSpPr>
        <p:spPr>
          <a:xfrm>
            <a:off x="457200" y="212651"/>
            <a:ext cx="8229600" cy="968743"/>
          </a:xfrm>
        </p:spPr>
        <p:txBody>
          <a:bodyPr/>
          <a:lstStyle/>
          <a:p>
            <a:r>
              <a:rPr lang="en-US"/>
              <a:t>Click to edit Master title style</a:t>
            </a:r>
          </a:p>
        </p:txBody>
      </p:sp>
      <p:sp>
        <p:nvSpPr>
          <p:cNvPr id="11" name="Text Placeholder 9"/>
          <p:cNvSpPr>
            <a:spLocks noGrp="1"/>
          </p:cNvSpPr>
          <p:nvPr>
            <p:ph type="body" sz="quarter" idx="13" hasCustomPrompt="1"/>
          </p:nvPr>
        </p:nvSpPr>
        <p:spPr>
          <a:xfrm>
            <a:off x="457200" y="1044943"/>
            <a:ext cx="8229600" cy="318385"/>
          </a:xfrm>
        </p:spPr>
        <p:txBody>
          <a:bodyPr anchor="t">
            <a:noAutofit/>
          </a:bodyPr>
          <a:lstStyle>
            <a:lvl1pPr marL="0" indent="0">
              <a:lnSpc>
                <a:spcPct val="100000"/>
              </a:lnSpc>
              <a:spcBef>
                <a:spcPts val="0"/>
              </a:spcBef>
              <a:buNone/>
              <a:defRPr sz="2800">
                <a:solidFill>
                  <a:srgbClr val="3BB6B3"/>
                </a:solidFill>
              </a:defRPr>
            </a:lvl1pPr>
          </a:lstStyle>
          <a:p>
            <a:pPr lvl="0"/>
            <a:r>
              <a:rPr lang="en-US" dirty="0"/>
              <a:t>Click to edit subtitle</a:t>
            </a:r>
          </a:p>
        </p:txBody>
      </p:sp>
      <p:sp>
        <p:nvSpPr>
          <p:cNvPr id="13" name="Picture Placeholder 12"/>
          <p:cNvSpPr>
            <a:spLocks noGrp="1"/>
          </p:cNvSpPr>
          <p:nvPr>
            <p:ph type="pic" sz="quarter" idx="14"/>
          </p:nvPr>
        </p:nvSpPr>
        <p:spPr>
          <a:xfrm>
            <a:off x="457200" y="1747838"/>
            <a:ext cx="2508102" cy="2009775"/>
          </a:xfrm>
        </p:spPr>
        <p:txBody>
          <a:bodyPr/>
          <a:lstStyle/>
          <a:p>
            <a:r>
              <a:rPr lang="en-US" dirty="0"/>
              <a:t>Click icon to add picture</a:t>
            </a:r>
          </a:p>
        </p:txBody>
      </p:sp>
      <p:sp>
        <p:nvSpPr>
          <p:cNvPr id="16" name="Picture Placeholder 12"/>
          <p:cNvSpPr>
            <a:spLocks noGrp="1"/>
          </p:cNvSpPr>
          <p:nvPr>
            <p:ph type="pic" sz="quarter" idx="15"/>
          </p:nvPr>
        </p:nvSpPr>
        <p:spPr>
          <a:xfrm>
            <a:off x="3322084" y="1747838"/>
            <a:ext cx="2508102" cy="2009775"/>
          </a:xfrm>
        </p:spPr>
        <p:txBody>
          <a:bodyPr/>
          <a:lstStyle/>
          <a:p>
            <a:r>
              <a:rPr lang="en-US" dirty="0"/>
              <a:t>Click icon to add picture</a:t>
            </a:r>
          </a:p>
        </p:txBody>
      </p:sp>
      <p:sp>
        <p:nvSpPr>
          <p:cNvPr id="17" name="Picture Placeholder 12"/>
          <p:cNvSpPr>
            <a:spLocks noGrp="1"/>
          </p:cNvSpPr>
          <p:nvPr>
            <p:ph type="pic" sz="quarter" idx="16"/>
          </p:nvPr>
        </p:nvSpPr>
        <p:spPr>
          <a:xfrm>
            <a:off x="6178698" y="1747838"/>
            <a:ext cx="2508102" cy="2009775"/>
          </a:xfrm>
        </p:spPr>
        <p:txBody>
          <a:bodyPr/>
          <a:lstStyle/>
          <a:p>
            <a:r>
              <a:rPr lang="en-US" dirty="0"/>
              <a:t>Click icon to add picture</a:t>
            </a:r>
          </a:p>
        </p:txBody>
      </p:sp>
      <p:sp>
        <p:nvSpPr>
          <p:cNvPr id="18" name="Text Placeholder 3"/>
          <p:cNvSpPr>
            <a:spLocks noGrp="1"/>
          </p:cNvSpPr>
          <p:nvPr>
            <p:ph type="body" sz="half" idx="17" hasCustomPrompt="1"/>
          </p:nvPr>
        </p:nvSpPr>
        <p:spPr>
          <a:xfrm>
            <a:off x="331617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
        <p:nvSpPr>
          <p:cNvPr id="19" name="Text Placeholder 3"/>
          <p:cNvSpPr>
            <a:spLocks noGrp="1"/>
          </p:cNvSpPr>
          <p:nvPr>
            <p:ph type="body" sz="half" idx="18" hasCustomPrompt="1"/>
          </p:nvPr>
        </p:nvSpPr>
        <p:spPr>
          <a:xfrm>
            <a:off x="6178698" y="3845442"/>
            <a:ext cx="2508102" cy="1451454"/>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pic>
        <p:nvPicPr>
          <p:cNvPr id="15" name="Picture 1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20" name="Picture 19"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316774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A48AA2D-3466-4A47-B2FD-1E742DB70AAC}" type="slidenum">
              <a:rPr lang="en-US" smtClean="0"/>
              <a:pPr/>
              <a:t>‹#›</a:t>
            </a:fld>
            <a:endParaRPr lang="en-US" dirty="0"/>
          </a:p>
        </p:txBody>
      </p:sp>
      <p:pic>
        <p:nvPicPr>
          <p:cNvPr id="5" name="Picture 4" descr="foot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24232"/>
            <a:ext cx="9144000" cy="1540943"/>
          </a:xfrm>
          <a:prstGeom prst="rect">
            <a:avLst/>
          </a:prstGeom>
        </p:spPr>
      </p:pic>
      <p:pic>
        <p:nvPicPr>
          <p:cNvPr id="7" name="Picture 6" descr="ACWA Logo secondary white.pn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457200" y="6284390"/>
            <a:ext cx="987980" cy="331424"/>
          </a:xfrm>
          <a:prstGeom prst="rect">
            <a:avLst/>
          </a:prstGeom>
        </p:spPr>
      </p:pic>
    </p:spTree>
    <p:extLst>
      <p:ext uri="{BB962C8B-B14F-4D97-AF65-F5344CB8AC3E}">
        <p14:creationId xmlns:p14="http://schemas.microsoft.com/office/powerpoint/2010/main" val="15602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651"/>
            <a:ext cx="8229600" cy="96874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256"/>
            <a:ext cx="8229600" cy="43009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3BB6B3"/>
                </a:solidFill>
              </a:defRPr>
            </a:lvl1pPr>
          </a:lstStyle>
          <a:p>
            <a:fld id="{9A48AA2D-3466-4A47-B2FD-1E742DB70AAC}" type="slidenum">
              <a:rPr lang="en-US" smtClean="0"/>
              <a:pPr/>
              <a:t>‹#›</a:t>
            </a:fld>
            <a:endParaRPr lang="en-US" dirty="0"/>
          </a:p>
        </p:txBody>
      </p:sp>
    </p:spTree>
    <p:extLst>
      <p:ext uri="{BB962C8B-B14F-4D97-AF65-F5344CB8AC3E}">
        <p14:creationId xmlns:p14="http://schemas.microsoft.com/office/powerpoint/2010/main" val="195822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txStyles>
    <p:titleStyle>
      <a:lvl1pPr algn="l" defTabSz="457200" rtl="0" eaLnBrk="1" latinLnBrk="0" hangingPunct="1">
        <a:lnSpc>
          <a:spcPts val="3600"/>
        </a:lnSpc>
        <a:spcBef>
          <a:spcPct val="0"/>
        </a:spcBef>
        <a:buNone/>
        <a:defRPr sz="3600" kern="1200">
          <a:solidFill>
            <a:srgbClr val="053A8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ca.gov/wp-content/uploads/2021/05/5.10.2021-Drought-Proclamation.pdf" TargetMode="External"/><Relationship Id="rId7" Type="http://schemas.openxmlformats.org/officeDocument/2006/relationships/hyperlink" Target="https://resources.ca.gov/-/media/CNRA-Website/Files/Initiatives/Water-Resilience/CA-Water-Supply-Strategy.pdf" TargetMode="External"/><Relationship Id="rId2" Type="http://schemas.openxmlformats.org/officeDocument/2006/relationships/hyperlink" Target="https://www.gov.ca.gov/wp-content/uploads/2021/04/4.21.21-Drought-Proclamation.pdf" TargetMode="External"/><Relationship Id="rId1" Type="http://schemas.openxmlformats.org/officeDocument/2006/relationships/slideLayout" Target="../slideLayouts/slideLayout4.xml"/><Relationship Id="rId6" Type="http://schemas.openxmlformats.org/officeDocument/2006/relationships/hyperlink" Target="https://www.waterboards.ca.gov/board_decisions/adopted_orders/resolutions/2022/rs2022_0018.pdf" TargetMode="External"/><Relationship Id="rId5" Type="http://schemas.openxmlformats.org/officeDocument/2006/relationships/hyperlink" Target="https://www.waterboards.ca.gov/water_issues/programs/conservation_portal/regs/emergency_regulation.html" TargetMode="External"/><Relationship Id="rId4" Type="http://schemas.openxmlformats.org/officeDocument/2006/relationships/hyperlink" Target="https://www.gov.ca.gov/wp-content/uploads/2021/10/10.19.21-Drought-SOE-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acwa.com/resources/acwas-2022-summer-drought-toolkit/" TargetMode="Externa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hyperlink" Target="https://water.ca.gov/-/media/DWR-Website/Web-Pages/Programs/Water-Use-And-Efficiency/2018-Water-Conservation-Legislation/Performance-Measures/VAR_-SUMMARY_WUES-DWR-2021-04_COMPLETE.pdf" TargetMode="External"/><Relationship Id="rId3" Type="http://schemas.openxmlformats.org/officeDocument/2006/relationships/hyperlink" Target="https://water.ca.gov/-/media/DWR-Website/Web-Pages/Programs/Water-Use-And-Efficiency/2018-Water-Conservation-Legislation/Performance-Measures/NEW_Results-of-the-Indoor-Residential-Water-Use-Study.pdf" TargetMode="External"/><Relationship Id="rId7" Type="http://schemas.openxmlformats.org/officeDocument/2006/relationships/hyperlink" Target="https://water.ca.gov/-/media/DWR-Website/Web-Pages/Programs/Water-Use-And-Efficiency/2018-Water-Conservation-Legislation/RecommendationsSummary-Final-Memo-9-29-2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aterboards.ca.gov/conservation/water_loss_control.html#resources" TargetMode="External"/><Relationship Id="rId5" Type="http://schemas.openxmlformats.org/officeDocument/2006/relationships/hyperlink" Target="https://www.waterboards.ca.gov/drinking_water/certlic/drinkingwater/docs/2022/water-loss-regulatory-text-22-08-31.pdf" TargetMode="External"/><Relationship Id="rId10" Type="http://schemas.openxmlformats.org/officeDocument/2006/relationships/hyperlink" Target="https://water.ca.gov/Programs/Water-Use-And-Efficiency/Urban-Water-Use-Efficiency/Urban-Water-Management-Plans" TargetMode="External"/><Relationship Id="rId4" Type="http://schemas.openxmlformats.org/officeDocument/2006/relationships/hyperlink" Target="https://leginfo.legislature.ca.gov/faces/billCompareClient.xhtml?bill_id=202120220SB1157&amp;showamends=false" TargetMode="External"/><Relationship Id="rId9" Type="http://schemas.openxmlformats.org/officeDocument/2006/relationships/hyperlink" Target="https://water.ca.gov/-/media/DWR-Website/Web-Pages/Programs/Water-Use-And-Efficiency/2018-Water-Conservation-Legislation/Performance-Measures/UWUE_STD_VAR_PM_REPORT_WUES-DWR-2021-01A_COMPLET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aterboards.ca.gov/conservation/water_loss_contro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 Use Efficiency Work Group</a:t>
            </a:r>
          </a:p>
        </p:txBody>
      </p:sp>
      <p:sp>
        <p:nvSpPr>
          <p:cNvPr id="3" name="Subtitle 2"/>
          <p:cNvSpPr>
            <a:spLocks noGrp="1"/>
          </p:cNvSpPr>
          <p:nvPr>
            <p:ph type="subTitle" idx="1"/>
          </p:nvPr>
        </p:nvSpPr>
        <p:spPr>
          <a:xfrm>
            <a:off x="685799" y="3401818"/>
            <a:ext cx="7772400" cy="795039"/>
          </a:xfrm>
        </p:spPr>
        <p:txBody>
          <a:bodyPr>
            <a:normAutofit/>
          </a:bodyPr>
          <a:lstStyle/>
          <a:p>
            <a:r>
              <a:rPr lang="en-US" dirty="0"/>
              <a:t>Bi-Monthly Meeting</a:t>
            </a:r>
          </a:p>
        </p:txBody>
      </p:sp>
      <p:sp>
        <p:nvSpPr>
          <p:cNvPr id="4" name="Text Placeholder 3"/>
          <p:cNvSpPr>
            <a:spLocks noGrp="1"/>
          </p:cNvSpPr>
          <p:nvPr>
            <p:ph type="body" sz="quarter" idx="13"/>
          </p:nvPr>
        </p:nvSpPr>
        <p:spPr/>
        <p:txBody>
          <a:bodyPr/>
          <a:lstStyle/>
          <a:p>
            <a:r>
              <a:rPr lang="en-US" dirty="0"/>
              <a:t>January 11, 2023</a:t>
            </a:r>
          </a:p>
          <a:p>
            <a:r>
              <a:rPr lang="en-US" dirty="0"/>
              <a:t>10:00 AM – 12:00 PM</a:t>
            </a:r>
          </a:p>
        </p:txBody>
      </p:sp>
    </p:spTree>
    <p:extLst>
      <p:ext uri="{BB962C8B-B14F-4D97-AF65-F5344CB8AC3E}">
        <p14:creationId xmlns:p14="http://schemas.microsoft.com/office/powerpoint/2010/main" val="3752421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Elizabeth Lovsted</a:t>
            </a:r>
            <a:endParaRPr lang="en-US" sz="1600" dirty="0"/>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7504176" cy="5955476"/>
          </a:xfrm>
          <a:prstGeom prst="rect">
            <a:avLst/>
          </a:prstGeom>
          <a:noFill/>
        </p:spPr>
        <p:txBody>
          <a:bodyPr wrap="square">
            <a:spAutoFit/>
          </a:bodyPr>
          <a:lstStyle/>
          <a:p>
            <a:pPr marL="285750" indent="-285750">
              <a:buFont typeface="Courier New" panose="02070309020205020404" pitchFamily="49" charset="0"/>
              <a:buChar char="o"/>
            </a:pPr>
            <a:r>
              <a:rPr lang="en-US" sz="1600" dirty="0"/>
              <a:t>DWR has concluded that sufficient evidence supports the establishment of the eight variances identified in the 2018 Legislation</a:t>
            </a:r>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r>
              <a:rPr lang="en-US" sz="1600" dirty="0"/>
              <a:t>Per the 2018 Legislation, appropriate variances may include, but are not limited to, the following eight identified in WC Section 10609.14(b):</a:t>
            </a:r>
          </a:p>
          <a:p>
            <a:pPr marL="742950" lvl="1" indent="-285750">
              <a:buFont typeface="Wingdings" panose="05000000000000000000" pitchFamily="2" charset="2"/>
              <a:buChar char="§"/>
            </a:pPr>
            <a:r>
              <a:rPr lang="en-US" sz="1600" dirty="0"/>
              <a:t>Significant use of evaporative coolers</a:t>
            </a:r>
          </a:p>
          <a:p>
            <a:pPr marL="742950" lvl="1" indent="-285750">
              <a:buFont typeface="Wingdings" panose="05000000000000000000" pitchFamily="2" charset="2"/>
              <a:buChar char="§"/>
            </a:pPr>
            <a:r>
              <a:rPr lang="en-US" sz="1600" dirty="0"/>
              <a:t>Significant populations of horses and other livestock</a:t>
            </a:r>
          </a:p>
          <a:p>
            <a:pPr marL="742950" lvl="1" indent="-285750">
              <a:buFont typeface="Wingdings" panose="05000000000000000000" pitchFamily="2" charset="2"/>
              <a:buChar char="§"/>
            </a:pPr>
            <a:r>
              <a:rPr lang="en-US" sz="1600" dirty="0"/>
              <a:t>Significant fluctuations in seasonal populations</a:t>
            </a:r>
          </a:p>
          <a:p>
            <a:pPr marL="742950" lvl="1" indent="-285750">
              <a:buFont typeface="Wingdings" panose="05000000000000000000" pitchFamily="2" charset="2"/>
              <a:buChar char="§"/>
            </a:pPr>
            <a:r>
              <a:rPr lang="en-US" sz="1600" dirty="0"/>
              <a:t>Significant landscape areas irrigated with recycled water having high levels of total dissolved solids </a:t>
            </a:r>
          </a:p>
          <a:p>
            <a:pPr marL="742950" lvl="1" indent="-285750">
              <a:buFont typeface="Wingdings" panose="05000000000000000000" pitchFamily="2" charset="2"/>
              <a:buChar char="§"/>
            </a:pPr>
            <a:r>
              <a:rPr lang="en-US" sz="1600" dirty="0"/>
              <a:t>Significant use of water for soil compaction and dust control </a:t>
            </a:r>
            <a:r>
              <a:rPr lang="en-US" sz="1600" dirty="0">
                <a:solidFill>
                  <a:schemeClr val="accent1"/>
                </a:solidFill>
              </a:rPr>
              <a:t>“for horse corrals and animal exercising arenas</a:t>
            </a:r>
            <a:endParaRPr lang="en-US" sz="1600" dirty="0"/>
          </a:p>
          <a:p>
            <a:pPr marL="742950" lvl="1" indent="-285750">
              <a:buFont typeface="Wingdings" panose="05000000000000000000" pitchFamily="2" charset="2"/>
              <a:buChar char="§"/>
            </a:pPr>
            <a:r>
              <a:rPr lang="en-US" sz="1600" dirty="0"/>
              <a:t>Significant use of water to supplement ponds and lakes to sustain wildlife</a:t>
            </a:r>
          </a:p>
          <a:p>
            <a:pPr marL="742950" lvl="1" indent="-285750">
              <a:buFont typeface="Wingdings" panose="05000000000000000000" pitchFamily="2" charset="2"/>
              <a:buChar char="§"/>
            </a:pPr>
            <a:r>
              <a:rPr lang="en-US" sz="1600" dirty="0"/>
              <a:t>Significant use of water to irrigate vegetation for fire protection </a:t>
            </a:r>
            <a:r>
              <a:rPr lang="en-US" sz="1600" dirty="0">
                <a:solidFill>
                  <a:schemeClr val="accent1"/>
                </a:solidFill>
              </a:rPr>
              <a:t>“significant use of water during major emergencies”</a:t>
            </a:r>
          </a:p>
          <a:p>
            <a:pPr marL="742950" lvl="1" indent="-285750">
              <a:buFont typeface="Wingdings" panose="05000000000000000000" pitchFamily="2" charset="2"/>
              <a:buChar char="§"/>
            </a:pPr>
            <a:r>
              <a:rPr lang="en-US" sz="1600" dirty="0"/>
              <a:t>Significant use of water for commercial and noncommercial agricultural use</a:t>
            </a:r>
          </a:p>
          <a:p>
            <a:pPr marL="742950" lvl="1" indent="-285750">
              <a:buFont typeface="Wingdings" panose="05000000000000000000" pitchFamily="2" charset="2"/>
              <a:buChar char="§"/>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a:t>WUE Objective Update: Variances </a:t>
            </a:r>
            <a:endParaRPr lang="en-US" dirty="0"/>
          </a:p>
        </p:txBody>
      </p:sp>
    </p:spTree>
    <p:extLst>
      <p:ext uri="{BB962C8B-B14F-4D97-AF65-F5344CB8AC3E}">
        <p14:creationId xmlns:p14="http://schemas.microsoft.com/office/powerpoint/2010/main" val="374462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a:t>Elizabeth Lovsted</a:t>
            </a:r>
            <a:endParaRPr lang="en-US" sz="1600" dirty="0"/>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4748784" cy="4724370"/>
          </a:xfrm>
          <a:prstGeom prst="rect">
            <a:avLst/>
          </a:prstGeom>
          <a:noFill/>
        </p:spPr>
        <p:txBody>
          <a:bodyPr wrap="square">
            <a:spAutoFit/>
          </a:bodyPr>
          <a:lstStyle/>
          <a:p>
            <a:pPr marL="285750" indent="-285750">
              <a:buFont typeface="Courier New" panose="02070309020205020404" pitchFamily="49" charset="0"/>
              <a:buChar char="o"/>
            </a:pPr>
            <a:r>
              <a:rPr lang="en-US" sz="1600" dirty="0"/>
              <a:t>For each variance, the recommendation includes a threshold of significance and guidelines and methodologies for calculating efficient water use allowable under that variance.</a:t>
            </a:r>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r>
              <a:rPr lang="en-US" sz="1600" dirty="0"/>
              <a:t>Any URWS that would like to use this variance would need to request it from the State Water Board and receive specific approval on an individual URWS level in order to use the variance in calculating  its UWUO.</a:t>
            </a:r>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Courier New" panose="02070309020205020404" pitchFamily="49" charset="0"/>
              <a:buChar char="o"/>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WUE Objective Update: Variances </a:t>
            </a:r>
          </a:p>
        </p:txBody>
      </p:sp>
      <p:pic>
        <p:nvPicPr>
          <p:cNvPr id="1026" name="Picture 2" descr="Farm Animals. Cow, Pig And Chicken Stand On Each Other Stock Photo, Picture  And Royalty Free Image. Image 107526836.">
            <a:extLst>
              <a:ext uri="{FF2B5EF4-FFF2-40B4-BE49-F238E27FC236}">
                <a16:creationId xmlns:a16="http://schemas.microsoft.com/office/drawing/2014/main" id="{B7C1194A-5C90-F1F5-4A8C-1D6B728B3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168" y="1662270"/>
            <a:ext cx="2714435" cy="313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4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Ariel Flores</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755148"/>
          </a:xfrm>
          <a:prstGeom prst="rect">
            <a:avLst/>
          </a:prstGeom>
          <a:noFill/>
        </p:spPr>
        <p:txBody>
          <a:bodyPr wrap="square">
            <a:spAutoFit/>
          </a:bodyPr>
          <a:lstStyle/>
          <a:p>
            <a:pPr marL="285750" indent="-285750">
              <a:buFont typeface="Courier New" panose="02070309020205020404" pitchFamily="49" charset="0"/>
              <a:buChar char="o"/>
            </a:pPr>
            <a:r>
              <a:rPr lang="en-US" sz="1600" dirty="0"/>
              <a:t>CII Water Use Classification System</a:t>
            </a:r>
          </a:p>
          <a:p>
            <a:pPr marL="742950" lvl="1" indent="-285750">
              <a:buFont typeface="Wingdings" panose="05000000000000000000" pitchFamily="2" charset="2"/>
              <a:buChar char="§"/>
            </a:pPr>
            <a:r>
              <a:rPr lang="en-US" sz="1500" dirty="0"/>
              <a:t>19 categories of water uses </a:t>
            </a:r>
          </a:p>
          <a:p>
            <a:pPr marL="742950" lvl="1" indent="-285750">
              <a:buFont typeface="Wingdings" panose="05000000000000000000" pitchFamily="2" charset="2"/>
              <a:buChar char="§"/>
            </a:pPr>
            <a:r>
              <a:rPr lang="en-US" sz="1500" dirty="0"/>
              <a:t>Complete classifications within 5 years from SWRCB adoption</a:t>
            </a:r>
          </a:p>
          <a:p>
            <a:pPr marL="742950" lvl="1" indent="-285750">
              <a:buFont typeface="Wingdings" panose="05000000000000000000" pitchFamily="2" charset="2"/>
              <a:buChar char="§"/>
            </a:pPr>
            <a:r>
              <a:rPr lang="en-US" sz="1500" dirty="0"/>
              <a:t>DWR to provide technical assistance and develop guidance for CII mapping </a:t>
            </a:r>
          </a:p>
          <a:p>
            <a:pPr marL="285750" indent="-285750">
              <a:buFont typeface="Courier New" panose="02070309020205020404" pitchFamily="49" charset="0"/>
              <a:buChar char="o"/>
            </a:pPr>
            <a:endParaRPr lang="en-US" sz="1500" dirty="0"/>
          </a:p>
          <a:p>
            <a:pPr marL="285750" indent="-285750">
              <a:buFont typeface="Courier New" panose="02070309020205020404" pitchFamily="49" charset="0"/>
              <a:buChar char="o"/>
            </a:pPr>
            <a:r>
              <a:rPr lang="en-US" sz="1600" dirty="0"/>
              <a:t>CII Conversion Threshold </a:t>
            </a:r>
          </a:p>
          <a:p>
            <a:pPr marL="742950" lvl="1" indent="-285750">
              <a:buFont typeface="Wingdings" panose="05000000000000000000" pitchFamily="2" charset="2"/>
              <a:buChar char="§"/>
            </a:pPr>
            <a:r>
              <a:rPr lang="en-US" sz="1500" dirty="0"/>
              <a:t>1 acre of landscape area irrigated by a mixed-use meter on a per parcel basis</a:t>
            </a:r>
          </a:p>
          <a:p>
            <a:pPr marL="742950" lvl="1" indent="-285750">
              <a:buFont typeface="Wingdings" panose="05000000000000000000" pitchFamily="2" charset="2"/>
              <a:buChar char="§"/>
            </a:pPr>
            <a:r>
              <a:rPr lang="en-US" sz="1500" dirty="0"/>
              <a:t>Complete landscape area measurement and determine if a dedicated meter (or equivalent technology) or in-lieu technologies will be implemented within 5 years from SWRCB adoption </a:t>
            </a:r>
          </a:p>
          <a:p>
            <a:pPr marL="742950" lvl="1" indent="-285750">
              <a:buFont typeface="Wingdings" panose="05000000000000000000" pitchFamily="2" charset="2"/>
              <a:buChar char="§"/>
            </a:pPr>
            <a:endParaRPr lang="en-US" sz="1500" dirty="0"/>
          </a:p>
          <a:p>
            <a:pPr marL="285750" indent="-285750">
              <a:buFont typeface="Courier New" panose="02070309020205020404" pitchFamily="49" charset="0"/>
              <a:buChar char="o"/>
            </a:pPr>
            <a:r>
              <a:rPr lang="en-US" sz="1500" dirty="0"/>
              <a:t>In-Lieu Technologies </a:t>
            </a:r>
          </a:p>
          <a:p>
            <a:pPr marL="742950" lvl="1" indent="-285750">
              <a:buFont typeface="Wingdings" panose="05000000000000000000" pitchFamily="2" charset="2"/>
              <a:buChar char="§"/>
            </a:pPr>
            <a:r>
              <a:rPr lang="en-US" sz="1500" dirty="0"/>
              <a:t>Includes:</a:t>
            </a:r>
          </a:p>
          <a:p>
            <a:pPr marL="1257300" lvl="2" indent="-342900">
              <a:buFont typeface="+mj-lt"/>
              <a:buAutoNum type="arabicPeriod"/>
            </a:pPr>
            <a:r>
              <a:rPr lang="en-US" sz="1500" dirty="0"/>
              <a:t>Water budget-based rate structures, </a:t>
            </a:r>
          </a:p>
          <a:p>
            <a:pPr marL="1257300" lvl="2" indent="-342900">
              <a:buFont typeface="+mj-lt"/>
              <a:buAutoNum type="arabicPeriod"/>
            </a:pPr>
            <a:r>
              <a:rPr lang="en-US" sz="1500" dirty="0"/>
              <a:t>Water budget-based management without a rate structure, </a:t>
            </a:r>
          </a:p>
          <a:p>
            <a:pPr marL="1257300" lvl="2" indent="-342900">
              <a:buFont typeface="+mj-lt"/>
              <a:buAutoNum type="arabicPeriod"/>
            </a:pPr>
            <a:r>
              <a:rPr lang="en-US" sz="1500" dirty="0"/>
              <a:t>Hardware improvements with enhanced performance, </a:t>
            </a:r>
          </a:p>
          <a:p>
            <a:pPr marL="1257300" lvl="2" indent="-342900">
              <a:buFont typeface="+mj-lt"/>
              <a:buAutoNum type="arabicPeriod"/>
            </a:pPr>
            <a:r>
              <a:rPr lang="en-US" sz="1500" dirty="0"/>
              <a:t>Remote sensing combined with other data and hardware improvements (cont. next slide)</a:t>
            </a:r>
          </a:p>
          <a:p>
            <a:pPr marL="742950" lvl="1" indent="-285750">
              <a:buFont typeface="Wingdings" panose="05000000000000000000" pitchFamily="2" charset="2"/>
              <a:buChar char="§"/>
            </a:pPr>
            <a:endParaRPr lang="en-US" sz="1500" dirty="0"/>
          </a:p>
          <a:p>
            <a:pPr marL="1200150" lvl="2" indent="-285750">
              <a:buFont typeface="Wingdings" panose="05000000000000000000" pitchFamily="2" charset="2"/>
              <a:buChar char="§"/>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dirty="0"/>
              <a:t>WUE Objective Update: CII Performance Measures  </a:t>
            </a:r>
          </a:p>
        </p:txBody>
      </p:sp>
    </p:spTree>
    <p:extLst>
      <p:ext uri="{BB962C8B-B14F-4D97-AF65-F5344CB8AC3E}">
        <p14:creationId xmlns:p14="http://schemas.microsoft.com/office/powerpoint/2010/main" val="252462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Ariel Flores</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016484"/>
          </a:xfrm>
          <a:prstGeom prst="rect">
            <a:avLst/>
          </a:prstGeom>
          <a:noFill/>
        </p:spPr>
        <p:txBody>
          <a:bodyPr wrap="square">
            <a:spAutoFit/>
          </a:bodyPr>
          <a:lstStyle/>
          <a:p>
            <a:pPr marL="285750" indent="-285750">
              <a:buFont typeface="Courier New" panose="02070309020205020404" pitchFamily="49" charset="0"/>
              <a:buChar char="o"/>
            </a:pPr>
            <a:r>
              <a:rPr lang="en-US" sz="1600" dirty="0"/>
              <a:t>In-Lieu Technologies </a:t>
            </a:r>
          </a:p>
          <a:p>
            <a:pPr marL="1200150" lvl="2" indent="-285750">
              <a:buFont typeface="Wingdings" panose="05000000000000000000" pitchFamily="2" charset="2"/>
              <a:buChar char="§"/>
            </a:pPr>
            <a:r>
              <a:rPr lang="en-US" sz="1500" dirty="0"/>
              <a:t>(5) Landscape plant palette transformation programs, </a:t>
            </a:r>
          </a:p>
          <a:p>
            <a:pPr marL="1200150" lvl="2" indent="-285750">
              <a:buFont typeface="Wingdings" panose="05000000000000000000" pitchFamily="2" charset="2"/>
              <a:buChar char="§"/>
            </a:pPr>
            <a:r>
              <a:rPr lang="en-US" sz="1500" dirty="0"/>
              <a:t>(6) Others as approved by the State Water Board</a:t>
            </a:r>
          </a:p>
          <a:p>
            <a:pPr marL="742950" lvl="1" indent="-285750">
              <a:buFont typeface="Wingdings" panose="05000000000000000000" pitchFamily="2" charset="2"/>
              <a:buChar char="§"/>
            </a:pPr>
            <a:r>
              <a:rPr lang="en-US" sz="1500" dirty="0"/>
              <a:t>Complete landscape in-lieu technologies within 5 years after the first year of landscape measurement under the conversion threshold PM</a:t>
            </a:r>
          </a:p>
          <a:p>
            <a:pPr marL="285750" indent="-285750">
              <a:buFont typeface="Courier New" panose="02070309020205020404" pitchFamily="49" charset="0"/>
              <a:buChar char="o"/>
            </a:pPr>
            <a:endParaRPr lang="en-US" sz="1500" dirty="0"/>
          </a:p>
          <a:p>
            <a:pPr marL="285750" indent="-285750">
              <a:buFont typeface="Courier New" panose="02070309020205020404" pitchFamily="49" charset="0"/>
              <a:buChar char="o"/>
            </a:pPr>
            <a:r>
              <a:rPr lang="en-US" sz="1600" dirty="0"/>
              <a:t>CII Best Management Practices, Performance Measure, and Threshold for Implementation </a:t>
            </a:r>
          </a:p>
          <a:p>
            <a:pPr marL="742950" lvl="1" indent="-285750">
              <a:buFont typeface="Wingdings" panose="05000000000000000000" pitchFamily="2" charset="2"/>
              <a:buChar char="§"/>
            </a:pPr>
            <a:r>
              <a:rPr lang="en-US" sz="1500" dirty="0"/>
              <a:t>Selection of specific CII water user BMPs is subject to local determination </a:t>
            </a:r>
          </a:p>
          <a:p>
            <a:pPr marL="742950" lvl="1" indent="-285750">
              <a:buFont typeface="Wingdings" panose="05000000000000000000" pitchFamily="2" charset="2"/>
              <a:buChar char="§"/>
            </a:pPr>
            <a:r>
              <a:rPr lang="en-US" sz="1500" dirty="0"/>
              <a:t>Design CII-BMP implementation program specific to service area that includes: </a:t>
            </a:r>
          </a:p>
          <a:p>
            <a:pPr marL="1200150" lvl="2" indent="-285750">
              <a:buFont typeface="Wingdings" panose="05000000000000000000" pitchFamily="2" charset="2"/>
              <a:buChar char="ü"/>
            </a:pPr>
            <a:r>
              <a:rPr lang="en-US" sz="1500" dirty="0"/>
              <a:t>Threshold of significant are 1) CII water use sector that comprise the top 20 percent of all CII water use, and 2) individual top 2.5 percent of CII water users, excluding process water</a:t>
            </a:r>
          </a:p>
          <a:p>
            <a:pPr marL="1200150" lvl="2" indent="-285750">
              <a:buFont typeface="Wingdings" panose="05000000000000000000" pitchFamily="2" charset="2"/>
              <a:buChar char="ü"/>
            </a:pPr>
            <a:r>
              <a:rPr lang="en-US" sz="1500" dirty="0"/>
              <a:t>At least 1 CII from 5 recommended categories (outreach, technical assistance and education, incentives, landscape, collaboration and coordination, operational)</a:t>
            </a:r>
          </a:p>
          <a:p>
            <a:pPr marL="1200150" lvl="2" indent="-285750">
              <a:buFont typeface="Wingdings" panose="05000000000000000000" pitchFamily="2" charset="2"/>
              <a:buChar char="ü"/>
            </a:pPr>
            <a:r>
              <a:rPr lang="en-US" sz="1500" dirty="0"/>
              <a:t>Supported with documentation demonstrating increased water use efficiency</a:t>
            </a:r>
          </a:p>
          <a:p>
            <a:pPr marL="742950" lvl="1" indent="-285750">
              <a:buFont typeface="Wingdings" panose="05000000000000000000" pitchFamily="2" charset="2"/>
              <a:buChar char="§"/>
            </a:pPr>
            <a:r>
              <a:rPr lang="en-US" sz="1500" dirty="0"/>
              <a:t>Complete program development within 3 years after SWRCB adoption </a:t>
            </a:r>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dirty="0"/>
              <a:t>WUE Objective Update: CII Performance Measures  (cont.)</a:t>
            </a:r>
          </a:p>
        </p:txBody>
      </p:sp>
    </p:spTree>
    <p:extLst>
      <p:ext uri="{BB962C8B-B14F-4D97-AF65-F5344CB8AC3E}">
        <p14:creationId xmlns:p14="http://schemas.microsoft.com/office/powerpoint/2010/main" val="217879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Fiona Sanchez</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062651"/>
          </a:xfrm>
          <a:prstGeom prst="rect">
            <a:avLst/>
          </a:prstGeom>
          <a:noFill/>
        </p:spPr>
        <p:txBody>
          <a:bodyPr wrap="square" lIns="91440" tIns="45720" rIns="91440" bIns="45720" anchor="t">
            <a:spAutoFit/>
          </a:bodyPr>
          <a:lstStyle/>
          <a:p>
            <a:pPr marL="285750" indent="-285750">
              <a:buFont typeface="Courier New" panose="02070309020205020404" pitchFamily="49" charset="0"/>
              <a:buChar char="o"/>
            </a:pPr>
            <a:r>
              <a:rPr lang="en-US" dirty="0"/>
              <a:t>Recommendations for Bonus Incentive, Methods of Calculation, and Supporting Data Requirements</a:t>
            </a:r>
            <a:endParaRPr lang="en-US" sz="1600" dirty="0"/>
          </a:p>
          <a:p>
            <a:pPr marL="742950" lvl="1" indent="-285750">
              <a:buFont typeface="Wingdings" panose="05000000000000000000" pitchFamily="2" charset="2"/>
              <a:buChar char="§"/>
            </a:pPr>
            <a:r>
              <a:rPr lang="en-US" sz="1500" dirty="0"/>
              <a:t>Option 2a with some modification – Last-In-First-Out inclusive of Water Loss Criteria Methodology</a:t>
            </a:r>
          </a:p>
          <a:p>
            <a:pPr marL="1200150" lvl="2" indent="-285750">
              <a:buFont typeface="Wingdings" panose="05000000000000000000" pitchFamily="2" charset="2"/>
              <a:buChar char="ü"/>
            </a:pPr>
            <a:r>
              <a:rPr lang="en-US" sz="1500" dirty="0"/>
              <a:t>Uses delivered amounts of potable recycled water to qualified end uses that implicitly include consideration of system losses </a:t>
            </a:r>
          </a:p>
          <a:p>
            <a:pPr marL="1200150" lvl="2" indent="-285750">
              <a:buFont typeface="Wingdings" panose="05000000000000000000" pitchFamily="2" charset="2"/>
              <a:buChar char="ü"/>
            </a:pPr>
            <a:r>
              <a:rPr lang="en-US" sz="1500" dirty="0"/>
              <a:t>Deferred under SWRCB adopts criteria and regulations for DPR permitting requirements</a:t>
            </a:r>
          </a:p>
          <a:p>
            <a:pPr marL="1200150" lvl="2" indent="-285750">
              <a:buFont typeface="Wingdings" panose="05000000000000000000" pitchFamily="2" charset="2"/>
              <a:buChar char="§"/>
            </a:pPr>
            <a:endParaRPr lang="en-US" sz="1500" dirty="0"/>
          </a:p>
          <a:p>
            <a:pPr marL="285750" indent="-285750">
              <a:buFont typeface="Courier New" panose="02070309020205020404" pitchFamily="49" charset="0"/>
              <a:buChar char="o"/>
            </a:pPr>
            <a:r>
              <a:rPr lang="en-US" dirty="0"/>
              <a:t>Recommendations on Guidelines and Methodologies for Calculating UWUO</a:t>
            </a:r>
          </a:p>
          <a:p>
            <a:pPr marL="742950" lvl="1" indent="-285750">
              <a:buFont typeface="Wingdings" panose="05000000000000000000" pitchFamily="2" charset="2"/>
              <a:buChar char="§"/>
            </a:pPr>
            <a:r>
              <a:rPr lang="en-US" sz="1500" dirty="0"/>
              <a:t>The comprehensive guidelines and methodologies are contained in the full recommendation report</a:t>
            </a:r>
            <a:endParaRPr lang="en-US" sz="1500"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Compliance with 2020 SB X7-7 Target</a:t>
            </a:r>
          </a:p>
          <a:p>
            <a:pPr marL="742950" lvl="1" indent="-285750">
              <a:buFont typeface="Wingdings" panose="05000000000000000000" pitchFamily="2" charset="2"/>
              <a:buChar char="§"/>
            </a:pPr>
            <a:r>
              <a:rPr lang="en-US" sz="1500" dirty="0"/>
              <a:t>Must maintain water use below SB x7-7 targets</a:t>
            </a:r>
            <a:endParaRPr lang="en-US" sz="1500" dirty="0">
              <a:cs typeface="Calibri"/>
            </a:endParaRPr>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dirty="0"/>
              <a:t>WUE Objective Update: Bonus &amp; Guidelines</a:t>
            </a:r>
          </a:p>
        </p:txBody>
      </p:sp>
    </p:spTree>
    <p:extLst>
      <p:ext uri="{BB962C8B-B14F-4D97-AF65-F5344CB8AC3E}">
        <p14:creationId xmlns:p14="http://schemas.microsoft.com/office/powerpoint/2010/main" val="40403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607786"/>
          </a:xfrm>
        </p:spPr>
        <p:txBody>
          <a:bodyPr/>
          <a:lstStyle/>
          <a:p>
            <a:r>
              <a:rPr lang="en-US" sz="1600"/>
              <a:t>Chelsea Haines &amp; Elizabeth </a:t>
            </a:r>
            <a:r>
              <a:rPr lang="en-US" sz="1600" dirty="0"/>
              <a:t>Lovsted</a:t>
            </a:r>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553998"/>
          </a:xfrm>
          <a:prstGeom prst="rect">
            <a:avLst/>
          </a:prstGeom>
          <a:noFill/>
        </p:spPr>
        <p:txBody>
          <a:bodyPr wrap="square" lIns="91440" tIns="45720" rIns="91440" bIns="45720" anchor="t">
            <a:spAutoFit/>
          </a:bodyPr>
          <a:lstStyle/>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Next Steps</a:t>
            </a:r>
          </a:p>
        </p:txBody>
      </p:sp>
      <p:pic>
        <p:nvPicPr>
          <p:cNvPr id="3" name="Picture 2" descr="Path winding through a grassy field">
            <a:extLst>
              <a:ext uri="{FF2B5EF4-FFF2-40B4-BE49-F238E27FC236}">
                <a16:creationId xmlns:a16="http://schemas.microsoft.com/office/drawing/2014/main" id="{F8645A0F-D01D-C4E5-4836-2045BCD8A24F}"/>
              </a:ext>
            </a:extLst>
          </p:cNvPr>
          <p:cNvPicPr>
            <a:picLocks noChangeAspect="1"/>
          </p:cNvPicPr>
          <p:nvPr/>
        </p:nvPicPr>
        <p:blipFill>
          <a:blip r:embed="rId3"/>
          <a:stretch>
            <a:fillRect/>
          </a:stretch>
        </p:blipFill>
        <p:spPr>
          <a:xfrm>
            <a:off x="431207" y="1567543"/>
            <a:ext cx="8357191" cy="5290457"/>
          </a:xfrm>
          <a:prstGeom prst="rect">
            <a:avLst/>
          </a:prstGeom>
        </p:spPr>
      </p:pic>
    </p:spTree>
    <p:extLst>
      <p:ext uri="{BB962C8B-B14F-4D97-AF65-F5344CB8AC3E}">
        <p14:creationId xmlns:p14="http://schemas.microsoft.com/office/powerpoint/2010/main" val="318585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882AC-1BF3-42F5-8F01-208515F0DAB9}"/>
              </a:ext>
            </a:extLst>
          </p:cNvPr>
          <p:cNvSpPr>
            <a:spLocks noGrp="1"/>
          </p:cNvSpPr>
          <p:nvPr>
            <p:ph sz="half" idx="13"/>
          </p:nvPr>
        </p:nvSpPr>
        <p:spPr>
          <a:xfrm>
            <a:off x="0" y="973777"/>
            <a:ext cx="9001496" cy="4323120"/>
          </a:xfrm>
        </p:spPr>
        <p:txBody>
          <a:bodyPr>
            <a:normAutofit/>
          </a:bodyPr>
          <a:lstStyle/>
          <a:p>
            <a:pPr marL="0" indent="0" algn="ctr">
              <a:lnSpc>
                <a:spcPct val="90000"/>
              </a:lnSpc>
              <a:buNone/>
            </a:pPr>
            <a:r>
              <a:rPr lang="en-US" sz="4000" dirty="0">
                <a:solidFill>
                  <a:srgbClr val="053A88"/>
                </a:solidFill>
                <a:latin typeface="+mj-lt"/>
                <a:ea typeface="+mj-ea"/>
                <a:cs typeface="+mj-cs"/>
              </a:rPr>
              <a:t>Questions and Comments?</a:t>
            </a:r>
          </a:p>
          <a:p>
            <a:pPr marL="0" indent="0">
              <a:lnSpc>
                <a:spcPct val="90000"/>
              </a:lnSpc>
              <a:buNone/>
            </a:pPr>
            <a:endParaRPr lang="en-US" sz="3600" dirty="0">
              <a:solidFill>
                <a:srgbClr val="053A88"/>
              </a:solidFill>
              <a:latin typeface="+mj-lt"/>
              <a:ea typeface="+mj-ea"/>
              <a:cs typeface="+mj-cs"/>
            </a:endParaRPr>
          </a:p>
          <a:p>
            <a:pPr marL="0" indent="0" algn="ctr">
              <a:lnSpc>
                <a:spcPct val="90000"/>
              </a:lnSpc>
              <a:buNone/>
            </a:pPr>
            <a:r>
              <a:rPr lang="en-US" sz="2800" dirty="0">
                <a:solidFill>
                  <a:schemeClr val="accent1"/>
                </a:solidFill>
                <a:latin typeface="+mj-lt"/>
                <a:ea typeface="+mj-ea"/>
                <a:cs typeface="+mj-cs"/>
              </a:rPr>
              <a:t>Chelsea Haines, Regulatory Relations Manager </a:t>
            </a:r>
          </a:p>
          <a:p>
            <a:pPr marL="0" indent="0" algn="ctr">
              <a:lnSpc>
                <a:spcPct val="90000"/>
              </a:lnSpc>
              <a:buNone/>
            </a:pPr>
            <a:r>
              <a:rPr lang="en-US" sz="1600" dirty="0">
                <a:solidFill>
                  <a:srgbClr val="00B050"/>
                </a:solidFill>
                <a:hlinkClick r:id="rId2">
                  <a:extLst>
                    <a:ext uri="{A12FA001-AC4F-418D-AE19-62706E023703}">
                      <ahyp:hlinkClr xmlns:ahyp="http://schemas.microsoft.com/office/drawing/2018/hyperlinkcolor" val="tx"/>
                    </a:ext>
                  </a:extLst>
                </a:hlinkClick>
              </a:rPr>
              <a:t>Chelseah@acwa.com</a:t>
            </a:r>
            <a:r>
              <a:rPr lang="en-US" sz="1600" dirty="0">
                <a:solidFill>
                  <a:srgbClr val="00B050"/>
                </a:solidFill>
              </a:rPr>
              <a:t> </a:t>
            </a: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a:p>
            <a:pPr marL="0" indent="0" algn="ctr">
              <a:lnSpc>
                <a:spcPct val="90000"/>
              </a:lnSpc>
              <a:buNone/>
            </a:pPr>
            <a:endParaRPr lang="en-US" dirty="0">
              <a:solidFill>
                <a:srgbClr val="00B050"/>
              </a:solidFill>
            </a:endParaRPr>
          </a:p>
        </p:txBody>
      </p:sp>
    </p:spTree>
    <p:extLst>
      <p:ext uri="{BB962C8B-B14F-4D97-AF65-F5344CB8AC3E}">
        <p14:creationId xmlns:p14="http://schemas.microsoft.com/office/powerpoint/2010/main" val="255340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292100" y="1497042"/>
            <a:ext cx="8229600" cy="4198907"/>
          </a:xfrm>
        </p:spPr>
        <p:txBody>
          <a:bodyPr vert="horz" lIns="91440" tIns="45720" rIns="91440" bIns="45720" rtlCol="0" anchor="t">
            <a:normAutofit/>
          </a:bodyPr>
          <a:lstStyle/>
          <a:p>
            <a:pPr marL="457200" indent="-457200">
              <a:lnSpc>
                <a:spcPct val="150000"/>
              </a:lnSpc>
              <a:spcBef>
                <a:spcPts val="0"/>
              </a:spcBef>
              <a:buFont typeface="+mj-lt"/>
              <a:buAutoNum type="alphaUcPeriod"/>
            </a:pPr>
            <a:r>
              <a:rPr lang="en-US" sz="1800" b="1" dirty="0"/>
              <a:t>Chair Welcome</a:t>
            </a:r>
            <a:r>
              <a:rPr lang="en-US" sz="1600" b="1" dirty="0"/>
              <a:t> </a:t>
            </a:r>
            <a:r>
              <a:rPr lang="en-US" sz="1200" dirty="0"/>
              <a:t>–</a:t>
            </a:r>
            <a:r>
              <a:rPr lang="en-US" sz="1200" b="1" dirty="0"/>
              <a:t> </a:t>
            </a:r>
            <a:r>
              <a:rPr lang="en-US" sz="1200" dirty="0">
                <a:solidFill>
                  <a:schemeClr val="accent1"/>
                </a:solidFill>
              </a:rPr>
              <a:t>Elizabeth Lovsted</a:t>
            </a:r>
          </a:p>
          <a:p>
            <a:pPr marL="457200" indent="-457200">
              <a:lnSpc>
                <a:spcPct val="150000"/>
              </a:lnSpc>
              <a:spcBef>
                <a:spcPts val="0"/>
              </a:spcBef>
              <a:buFont typeface="+mj-lt"/>
              <a:buAutoNum type="alphaUcPeriod"/>
            </a:pPr>
            <a:r>
              <a:rPr lang="en-US" sz="1800" b="1" dirty="0"/>
              <a:t>Drought </a:t>
            </a:r>
            <a:r>
              <a:rPr lang="en-US" sz="1200" dirty="0"/>
              <a:t>–</a:t>
            </a:r>
            <a:r>
              <a:rPr lang="en-US" sz="1200" b="1" dirty="0"/>
              <a:t> </a:t>
            </a:r>
            <a:r>
              <a:rPr lang="en-US" sz="1200" dirty="0">
                <a:solidFill>
                  <a:schemeClr val="accent1"/>
                </a:solidFill>
              </a:rPr>
              <a:t>Chelsea Haines</a:t>
            </a:r>
          </a:p>
          <a:p>
            <a:pPr marL="857250" lvl="1" indent="-457200">
              <a:lnSpc>
                <a:spcPct val="150000"/>
              </a:lnSpc>
              <a:spcBef>
                <a:spcPts val="0"/>
              </a:spcBef>
              <a:buFont typeface="+mj-lt"/>
              <a:buAutoNum type="romanLcPeriod"/>
            </a:pPr>
            <a:r>
              <a:rPr lang="en-US" sz="1200" dirty="0"/>
              <a:t>State Actions - </a:t>
            </a:r>
            <a:r>
              <a:rPr lang="en-US" sz="1200" dirty="0">
                <a:solidFill>
                  <a:schemeClr val="accent1"/>
                </a:solidFill>
              </a:rPr>
              <a:t>Chelsea Haines</a:t>
            </a:r>
          </a:p>
          <a:p>
            <a:pPr marL="857250" lvl="1" indent="-457200">
              <a:lnSpc>
                <a:spcPct val="150000"/>
              </a:lnSpc>
              <a:spcBef>
                <a:spcPts val="0"/>
              </a:spcBef>
              <a:buFont typeface="+mj-lt"/>
              <a:buAutoNum type="romanLcPeriod"/>
            </a:pPr>
            <a:r>
              <a:rPr lang="en-US" sz="1200" dirty="0"/>
              <a:t>ACWA Communications – </a:t>
            </a:r>
            <a:r>
              <a:rPr lang="en-US" sz="1200" dirty="0">
                <a:solidFill>
                  <a:schemeClr val="accent1"/>
                </a:solidFill>
              </a:rPr>
              <a:t>Caroline Minasian </a:t>
            </a:r>
          </a:p>
          <a:p>
            <a:pPr marL="457200" indent="-457200">
              <a:lnSpc>
                <a:spcPct val="150000"/>
              </a:lnSpc>
              <a:spcBef>
                <a:spcPts val="0"/>
              </a:spcBef>
              <a:buFont typeface="+mj-lt"/>
              <a:buAutoNum type="alphaUcPeriod"/>
            </a:pPr>
            <a:r>
              <a:rPr lang="en-US" sz="1800" b="1" dirty="0"/>
              <a:t>Water Use Objective Updates </a:t>
            </a:r>
          </a:p>
          <a:p>
            <a:pPr marL="857250" lvl="1" indent="-457200">
              <a:lnSpc>
                <a:spcPct val="150000"/>
              </a:lnSpc>
              <a:spcBef>
                <a:spcPts val="0"/>
              </a:spcBef>
              <a:buFont typeface="+mj-lt"/>
              <a:buAutoNum type="romanLcPeriod"/>
            </a:pPr>
            <a:r>
              <a:rPr lang="en-US" sz="1200" dirty="0"/>
              <a:t>Outdoor Residential Water Use Standard – </a:t>
            </a:r>
            <a:r>
              <a:rPr lang="en-US" sz="1200" dirty="0">
                <a:solidFill>
                  <a:schemeClr val="accent1"/>
                </a:solidFill>
              </a:rPr>
              <a:t>Fiona Sanchez</a:t>
            </a:r>
          </a:p>
          <a:p>
            <a:pPr marL="857250" lvl="1" indent="-457200">
              <a:lnSpc>
                <a:spcPct val="150000"/>
              </a:lnSpc>
              <a:spcBef>
                <a:spcPts val="0"/>
              </a:spcBef>
              <a:buFont typeface="+mj-lt"/>
              <a:buAutoNum type="romanLcPeriod"/>
            </a:pPr>
            <a:r>
              <a:rPr lang="en-US" sz="1200" dirty="0"/>
              <a:t>Variances – </a:t>
            </a:r>
            <a:r>
              <a:rPr lang="en-US" sz="1200" dirty="0">
                <a:solidFill>
                  <a:schemeClr val="accent1"/>
                </a:solidFill>
              </a:rPr>
              <a:t>Elizabeth Lovsted </a:t>
            </a:r>
          </a:p>
          <a:p>
            <a:pPr marL="857250" lvl="1" indent="-457200">
              <a:lnSpc>
                <a:spcPct val="150000"/>
              </a:lnSpc>
              <a:spcBef>
                <a:spcPts val="0"/>
              </a:spcBef>
              <a:buFont typeface="+mj-lt"/>
              <a:buAutoNum type="romanLcPeriod"/>
            </a:pPr>
            <a:r>
              <a:rPr lang="en-US" sz="1200" dirty="0"/>
              <a:t>CII Performance Measures – </a:t>
            </a:r>
            <a:r>
              <a:rPr lang="en-US" sz="1200" dirty="0">
                <a:solidFill>
                  <a:schemeClr val="accent1"/>
                </a:solidFill>
              </a:rPr>
              <a:t>Ariel Flores</a:t>
            </a:r>
          </a:p>
          <a:p>
            <a:pPr marL="857250" lvl="1" indent="-457200">
              <a:lnSpc>
                <a:spcPct val="150000"/>
              </a:lnSpc>
              <a:spcBef>
                <a:spcPts val="0"/>
              </a:spcBef>
              <a:buFont typeface="+mj-lt"/>
              <a:buAutoNum type="romanLcPeriod"/>
            </a:pPr>
            <a:r>
              <a:rPr lang="en-US" sz="1200" dirty="0"/>
              <a:t>Bonuses –</a:t>
            </a:r>
            <a:r>
              <a:rPr lang="en-US" sz="1200" dirty="0">
                <a:solidFill>
                  <a:schemeClr val="accent1"/>
                </a:solidFill>
              </a:rPr>
              <a:t> Fiona Sanchez</a:t>
            </a:r>
          </a:p>
          <a:p>
            <a:pPr marL="457200" indent="-457200">
              <a:lnSpc>
                <a:spcPct val="150000"/>
              </a:lnSpc>
              <a:spcBef>
                <a:spcPts val="0"/>
              </a:spcBef>
              <a:buAutoNum type="alphaUcPeriod"/>
            </a:pPr>
            <a:r>
              <a:rPr lang="en-US" sz="1800" b="1" dirty="0"/>
              <a:t>Nex Steps</a:t>
            </a:r>
            <a:endParaRPr lang="en-US" sz="1200" dirty="0">
              <a:solidFill>
                <a:schemeClr val="accent1"/>
              </a:solidFill>
              <a:ea typeface="+mn-lt"/>
              <a:cs typeface="+mn-lt"/>
            </a:endParaRPr>
          </a:p>
        </p:txBody>
      </p:sp>
      <p:sp>
        <p:nvSpPr>
          <p:cNvPr id="4" name="Text Placeholder 3"/>
          <p:cNvSpPr>
            <a:spLocks noGrp="1"/>
          </p:cNvSpPr>
          <p:nvPr>
            <p:ph type="body" sz="quarter" idx="13"/>
          </p:nvPr>
        </p:nvSpPr>
        <p:spPr/>
        <p:txBody>
          <a:bodyPr/>
          <a:lstStyle/>
          <a:p>
            <a:r>
              <a:rPr lang="en-US" sz="1600" dirty="0"/>
              <a:t>January 10, 2023 </a:t>
            </a:r>
            <a:r>
              <a:rPr lang="en-US" sz="1600" dirty="0">
                <a:sym typeface="Wingdings" panose="05000000000000000000" pitchFamily="2" charset="2"/>
              </a:rPr>
              <a:t> 10:00 AM – 12:00 PM</a:t>
            </a:r>
            <a:endParaRPr lang="en-US" sz="1600" dirty="0"/>
          </a:p>
        </p:txBody>
      </p:sp>
    </p:spTree>
    <p:extLst>
      <p:ext uri="{BB962C8B-B14F-4D97-AF65-F5344CB8AC3E}">
        <p14:creationId xmlns:p14="http://schemas.microsoft.com/office/powerpoint/2010/main" val="399382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a:normAutofit/>
          </a:bodyPr>
          <a:lstStyle/>
          <a:p>
            <a:pPr>
              <a:lnSpc>
                <a:spcPct val="90000"/>
              </a:lnSpc>
            </a:pPr>
            <a:r>
              <a:rPr lang="en-US" sz="1600" b="1" dirty="0"/>
              <a:t>April 21- </a:t>
            </a:r>
            <a:r>
              <a:rPr lang="en-US" sz="1400" b="0" i="0" dirty="0">
                <a:solidFill>
                  <a:srgbClr val="092339"/>
                </a:solidFill>
                <a:effectLst/>
              </a:rPr>
              <a:t>Gov. Newsom releases</a:t>
            </a:r>
            <a:r>
              <a:rPr lang="en-US" sz="1400" b="0" i="0" u="none" strike="noStrike" dirty="0">
                <a:solidFill>
                  <a:srgbClr val="00AD59"/>
                </a:solidFill>
                <a:effectLst/>
                <a:hlinkClick r:id="rId2"/>
              </a:rPr>
              <a:t> Drought Proclamation</a:t>
            </a:r>
            <a:r>
              <a:rPr lang="en-US" sz="1400" b="0" i="0" dirty="0">
                <a:solidFill>
                  <a:srgbClr val="092339"/>
                </a:solidFill>
                <a:effectLst/>
              </a:rPr>
              <a:t> declaring State of Emergency in Mendocino &amp; Sonoma County</a:t>
            </a:r>
            <a:endParaRPr lang="en-US" sz="1600" b="0" i="0" dirty="0">
              <a:solidFill>
                <a:srgbClr val="092339"/>
              </a:solidFill>
              <a:effectLst/>
            </a:endParaRPr>
          </a:p>
          <a:p>
            <a:pPr>
              <a:lnSpc>
                <a:spcPct val="90000"/>
              </a:lnSpc>
            </a:pPr>
            <a:r>
              <a:rPr lang="en-US" sz="1600" b="1" dirty="0"/>
              <a:t>May 10, 2021 </a:t>
            </a:r>
            <a:r>
              <a:rPr lang="en-US" sz="1600" dirty="0"/>
              <a:t>– </a:t>
            </a:r>
            <a:r>
              <a:rPr lang="en-US" sz="1400" dirty="0"/>
              <a:t>Gov. Newsom expands </a:t>
            </a:r>
            <a:r>
              <a:rPr lang="en-US" sz="1400" b="0" i="0" u="none" strike="noStrike" dirty="0">
                <a:solidFill>
                  <a:srgbClr val="00AD59"/>
                </a:solidFill>
                <a:effectLst/>
                <a:hlinkClick r:id="rId3"/>
              </a:rPr>
              <a:t>Drought Proclamation</a:t>
            </a:r>
            <a:r>
              <a:rPr lang="en-US" sz="1400" b="0" i="0" dirty="0">
                <a:solidFill>
                  <a:srgbClr val="092339"/>
                </a:solidFill>
                <a:effectLst/>
              </a:rPr>
              <a:t> to 41 counties in CA</a:t>
            </a:r>
            <a:endParaRPr lang="en-US" sz="1600" b="1" dirty="0"/>
          </a:p>
          <a:p>
            <a:pPr>
              <a:lnSpc>
                <a:spcPct val="90000"/>
              </a:lnSpc>
            </a:pPr>
            <a:r>
              <a:rPr lang="en-US" sz="1600" b="1" dirty="0"/>
              <a:t>July 8, 2021 </a:t>
            </a:r>
            <a:r>
              <a:rPr lang="en-US" sz="1600" dirty="0"/>
              <a:t>– </a:t>
            </a:r>
            <a:r>
              <a:rPr lang="en-US" sz="1400" dirty="0"/>
              <a:t>Gov. Newsom releases EO asking Californians to voluntarily reduce water use by 15% from 2020 levels </a:t>
            </a:r>
            <a:endParaRPr lang="en-US" sz="1600" dirty="0"/>
          </a:p>
          <a:p>
            <a:pPr>
              <a:lnSpc>
                <a:spcPct val="90000"/>
              </a:lnSpc>
            </a:pPr>
            <a:r>
              <a:rPr lang="en-US" sz="1600" b="1" dirty="0"/>
              <a:t>Oct. 19, 2021 </a:t>
            </a:r>
            <a:r>
              <a:rPr lang="en-US" sz="1600" dirty="0"/>
              <a:t>– </a:t>
            </a:r>
            <a:r>
              <a:rPr lang="en-US" sz="1400" dirty="0"/>
              <a:t>Gov. Newsom expands </a:t>
            </a:r>
            <a:r>
              <a:rPr lang="en-US" sz="1400" b="0" i="0" u="none" strike="noStrike" dirty="0">
                <a:solidFill>
                  <a:srgbClr val="00AD59"/>
                </a:solidFill>
                <a:effectLst/>
                <a:hlinkClick r:id="rId4"/>
              </a:rPr>
              <a:t>Drought Proclamation</a:t>
            </a:r>
            <a:r>
              <a:rPr lang="en-US" sz="1400" b="0" i="0" dirty="0">
                <a:solidFill>
                  <a:srgbClr val="092339"/>
                </a:solidFill>
                <a:effectLst/>
              </a:rPr>
              <a:t> to all 58 counties in CA</a:t>
            </a:r>
            <a:endParaRPr lang="en-US" sz="1600" b="1" dirty="0"/>
          </a:p>
          <a:p>
            <a:pPr>
              <a:lnSpc>
                <a:spcPct val="90000"/>
              </a:lnSpc>
            </a:pPr>
            <a:r>
              <a:rPr lang="en-US" sz="1600" b="1" dirty="0"/>
              <a:t>Jan. 1, 2022 </a:t>
            </a:r>
            <a:r>
              <a:rPr lang="en-US" sz="1600" dirty="0"/>
              <a:t>– </a:t>
            </a:r>
            <a:r>
              <a:rPr lang="en-US" sz="1400" dirty="0"/>
              <a:t>SWRCB adopts </a:t>
            </a:r>
            <a:r>
              <a:rPr lang="en-US" sz="1400" dirty="0">
                <a:hlinkClick r:id="rId5"/>
              </a:rPr>
              <a:t>emergency regulations</a:t>
            </a:r>
            <a:r>
              <a:rPr lang="en-US" sz="1400" dirty="0"/>
              <a:t> prohibiting wastewater</a:t>
            </a:r>
            <a:endParaRPr lang="en-US" sz="1600" dirty="0"/>
          </a:p>
          <a:p>
            <a:pPr>
              <a:lnSpc>
                <a:spcPct val="90000"/>
              </a:lnSpc>
            </a:pPr>
            <a:r>
              <a:rPr lang="en-US" sz="1600" b="1" dirty="0"/>
              <a:t>May 24, 2022 </a:t>
            </a:r>
            <a:r>
              <a:rPr lang="en-US" sz="1600" dirty="0"/>
              <a:t>– </a:t>
            </a:r>
            <a:r>
              <a:rPr lang="en-US" sz="1400" dirty="0"/>
              <a:t>SWRCB adopted a drought-related </a:t>
            </a:r>
            <a:r>
              <a:rPr lang="en-US" sz="1400" dirty="0">
                <a:hlinkClick r:id="rId6"/>
              </a:rPr>
              <a:t>emergency regulation</a:t>
            </a:r>
            <a:r>
              <a:rPr lang="en-US" sz="1400" dirty="0"/>
              <a:t> to require urban water suppliers to enact Level 2 of their WSCPs and define “non-functional” turf and ban the irrigation of non-functional turf for CII. </a:t>
            </a:r>
          </a:p>
          <a:p>
            <a:pPr>
              <a:lnSpc>
                <a:spcPct val="90000"/>
              </a:lnSpc>
            </a:pPr>
            <a:r>
              <a:rPr lang="en-US" sz="1600" b="1" dirty="0"/>
              <a:t>Aug. 11, 2022 </a:t>
            </a:r>
            <a:r>
              <a:rPr lang="en-US" sz="1600" dirty="0"/>
              <a:t>– </a:t>
            </a:r>
            <a:r>
              <a:rPr lang="en-US" sz="1400" dirty="0"/>
              <a:t>Gov. Newsom releases </a:t>
            </a:r>
            <a:r>
              <a:rPr lang="en-US" sz="1400" dirty="0">
                <a:hlinkClick r:id="rId7"/>
              </a:rPr>
              <a:t>California's Water Supply Strategy</a:t>
            </a:r>
            <a:r>
              <a:rPr lang="en-US" sz="1400" dirty="0"/>
              <a:t>   </a:t>
            </a:r>
          </a:p>
          <a:p>
            <a:pPr>
              <a:lnSpc>
                <a:spcPct val="90000"/>
              </a:lnSpc>
            </a:pPr>
            <a:r>
              <a:rPr lang="en-US" sz="1600" b="1" dirty="0"/>
              <a:t>Dec. 7, 2022 </a:t>
            </a:r>
            <a:r>
              <a:rPr lang="en-US" sz="1600" dirty="0"/>
              <a:t>–</a:t>
            </a:r>
            <a:r>
              <a:rPr lang="en-US" sz="1600" b="1" dirty="0"/>
              <a:t> </a:t>
            </a:r>
            <a:r>
              <a:rPr lang="en-US" sz="1400" dirty="0"/>
              <a:t>SWRCB readopts </a:t>
            </a:r>
            <a:r>
              <a:rPr lang="en-US" sz="1400" dirty="0">
                <a:hlinkClick r:id="rId5"/>
              </a:rPr>
              <a:t>Emergency Regulations</a:t>
            </a:r>
            <a:r>
              <a:rPr lang="en-US" sz="1400" dirty="0"/>
              <a:t> prohibiting wasteful water uses </a:t>
            </a:r>
            <a:endParaRPr lang="en-US" sz="1600" dirty="0"/>
          </a:p>
          <a:p>
            <a:pPr>
              <a:lnSpc>
                <a:spcPct val="90000"/>
              </a:lnSpc>
            </a:pPr>
            <a:r>
              <a:rPr lang="en-US" sz="1600" b="1" dirty="0"/>
              <a:t>January 2023 </a:t>
            </a:r>
            <a:r>
              <a:rPr lang="en-US" sz="1600" dirty="0"/>
              <a:t>– </a:t>
            </a:r>
            <a:r>
              <a:rPr lang="en-US" sz="1400" dirty="0"/>
              <a:t>DWR Snow Survey (snowpack is 174% average)</a:t>
            </a:r>
          </a:p>
          <a:p>
            <a:pPr marL="342900" lvl="1" indent="-342900">
              <a:lnSpc>
                <a:spcPct val="90000"/>
              </a:lnSpc>
            </a:pPr>
            <a:endParaRPr lang="en-US" sz="1600" dirty="0"/>
          </a:p>
          <a:p>
            <a:pPr marL="0" lvl="1" indent="0">
              <a:lnSpc>
                <a:spcPct val="90000"/>
              </a:lnSpc>
              <a:buNone/>
            </a:pPr>
            <a:endParaRPr lang="en-US" sz="1600" dirty="0"/>
          </a:p>
          <a:p>
            <a:pPr marL="400050" lvl="2" indent="0">
              <a:lnSpc>
                <a:spcPct val="90000"/>
              </a:lnSpc>
              <a:buNone/>
            </a:pPr>
            <a:endParaRPr lang="en-US" sz="1500" dirty="0"/>
          </a:p>
          <a:p>
            <a:pPr>
              <a:lnSpc>
                <a:spcPct val="90000"/>
              </a:lnSpc>
            </a:pPr>
            <a:endParaRPr lang="en-US" sz="1500" dirty="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spTree>
    <p:extLst>
      <p:ext uri="{BB962C8B-B14F-4D97-AF65-F5344CB8AC3E}">
        <p14:creationId xmlns:p14="http://schemas.microsoft.com/office/powerpoint/2010/main" val="293225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State Actions</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199" y="1738134"/>
            <a:ext cx="8460769" cy="3934326"/>
          </a:xfrm>
        </p:spPr>
        <p:txBody>
          <a:bodyPr>
            <a:normAutofit/>
          </a:bodyPr>
          <a:lstStyle/>
          <a:p>
            <a:pPr>
              <a:lnSpc>
                <a:spcPct val="90000"/>
              </a:lnSpc>
            </a:pPr>
            <a:r>
              <a:rPr lang="en-US" sz="1600" b="1" dirty="0"/>
              <a:t>CA Water Supply Strategy – Aug 2022</a:t>
            </a:r>
          </a:p>
          <a:p>
            <a:pPr lvl="1">
              <a:lnSpc>
                <a:spcPct val="90000"/>
              </a:lnSpc>
              <a:buFont typeface="Courier New" panose="02070309020205020404" pitchFamily="49" charset="0"/>
              <a:buChar char="o"/>
            </a:pPr>
            <a:r>
              <a:rPr lang="en-US" sz="1600" dirty="0"/>
              <a:t>Goal 3: Reduce Demand</a:t>
            </a:r>
          </a:p>
          <a:p>
            <a:pPr marL="342900" lvl="1" indent="-342900">
              <a:lnSpc>
                <a:spcPct val="90000"/>
              </a:lnSpc>
            </a:pPr>
            <a:endParaRPr lang="en-US" sz="1600" dirty="0"/>
          </a:p>
          <a:p>
            <a:pPr marL="342900" lvl="1" indent="-342900">
              <a:lnSpc>
                <a:spcPct val="90000"/>
              </a:lnSpc>
            </a:pPr>
            <a:r>
              <a:rPr lang="en-US" sz="1600" b="1" dirty="0"/>
              <a:t>3.1 Build upon conservation achievements over the last two decades to reduce annual water demand in towns and cities by at least </a:t>
            </a:r>
            <a:r>
              <a:rPr lang="en-US" sz="1600" b="1" dirty="0">
                <a:highlight>
                  <a:srgbClr val="FFFF00"/>
                </a:highlight>
              </a:rPr>
              <a:t>500,000 </a:t>
            </a:r>
            <a:r>
              <a:rPr lang="en-US" sz="1600" b="1" dirty="0" err="1">
                <a:highlight>
                  <a:srgbClr val="FFFF00"/>
                </a:highlight>
              </a:rPr>
              <a:t>maf</a:t>
            </a:r>
            <a:r>
              <a:rPr lang="en-US" sz="1600" b="1" dirty="0">
                <a:highlight>
                  <a:srgbClr val="FFFF00"/>
                </a:highlight>
              </a:rPr>
              <a:t> by 2030</a:t>
            </a:r>
            <a:r>
              <a:rPr lang="en-US" sz="1600" b="1" dirty="0"/>
              <a:t>.  </a:t>
            </a:r>
          </a:p>
          <a:p>
            <a:pPr marL="742950" lvl="2" indent="-342900">
              <a:lnSpc>
                <a:spcPct val="90000"/>
              </a:lnSpc>
              <a:buFont typeface="Courier New" panose="02070309020205020404" pitchFamily="49" charset="0"/>
              <a:buChar char="o"/>
            </a:pPr>
            <a:r>
              <a:rPr lang="en-US" sz="1600" dirty="0"/>
              <a:t>SWRCB to </a:t>
            </a:r>
            <a:r>
              <a:rPr lang="en-US" sz="1600" b="1" dirty="0"/>
              <a:t>develop short-term efficiency-based conservation targets </a:t>
            </a:r>
            <a:r>
              <a:rPr lang="en-US" sz="1600" dirty="0"/>
              <a:t>for every urban retail water suppliers based on their unique characteristics like climate zone, water demand, residential landscape area, and population. The Board will compare water suppliers’ actual use to their estimated efficient use target and assign them a percent reduction, with a higher target for suppliers’ whose actual use is further from their efficient use target. </a:t>
            </a:r>
          </a:p>
          <a:p>
            <a:pPr marL="742950" lvl="2" indent="-342900">
              <a:lnSpc>
                <a:spcPct val="90000"/>
              </a:lnSpc>
              <a:buFont typeface="Courier New" panose="02070309020205020404" pitchFamily="49" charset="0"/>
              <a:buChar char="o"/>
            </a:pPr>
            <a:r>
              <a:rPr lang="en-US" sz="1600" dirty="0"/>
              <a:t>Once DWR provides its formal recommendations, the State Water Board will begin the process for </a:t>
            </a:r>
            <a:r>
              <a:rPr lang="en-US" sz="1600" b="1" dirty="0"/>
              <a:t>enacting the regulation to ensure the rule will be in effect by January 1, 2024</a:t>
            </a:r>
            <a:r>
              <a:rPr lang="en-US" sz="1600" dirty="0"/>
              <a:t>.</a:t>
            </a:r>
          </a:p>
          <a:p>
            <a:pPr marL="342900" lvl="1" indent="-342900">
              <a:lnSpc>
                <a:spcPct val="90000"/>
              </a:lnSpc>
            </a:pPr>
            <a:endParaRPr lang="en-US" sz="1800" dirty="0"/>
          </a:p>
          <a:p>
            <a:pPr marL="342900" lvl="1" indent="-342900">
              <a:lnSpc>
                <a:spcPct val="90000"/>
              </a:lnSpc>
            </a:pPr>
            <a:endParaRPr lang="en-US" sz="1600" dirty="0"/>
          </a:p>
          <a:p>
            <a:pPr marL="400050" lvl="2" indent="0">
              <a:lnSpc>
                <a:spcPct val="90000"/>
              </a:lnSpc>
              <a:buNone/>
            </a:pPr>
            <a:endParaRPr lang="en-US" sz="1500" dirty="0"/>
          </a:p>
          <a:p>
            <a:pPr>
              <a:lnSpc>
                <a:spcPct val="90000"/>
              </a:lnSpc>
            </a:pPr>
            <a:endParaRPr lang="en-US" sz="1500" dirty="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a:t>Chelsea Haines</a:t>
            </a:r>
          </a:p>
        </p:txBody>
      </p:sp>
    </p:spTree>
    <p:extLst>
      <p:ext uri="{BB962C8B-B14F-4D97-AF65-F5344CB8AC3E}">
        <p14:creationId xmlns:p14="http://schemas.microsoft.com/office/powerpoint/2010/main" val="383620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4137-8D93-466B-9051-173B1AF648FD}"/>
              </a:ext>
            </a:extLst>
          </p:cNvPr>
          <p:cNvSpPr>
            <a:spLocks noGrp="1"/>
          </p:cNvSpPr>
          <p:nvPr>
            <p:ph type="title"/>
          </p:nvPr>
        </p:nvSpPr>
        <p:spPr>
          <a:xfrm>
            <a:off x="457200" y="212651"/>
            <a:ext cx="8229600" cy="968743"/>
          </a:xfrm>
        </p:spPr>
        <p:txBody>
          <a:bodyPr anchor="b">
            <a:normAutofit/>
          </a:bodyPr>
          <a:lstStyle/>
          <a:p>
            <a:r>
              <a:rPr lang="en-US" dirty="0"/>
              <a:t>Drought Update: ACWA Communications</a:t>
            </a:r>
          </a:p>
        </p:txBody>
      </p:sp>
      <p:sp>
        <p:nvSpPr>
          <p:cNvPr id="3" name="Content Placeholder 2">
            <a:extLst>
              <a:ext uri="{FF2B5EF4-FFF2-40B4-BE49-F238E27FC236}">
                <a16:creationId xmlns:a16="http://schemas.microsoft.com/office/drawing/2014/main" id="{42FAC01D-6CB4-41C8-B104-FC7BB404E9B5}"/>
              </a:ext>
            </a:extLst>
          </p:cNvPr>
          <p:cNvSpPr>
            <a:spLocks noGrp="1"/>
          </p:cNvSpPr>
          <p:nvPr>
            <p:ph sz="half" idx="1"/>
          </p:nvPr>
        </p:nvSpPr>
        <p:spPr>
          <a:xfrm>
            <a:off x="457200" y="1738134"/>
            <a:ext cx="4989872" cy="3934326"/>
          </a:xfrm>
        </p:spPr>
        <p:txBody>
          <a:bodyPr>
            <a:normAutofit/>
          </a:bodyPr>
          <a:lstStyle/>
          <a:p>
            <a:r>
              <a:rPr lang="en-US" sz="1600" b="1" dirty="0">
                <a:effectLst/>
              </a:rPr>
              <a:t>Updated Winter Drought Toolkit </a:t>
            </a:r>
            <a:r>
              <a:rPr lang="en-US" sz="1600" dirty="0">
                <a:effectLst/>
              </a:rPr>
              <a:t>available at </a:t>
            </a:r>
            <a:r>
              <a:rPr lang="en-US" sz="1600" dirty="0">
                <a:hlinkClick r:id="rId2"/>
              </a:rPr>
              <a:t>acwa.com/resources. </a:t>
            </a:r>
            <a:endParaRPr lang="en-US" sz="1600" dirty="0"/>
          </a:p>
          <a:p>
            <a:pPr lvl="1"/>
            <a:r>
              <a:rPr lang="en-US" sz="1600" dirty="0"/>
              <a:t>Social posts and graphics</a:t>
            </a:r>
          </a:p>
          <a:p>
            <a:pPr lvl="1"/>
            <a:r>
              <a:rPr lang="en-US" sz="1600" dirty="0"/>
              <a:t>Newsletter/article</a:t>
            </a:r>
          </a:p>
          <a:p>
            <a:pPr lvl="1"/>
            <a:r>
              <a:rPr lang="en-US" sz="1600" dirty="0"/>
              <a:t>Drought talking points</a:t>
            </a:r>
          </a:p>
          <a:p>
            <a:pPr lvl="1"/>
            <a:r>
              <a:rPr lang="en-US" sz="1600" dirty="0"/>
              <a:t>Ag-related talking points</a:t>
            </a:r>
          </a:p>
          <a:p>
            <a:pPr marL="342900" lvl="1" indent="-342900">
              <a:lnSpc>
                <a:spcPct val="90000"/>
              </a:lnSpc>
            </a:pPr>
            <a:endParaRPr lang="en-US" sz="1800" dirty="0"/>
          </a:p>
          <a:p>
            <a:pPr marL="342900" lvl="1" indent="-342900">
              <a:lnSpc>
                <a:spcPct val="90000"/>
              </a:lnSpc>
            </a:pPr>
            <a:endParaRPr lang="en-US" sz="1600" dirty="0"/>
          </a:p>
          <a:p>
            <a:pPr marL="400050" lvl="2" indent="0">
              <a:lnSpc>
                <a:spcPct val="90000"/>
              </a:lnSpc>
              <a:buNone/>
            </a:pPr>
            <a:endParaRPr lang="en-US" sz="1500" dirty="0"/>
          </a:p>
          <a:p>
            <a:pPr>
              <a:lnSpc>
                <a:spcPct val="90000"/>
              </a:lnSpc>
            </a:pPr>
            <a:endParaRPr lang="en-US" sz="1500" dirty="0"/>
          </a:p>
        </p:txBody>
      </p:sp>
      <p:sp>
        <p:nvSpPr>
          <p:cNvPr id="4" name="Text Placeholder 3">
            <a:extLst>
              <a:ext uri="{FF2B5EF4-FFF2-40B4-BE49-F238E27FC236}">
                <a16:creationId xmlns:a16="http://schemas.microsoft.com/office/drawing/2014/main" id="{76EF4F44-CA24-4F8C-847A-D2802532326F}"/>
              </a:ext>
            </a:extLst>
          </p:cNvPr>
          <p:cNvSpPr>
            <a:spLocks noGrp="1"/>
          </p:cNvSpPr>
          <p:nvPr>
            <p:ph type="body" sz="quarter" idx="13"/>
          </p:nvPr>
        </p:nvSpPr>
        <p:spPr>
          <a:xfrm>
            <a:off x="457200" y="1044943"/>
            <a:ext cx="8229600" cy="318385"/>
          </a:xfrm>
        </p:spPr>
        <p:txBody>
          <a:bodyPr anchor="t">
            <a:normAutofit/>
          </a:bodyPr>
          <a:lstStyle/>
          <a:p>
            <a:pPr>
              <a:lnSpc>
                <a:spcPct val="90000"/>
              </a:lnSpc>
              <a:spcAft>
                <a:spcPts val="600"/>
              </a:spcAft>
            </a:pPr>
            <a:r>
              <a:rPr lang="en-US" sz="1500" dirty="0"/>
              <a:t>Caroline Minasian</a:t>
            </a:r>
          </a:p>
        </p:txBody>
      </p:sp>
      <p:pic>
        <p:nvPicPr>
          <p:cNvPr id="5" name="Picture 4" descr="A picture containing text, grass, outdoor, sign&#10;&#10;Description automatically generated">
            <a:extLst>
              <a:ext uri="{FF2B5EF4-FFF2-40B4-BE49-F238E27FC236}">
                <a16:creationId xmlns:a16="http://schemas.microsoft.com/office/drawing/2014/main" id="{99903101-DFFA-3538-C692-B41B86BBC00D}"/>
              </a:ext>
            </a:extLst>
          </p:cNvPr>
          <p:cNvPicPr>
            <a:picLocks noChangeAspect="1"/>
          </p:cNvPicPr>
          <p:nvPr/>
        </p:nvPicPr>
        <p:blipFill>
          <a:blip r:embed="rId3"/>
          <a:stretch>
            <a:fillRect/>
          </a:stretch>
        </p:blipFill>
        <p:spPr>
          <a:xfrm>
            <a:off x="2180494" y="3660534"/>
            <a:ext cx="3390312" cy="1907051"/>
          </a:xfrm>
          <a:prstGeom prst="rect">
            <a:avLst/>
          </a:prstGeom>
        </p:spPr>
      </p:pic>
      <p:pic>
        <p:nvPicPr>
          <p:cNvPr id="6" name="Picture 5" descr="A picture containing text, tree, outdoor, person&#10;&#10;Description automatically generated">
            <a:extLst>
              <a:ext uri="{FF2B5EF4-FFF2-40B4-BE49-F238E27FC236}">
                <a16:creationId xmlns:a16="http://schemas.microsoft.com/office/drawing/2014/main" id="{B481CCB0-BFCD-8375-FF2D-43D657705BAE}"/>
              </a:ext>
            </a:extLst>
          </p:cNvPr>
          <p:cNvPicPr>
            <a:picLocks noChangeAspect="1"/>
          </p:cNvPicPr>
          <p:nvPr/>
        </p:nvPicPr>
        <p:blipFill>
          <a:blip r:embed="rId4"/>
          <a:stretch>
            <a:fillRect/>
          </a:stretch>
        </p:blipFill>
        <p:spPr>
          <a:xfrm>
            <a:off x="5946324" y="1309251"/>
            <a:ext cx="2695552" cy="4792092"/>
          </a:xfrm>
          <a:prstGeom prst="rect">
            <a:avLst/>
          </a:prstGeom>
        </p:spPr>
      </p:pic>
    </p:spTree>
    <p:extLst>
      <p:ext uri="{BB962C8B-B14F-4D97-AF65-F5344CB8AC3E}">
        <p14:creationId xmlns:p14="http://schemas.microsoft.com/office/powerpoint/2010/main" val="400507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Elizabeth Lovsted</a:t>
            </a:r>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WUE Objective Update: Status 	</a:t>
            </a:r>
          </a:p>
        </p:txBody>
      </p:sp>
      <p:graphicFrame>
        <p:nvGraphicFramePr>
          <p:cNvPr id="2" name="Table 2">
            <a:extLst>
              <a:ext uri="{FF2B5EF4-FFF2-40B4-BE49-F238E27FC236}">
                <a16:creationId xmlns:a16="http://schemas.microsoft.com/office/drawing/2014/main" id="{C076F2F5-E461-2D75-186E-A41CF53FA588}"/>
              </a:ext>
            </a:extLst>
          </p:cNvPr>
          <p:cNvGraphicFramePr>
            <a:graphicFrameLocks noGrp="1"/>
          </p:cNvGraphicFramePr>
          <p:nvPr>
            <p:extLst>
              <p:ext uri="{D42A27DB-BD31-4B8C-83A1-F6EECF244321}">
                <p14:modId xmlns:p14="http://schemas.microsoft.com/office/powerpoint/2010/main" val="1547817116"/>
              </p:ext>
            </p:extLst>
          </p:nvPr>
        </p:nvGraphicFramePr>
        <p:xfrm>
          <a:off x="393940" y="1638006"/>
          <a:ext cx="8042694" cy="3997960"/>
        </p:xfrm>
        <a:graphic>
          <a:graphicData uri="http://schemas.openxmlformats.org/drawingml/2006/table">
            <a:tbl>
              <a:tblPr firstRow="1" bandRow="1">
                <a:tableStyleId>{5C22544A-7EE6-4342-B048-85BDC9FD1C3A}</a:tableStyleId>
              </a:tblPr>
              <a:tblGrid>
                <a:gridCol w="4083792">
                  <a:extLst>
                    <a:ext uri="{9D8B030D-6E8A-4147-A177-3AD203B41FA5}">
                      <a16:colId xmlns:a16="http://schemas.microsoft.com/office/drawing/2014/main" val="2721106655"/>
                    </a:ext>
                  </a:extLst>
                </a:gridCol>
                <a:gridCol w="2139884">
                  <a:extLst>
                    <a:ext uri="{9D8B030D-6E8A-4147-A177-3AD203B41FA5}">
                      <a16:colId xmlns:a16="http://schemas.microsoft.com/office/drawing/2014/main" val="1193632444"/>
                    </a:ext>
                  </a:extLst>
                </a:gridCol>
                <a:gridCol w="1819018">
                  <a:extLst>
                    <a:ext uri="{9D8B030D-6E8A-4147-A177-3AD203B41FA5}">
                      <a16:colId xmlns:a16="http://schemas.microsoft.com/office/drawing/2014/main" val="4063898193"/>
                    </a:ext>
                  </a:extLst>
                </a:gridCol>
              </a:tblGrid>
              <a:tr h="370840">
                <a:tc>
                  <a:txBody>
                    <a:bodyPr/>
                    <a:lstStyle/>
                    <a:p>
                      <a:r>
                        <a:rPr lang="en-US" sz="1600" dirty="0"/>
                        <a:t>Components</a:t>
                      </a:r>
                    </a:p>
                  </a:txBody>
                  <a:tcPr/>
                </a:tc>
                <a:tc>
                  <a:txBody>
                    <a:bodyPr/>
                    <a:lstStyle/>
                    <a:p>
                      <a:r>
                        <a:rPr lang="en-US" sz="1600" dirty="0"/>
                        <a:t>Recs/ Draft Available </a:t>
                      </a:r>
                    </a:p>
                  </a:txBody>
                  <a:tcPr/>
                </a:tc>
                <a:tc>
                  <a:txBody>
                    <a:bodyPr/>
                    <a:lstStyle/>
                    <a:p>
                      <a:r>
                        <a:rPr lang="en-US" sz="1600" dirty="0"/>
                        <a:t>Final Approved</a:t>
                      </a:r>
                    </a:p>
                  </a:txBody>
                  <a:tcPr/>
                </a:tc>
                <a:extLst>
                  <a:ext uri="{0D108BD9-81ED-4DB2-BD59-A6C34878D82A}">
                    <a16:rowId xmlns:a16="http://schemas.microsoft.com/office/drawing/2014/main" val="2320800421"/>
                  </a:ext>
                </a:extLst>
              </a:tr>
              <a:tr h="370840">
                <a:tc>
                  <a:txBody>
                    <a:bodyPr/>
                    <a:lstStyle/>
                    <a:p>
                      <a:r>
                        <a:rPr lang="en-US" sz="1600" dirty="0"/>
                        <a:t>Indoor Residential WUE Standard</a:t>
                      </a:r>
                    </a:p>
                  </a:txBody>
                  <a:tcPr/>
                </a:tc>
                <a:tc>
                  <a:txBody>
                    <a:bodyPr/>
                    <a:lstStyle/>
                    <a:p>
                      <a:r>
                        <a:rPr lang="en-US" sz="1600" kern="1200" dirty="0">
                          <a:solidFill>
                            <a:schemeClr val="dk1"/>
                          </a:solidFill>
                          <a:latin typeface="+mn-lt"/>
                          <a:ea typeface="+mn-ea"/>
                          <a:cs typeface="+mn-cs"/>
                          <a:hlinkClick r:id="rId3">
                            <a:extLst>
                              <a:ext uri="{A12FA001-AC4F-418D-AE19-62706E023703}">
                                <ahyp:hlinkClr xmlns:ahyp="http://schemas.microsoft.com/office/drawing/2018/hyperlinkcolor" val="tx"/>
                              </a:ext>
                            </a:extLst>
                          </a:hlinkClick>
                        </a:rPr>
                        <a:t>Yes</a:t>
                      </a:r>
                      <a:r>
                        <a:rPr lang="en-US" sz="1600" dirty="0"/>
                        <a:t>  – 11/30/21 </a:t>
                      </a:r>
                    </a:p>
                  </a:txBody>
                  <a:tcPr/>
                </a:tc>
                <a:tc>
                  <a:txBody>
                    <a:bodyPr/>
                    <a:lstStyle/>
                    <a:p>
                      <a:r>
                        <a:rPr lang="en-US" sz="1600" dirty="0">
                          <a:hlinkClick r:id="rId4"/>
                        </a:rPr>
                        <a:t>Yes</a:t>
                      </a:r>
                      <a:r>
                        <a:rPr lang="en-US" sz="1600" dirty="0"/>
                        <a:t> – 9/28/22 </a:t>
                      </a:r>
                    </a:p>
                  </a:txBody>
                  <a:tcPr/>
                </a:tc>
                <a:extLst>
                  <a:ext uri="{0D108BD9-81ED-4DB2-BD59-A6C34878D82A}">
                    <a16:rowId xmlns:a16="http://schemas.microsoft.com/office/drawing/2014/main" val="3332209793"/>
                  </a:ext>
                </a:extLst>
              </a:tr>
              <a:tr h="370840">
                <a:tc>
                  <a:txBody>
                    <a:bodyPr/>
                    <a:lstStyle/>
                    <a:p>
                      <a:r>
                        <a:rPr lang="en-US" sz="1600" dirty="0"/>
                        <a:t>Water Loss Standard</a:t>
                      </a:r>
                    </a:p>
                  </a:txBody>
                  <a:tcPr/>
                </a:tc>
                <a:tc>
                  <a:txBody>
                    <a:bodyPr/>
                    <a:lstStyle/>
                    <a:p>
                      <a:r>
                        <a:rPr lang="en-US" sz="1600" dirty="0">
                          <a:hlinkClick r:id="rId5"/>
                        </a:rPr>
                        <a:t>Yes</a:t>
                      </a:r>
                      <a:r>
                        <a:rPr lang="en-US" sz="1600" dirty="0"/>
                        <a:t> – 9/2/22 </a:t>
                      </a:r>
                    </a:p>
                  </a:txBody>
                  <a:tcPr/>
                </a:tc>
                <a:tc>
                  <a:txBody>
                    <a:bodyPr/>
                    <a:lstStyle/>
                    <a:p>
                      <a:r>
                        <a:rPr lang="en-US" sz="1600" dirty="0">
                          <a:hlinkClick r:id="rId6"/>
                        </a:rPr>
                        <a:t>Yes</a:t>
                      </a:r>
                      <a:r>
                        <a:rPr lang="en-US" sz="1600" dirty="0"/>
                        <a:t> - 10/18/22</a:t>
                      </a:r>
                    </a:p>
                  </a:txBody>
                  <a:tcPr/>
                </a:tc>
                <a:extLst>
                  <a:ext uri="{0D108BD9-81ED-4DB2-BD59-A6C34878D82A}">
                    <a16:rowId xmlns:a16="http://schemas.microsoft.com/office/drawing/2014/main" val="17765802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Outdoor Residential WUE Standard (ORWUS)</a:t>
                      </a:r>
                    </a:p>
                  </a:txBody>
                  <a:tcPr/>
                </a:tc>
                <a:tc>
                  <a:txBody>
                    <a:bodyPr/>
                    <a:lstStyle/>
                    <a:p>
                      <a:r>
                        <a:rPr lang="en-US" sz="1600" dirty="0">
                          <a:hlinkClick r:id="rId7"/>
                        </a:rPr>
                        <a:t>Yes</a:t>
                      </a:r>
                      <a:r>
                        <a:rPr lang="en-US" sz="1600" dirty="0"/>
                        <a:t> – Oct. 28</a:t>
                      </a:r>
                    </a:p>
                  </a:txBody>
                  <a:tcPr/>
                </a:tc>
                <a:tc>
                  <a:txBody>
                    <a:bodyPr/>
                    <a:lstStyle/>
                    <a:p>
                      <a:endParaRPr lang="en-US" sz="1600" dirty="0"/>
                    </a:p>
                  </a:txBody>
                  <a:tcPr/>
                </a:tc>
                <a:extLst>
                  <a:ext uri="{0D108BD9-81ED-4DB2-BD59-A6C34878D82A}">
                    <a16:rowId xmlns:a16="http://schemas.microsoft.com/office/drawing/2014/main" val="1976672506"/>
                  </a:ext>
                </a:extLst>
              </a:tr>
              <a:tr h="3767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WUE Standards for CII Outdoor Irrigation of Landscape Area with Dedicated Irrigation meters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hlinkClick r:id="rId7"/>
                        </a:rPr>
                        <a:t>Yes</a:t>
                      </a:r>
                      <a:r>
                        <a:rPr lang="en-US" sz="1600" dirty="0"/>
                        <a:t> – Oct. 28</a:t>
                      </a:r>
                    </a:p>
                    <a:p>
                      <a:endParaRPr lang="en-US" sz="1600" dirty="0"/>
                    </a:p>
                  </a:txBody>
                  <a:tcPr/>
                </a:tc>
                <a:tc>
                  <a:txBody>
                    <a:bodyPr/>
                    <a:lstStyle/>
                    <a:p>
                      <a:endParaRPr lang="en-US" sz="1600" dirty="0"/>
                    </a:p>
                  </a:txBody>
                  <a:tcPr/>
                </a:tc>
                <a:extLst>
                  <a:ext uri="{0D108BD9-81ED-4DB2-BD59-A6C34878D82A}">
                    <a16:rowId xmlns:a16="http://schemas.microsoft.com/office/drawing/2014/main" val="1443009911"/>
                  </a:ext>
                </a:extLst>
              </a:tr>
              <a:tr h="370840">
                <a:tc>
                  <a:txBody>
                    <a:bodyPr/>
                    <a:lstStyle/>
                    <a:p>
                      <a:r>
                        <a:rPr lang="en-US" sz="1600" dirty="0"/>
                        <a:t>Variances for Unique Uses of Water</a:t>
                      </a:r>
                    </a:p>
                  </a:txBody>
                  <a:tcPr/>
                </a:tc>
                <a:tc>
                  <a:txBody>
                    <a:bodyPr/>
                    <a:lstStyle/>
                    <a:p>
                      <a:r>
                        <a:rPr lang="en-US" sz="1600" dirty="0">
                          <a:hlinkClick r:id="rId8"/>
                        </a:rPr>
                        <a:t>Yes</a:t>
                      </a:r>
                      <a:r>
                        <a:rPr lang="en-US" sz="1600" dirty="0"/>
                        <a:t> – Oct. 28 </a:t>
                      </a:r>
                    </a:p>
                  </a:txBody>
                  <a:tcPr/>
                </a:tc>
                <a:tc>
                  <a:txBody>
                    <a:bodyPr/>
                    <a:lstStyle/>
                    <a:p>
                      <a:endParaRPr lang="en-US" sz="1600" dirty="0"/>
                    </a:p>
                  </a:txBody>
                  <a:tcPr/>
                </a:tc>
                <a:extLst>
                  <a:ext uri="{0D108BD9-81ED-4DB2-BD59-A6C34878D82A}">
                    <a16:rowId xmlns:a16="http://schemas.microsoft.com/office/drawing/2014/main" val="2314203385"/>
                  </a:ext>
                </a:extLst>
              </a:tr>
              <a:tr h="370840">
                <a:tc>
                  <a:txBody>
                    <a:bodyPr/>
                    <a:lstStyle/>
                    <a:p>
                      <a:r>
                        <a:rPr lang="en-US" sz="1600" dirty="0"/>
                        <a:t>CII Water Use Performance Measures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hlinkClick r:id="rId7"/>
                        </a:rPr>
                        <a:t>Yes</a:t>
                      </a:r>
                      <a:r>
                        <a:rPr lang="en-US" sz="1600" dirty="0"/>
                        <a:t> – Oct. 28</a:t>
                      </a:r>
                    </a:p>
                  </a:txBody>
                  <a:tcPr/>
                </a:tc>
                <a:tc>
                  <a:txBody>
                    <a:bodyPr/>
                    <a:lstStyle/>
                    <a:p>
                      <a:endParaRPr lang="en-US" sz="1600" dirty="0"/>
                    </a:p>
                  </a:txBody>
                  <a:tcPr/>
                </a:tc>
                <a:extLst>
                  <a:ext uri="{0D108BD9-81ED-4DB2-BD59-A6C34878D82A}">
                    <a16:rowId xmlns:a16="http://schemas.microsoft.com/office/drawing/2014/main" val="3453836589"/>
                  </a:ext>
                </a:extLst>
              </a:tr>
              <a:tr h="370840">
                <a:tc>
                  <a:txBody>
                    <a:bodyPr/>
                    <a:lstStyle/>
                    <a:p>
                      <a:r>
                        <a:rPr lang="en-US" sz="1600" dirty="0"/>
                        <a:t>Guidelines and Methodologies for Calculating Urban Water Use Objectives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hlinkClick r:id="rId9"/>
                        </a:rPr>
                        <a:t>Yes</a:t>
                      </a:r>
                      <a:r>
                        <a:rPr lang="en-US" sz="1600" dirty="0"/>
                        <a:t> – Oct. 28 </a:t>
                      </a:r>
                    </a:p>
                  </a:txBody>
                  <a:tcPr/>
                </a:tc>
                <a:tc>
                  <a:txBody>
                    <a:bodyPr/>
                    <a:lstStyle/>
                    <a:p>
                      <a:endParaRPr lang="en-US" sz="1600" dirty="0"/>
                    </a:p>
                  </a:txBody>
                  <a:tcPr/>
                </a:tc>
                <a:extLst>
                  <a:ext uri="{0D108BD9-81ED-4DB2-BD59-A6C34878D82A}">
                    <a16:rowId xmlns:a16="http://schemas.microsoft.com/office/drawing/2014/main" val="1850498034"/>
                  </a:ext>
                </a:extLst>
              </a:tr>
              <a:tr h="370840">
                <a:tc>
                  <a:txBody>
                    <a:bodyPr/>
                    <a:lstStyle/>
                    <a:p>
                      <a:r>
                        <a:rPr lang="en-US" sz="1600" dirty="0"/>
                        <a:t>UWMP and WSCP Guidelines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Yes </a:t>
                      </a:r>
                    </a:p>
                  </a:txBody>
                  <a:tcPr/>
                </a:tc>
                <a:tc>
                  <a:txBody>
                    <a:bodyPr/>
                    <a:lstStyle/>
                    <a:p>
                      <a:r>
                        <a:rPr lang="en-US" sz="1600" dirty="0">
                          <a:hlinkClick r:id="rId10"/>
                        </a:rPr>
                        <a:t>Yes</a:t>
                      </a:r>
                      <a:r>
                        <a:rPr lang="en-US" sz="1600" dirty="0"/>
                        <a:t> – 3/21 </a:t>
                      </a:r>
                    </a:p>
                  </a:txBody>
                  <a:tcPr/>
                </a:tc>
                <a:extLst>
                  <a:ext uri="{0D108BD9-81ED-4DB2-BD59-A6C34878D82A}">
                    <a16:rowId xmlns:a16="http://schemas.microsoft.com/office/drawing/2014/main" val="767829560"/>
                  </a:ext>
                </a:extLst>
              </a:tr>
            </a:tbl>
          </a:graphicData>
        </a:graphic>
      </p:graphicFrame>
    </p:spTree>
    <p:extLst>
      <p:ext uri="{BB962C8B-B14F-4D97-AF65-F5344CB8AC3E}">
        <p14:creationId xmlns:p14="http://schemas.microsoft.com/office/powerpoint/2010/main" val="129554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Elizabeth Lovsted</a:t>
            </a:r>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fontScale="90000"/>
          </a:bodyPr>
          <a:lstStyle/>
          <a:p>
            <a:r>
              <a:rPr lang="en-US" dirty="0"/>
              <a:t>WUE Objective Update: Schedule &amp; Status 	</a:t>
            </a:r>
          </a:p>
        </p:txBody>
      </p:sp>
      <p:graphicFrame>
        <p:nvGraphicFramePr>
          <p:cNvPr id="2" name="Table 2">
            <a:extLst>
              <a:ext uri="{FF2B5EF4-FFF2-40B4-BE49-F238E27FC236}">
                <a16:creationId xmlns:a16="http://schemas.microsoft.com/office/drawing/2014/main" id="{C076F2F5-E461-2D75-186E-A41CF53FA588}"/>
              </a:ext>
            </a:extLst>
          </p:cNvPr>
          <p:cNvGraphicFramePr>
            <a:graphicFrameLocks noGrp="1"/>
          </p:cNvGraphicFramePr>
          <p:nvPr>
            <p:extLst>
              <p:ext uri="{D42A27DB-BD31-4B8C-83A1-F6EECF244321}">
                <p14:modId xmlns:p14="http://schemas.microsoft.com/office/powerpoint/2010/main" val="2429563980"/>
              </p:ext>
            </p:extLst>
          </p:nvPr>
        </p:nvGraphicFramePr>
        <p:xfrm>
          <a:off x="393940" y="1638006"/>
          <a:ext cx="8354949" cy="2352040"/>
        </p:xfrm>
        <a:graphic>
          <a:graphicData uri="http://schemas.openxmlformats.org/drawingml/2006/table">
            <a:tbl>
              <a:tblPr firstRow="1" bandRow="1">
                <a:tableStyleId>{5C22544A-7EE6-4342-B048-85BDC9FD1C3A}</a:tableStyleId>
              </a:tblPr>
              <a:tblGrid>
                <a:gridCol w="4083792">
                  <a:extLst>
                    <a:ext uri="{9D8B030D-6E8A-4147-A177-3AD203B41FA5}">
                      <a16:colId xmlns:a16="http://schemas.microsoft.com/office/drawing/2014/main" val="2721106655"/>
                    </a:ext>
                  </a:extLst>
                </a:gridCol>
                <a:gridCol w="4271157">
                  <a:extLst>
                    <a:ext uri="{9D8B030D-6E8A-4147-A177-3AD203B41FA5}">
                      <a16:colId xmlns:a16="http://schemas.microsoft.com/office/drawing/2014/main" val="1193632444"/>
                    </a:ext>
                  </a:extLst>
                </a:gridCol>
              </a:tblGrid>
              <a:tr h="370840">
                <a:tc>
                  <a:txBody>
                    <a:bodyPr/>
                    <a:lstStyle/>
                    <a:p>
                      <a:r>
                        <a:rPr lang="en-US" sz="1600" dirty="0"/>
                        <a:t>Components</a:t>
                      </a:r>
                    </a:p>
                  </a:txBody>
                  <a:tcPr/>
                </a:tc>
                <a:tc>
                  <a:txBody>
                    <a:bodyPr/>
                    <a:lstStyle/>
                    <a:p>
                      <a:r>
                        <a:rPr lang="en-US" sz="1600" dirty="0"/>
                        <a:t>Standards</a:t>
                      </a:r>
                    </a:p>
                  </a:txBody>
                  <a:tcPr/>
                </a:tc>
                <a:extLst>
                  <a:ext uri="{0D108BD9-81ED-4DB2-BD59-A6C34878D82A}">
                    <a16:rowId xmlns:a16="http://schemas.microsoft.com/office/drawing/2014/main" val="2320800421"/>
                  </a:ext>
                </a:extLst>
              </a:tr>
              <a:tr h="370840">
                <a:tc>
                  <a:txBody>
                    <a:bodyPr/>
                    <a:lstStyle/>
                    <a:p>
                      <a:r>
                        <a:rPr lang="en-US" sz="1600" dirty="0"/>
                        <a:t>Variances for Unique Uses of Water</a:t>
                      </a:r>
                    </a:p>
                  </a:txBody>
                  <a:tcPr/>
                </a:tc>
                <a:tc>
                  <a:txBody>
                    <a:bodyPr/>
                    <a:lstStyle/>
                    <a:p>
                      <a:r>
                        <a:rPr lang="en-US" sz="1600" dirty="0"/>
                        <a:t>‘Sufficient evidence supports the establishment of 8 variances identified in the legislation.”</a:t>
                      </a:r>
                    </a:p>
                  </a:txBody>
                  <a:tcPr/>
                </a:tc>
                <a:extLst>
                  <a:ext uri="{0D108BD9-81ED-4DB2-BD59-A6C34878D82A}">
                    <a16:rowId xmlns:a16="http://schemas.microsoft.com/office/drawing/2014/main" val="3332209793"/>
                  </a:ext>
                </a:extLst>
              </a:tr>
              <a:tr h="370840">
                <a:tc>
                  <a:txBody>
                    <a:bodyPr/>
                    <a:lstStyle/>
                    <a:p>
                      <a:r>
                        <a:rPr lang="en-US" sz="1600" dirty="0"/>
                        <a:t>Water Loss Standard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See </a:t>
                      </a:r>
                      <a:r>
                        <a:rPr lang="en-US" sz="1600" dirty="0">
                          <a:hlinkClick r:id="rId3"/>
                        </a:rPr>
                        <a:t>Individual System Loss Standards</a:t>
                      </a:r>
                      <a:r>
                        <a:rPr lang="en-US" sz="1600" dirty="0"/>
                        <a:t> or alternative compliance pathway</a:t>
                      </a:r>
                    </a:p>
                  </a:txBody>
                  <a:tcPr/>
                </a:tc>
                <a:extLst>
                  <a:ext uri="{0D108BD9-81ED-4DB2-BD59-A6C34878D82A}">
                    <a16:rowId xmlns:a16="http://schemas.microsoft.com/office/drawing/2014/main" val="17765802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Outdoor Residential WUE Standard (ORWUS)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0.8 for 2023, and 0.63 for 2030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0.55 for new landscapes, or MWELO ETAF as amended</a:t>
                      </a:r>
                    </a:p>
                  </a:txBody>
                  <a:tcPr/>
                </a:tc>
                <a:extLst>
                  <a:ext uri="{0D108BD9-81ED-4DB2-BD59-A6C34878D82A}">
                    <a16:rowId xmlns:a16="http://schemas.microsoft.com/office/drawing/2014/main" val="1976672506"/>
                  </a:ext>
                </a:extLst>
              </a:tr>
            </a:tbl>
          </a:graphicData>
        </a:graphic>
      </p:graphicFrame>
      <p:sp>
        <p:nvSpPr>
          <p:cNvPr id="8" name="TextBox 7">
            <a:extLst>
              <a:ext uri="{FF2B5EF4-FFF2-40B4-BE49-F238E27FC236}">
                <a16:creationId xmlns:a16="http://schemas.microsoft.com/office/drawing/2014/main" id="{B362F1A9-5C4A-E68A-F6F3-59AF33CD7652}"/>
              </a:ext>
            </a:extLst>
          </p:cNvPr>
          <p:cNvSpPr txBox="1"/>
          <p:nvPr/>
        </p:nvSpPr>
        <p:spPr>
          <a:xfrm>
            <a:off x="1977517" y="4832282"/>
            <a:ext cx="6545179" cy="276999"/>
          </a:xfrm>
          <a:prstGeom prst="rect">
            <a:avLst/>
          </a:prstGeom>
          <a:noFill/>
        </p:spPr>
        <p:txBody>
          <a:bodyPr wrap="square" rtlCol="0">
            <a:spAutoFit/>
          </a:bodyPr>
          <a:lstStyle/>
          <a:p>
            <a:r>
              <a:rPr lang="en-US" sz="1200" dirty="0"/>
              <a:t>*Urban water suppliers shall achieve the urban water use objective by Jan. 1, 2027. </a:t>
            </a:r>
          </a:p>
        </p:txBody>
      </p:sp>
      <p:sp>
        <p:nvSpPr>
          <p:cNvPr id="10" name="Rectangle 9">
            <a:extLst>
              <a:ext uri="{FF2B5EF4-FFF2-40B4-BE49-F238E27FC236}">
                <a16:creationId xmlns:a16="http://schemas.microsoft.com/office/drawing/2014/main" id="{12E74DE9-F5F4-E370-C75B-6FF5D213C8C5}"/>
              </a:ext>
            </a:extLst>
          </p:cNvPr>
          <p:cNvSpPr/>
          <p:nvPr/>
        </p:nvSpPr>
        <p:spPr>
          <a:xfrm>
            <a:off x="0" y="5109280"/>
            <a:ext cx="9144000" cy="1748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3802067-D672-F247-2AF8-60B0FF6485B2}"/>
              </a:ext>
            </a:extLst>
          </p:cNvPr>
          <p:cNvPicPr>
            <a:picLocks noChangeAspect="1"/>
          </p:cNvPicPr>
          <p:nvPr/>
        </p:nvPicPr>
        <p:blipFill>
          <a:blip r:embed="rId4"/>
          <a:stretch>
            <a:fillRect/>
          </a:stretch>
        </p:blipFill>
        <p:spPr>
          <a:xfrm>
            <a:off x="1512761" y="5245349"/>
            <a:ext cx="5868219" cy="1476581"/>
          </a:xfrm>
          <a:prstGeom prst="rect">
            <a:avLst/>
          </a:prstGeom>
        </p:spPr>
      </p:pic>
    </p:spTree>
    <p:extLst>
      <p:ext uri="{BB962C8B-B14F-4D97-AF65-F5344CB8AC3E}">
        <p14:creationId xmlns:p14="http://schemas.microsoft.com/office/powerpoint/2010/main" val="329106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A392-F9C5-4FBF-B995-DE3D63E0BB9F}"/>
              </a:ext>
            </a:extLst>
          </p:cNvPr>
          <p:cNvSpPr>
            <a:spLocks noGrp="1"/>
          </p:cNvSpPr>
          <p:nvPr>
            <p:ph type="title"/>
          </p:nvPr>
        </p:nvSpPr>
        <p:spPr/>
        <p:txBody>
          <a:bodyPr>
            <a:normAutofit fontScale="90000"/>
          </a:bodyPr>
          <a:lstStyle/>
          <a:p>
            <a:r>
              <a:rPr lang="en-US" dirty="0"/>
              <a:t>WUE Objective Update:</a:t>
            </a:r>
            <a:br>
              <a:rPr lang="en-US" dirty="0"/>
            </a:br>
            <a:r>
              <a:rPr lang="en-US" dirty="0"/>
              <a:t>DWR Recommended Outdoor Standards</a:t>
            </a:r>
          </a:p>
        </p:txBody>
      </p:sp>
      <p:sp>
        <p:nvSpPr>
          <p:cNvPr id="4" name="Text Placeholder 3">
            <a:extLst>
              <a:ext uri="{FF2B5EF4-FFF2-40B4-BE49-F238E27FC236}">
                <a16:creationId xmlns:a16="http://schemas.microsoft.com/office/drawing/2014/main" id="{1F5F3E76-3CE2-4AC9-B771-299DDA72DF5B}"/>
              </a:ext>
            </a:extLst>
          </p:cNvPr>
          <p:cNvSpPr>
            <a:spLocks noGrp="1"/>
          </p:cNvSpPr>
          <p:nvPr>
            <p:ph type="body" sz="quarter" idx="13"/>
          </p:nvPr>
        </p:nvSpPr>
        <p:spPr>
          <a:xfrm>
            <a:off x="457199" y="1044943"/>
            <a:ext cx="8229601" cy="318385"/>
          </a:xfrm>
        </p:spPr>
        <p:txBody>
          <a:bodyPr/>
          <a:lstStyle/>
          <a:p>
            <a:r>
              <a:rPr lang="en-US" sz="1600" dirty="0"/>
              <a:t>Fiona Sanchez</a:t>
            </a:r>
          </a:p>
        </p:txBody>
      </p:sp>
      <p:graphicFrame>
        <p:nvGraphicFramePr>
          <p:cNvPr id="5" name="Table 5">
            <a:extLst>
              <a:ext uri="{FF2B5EF4-FFF2-40B4-BE49-F238E27FC236}">
                <a16:creationId xmlns:a16="http://schemas.microsoft.com/office/drawing/2014/main" id="{705F7A23-E5A0-4163-90BE-B81E628EFD56}"/>
              </a:ext>
            </a:extLst>
          </p:cNvPr>
          <p:cNvGraphicFramePr>
            <a:graphicFrameLocks noGrp="1"/>
          </p:cNvGraphicFramePr>
          <p:nvPr>
            <p:extLst>
              <p:ext uri="{D42A27DB-BD31-4B8C-83A1-F6EECF244321}">
                <p14:modId xmlns:p14="http://schemas.microsoft.com/office/powerpoint/2010/main" val="925538161"/>
              </p:ext>
            </p:extLst>
          </p:nvPr>
        </p:nvGraphicFramePr>
        <p:xfrm>
          <a:off x="457199" y="1692179"/>
          <a:ext cx="8462458" cy="3749040"/>
        </p:xfrm>
        <a:graphic>
          <a:graphicData uri="http://schemas.openxmlformats.org/drawingml/2006/table">
            <a:tbl>
              <a:tblPr firstRow="1" bandRow="1">
                <a:tableStyleId>{5C22544A-7EE6-4342-B048-85BDC9FD1C3A}</a:tableStyleId>
              </a:tblPr>
              <a:tblGrid>
                <a:gridCol w="3379082">
                  <a:extLst>
                    <a:ext uri="{9D8B030D-6E8A-4147-A177-3AD203B41FA5}">
                      <a16:colId xmlns:a16="http://schemas.microsoft.com/office/drawing/2014/main" val="2536465514"/>
                    </a:ext>
                  </a:extLst>
                </a:gridCol>
                <a:gridCol w="2592635">
                  <a:extLst>
                    <a:ext uri="{9D8B030D-6E8A-4147-A177-3AD203B41FA5}">
                      <a16:colId xmlns:a16="http://schemas.microsoft.com/office/drawing/2014/main" val="3050695502"/>
                    </a:ext>
                  </a:extLst>
                </a:gridCol>
                <a:gridCol w="2490741">
                  <a:extLst>
                    <a:ext uri="{9D8B030D-6E8A-4147-A177-3AD203B41FA5}">
                      <a16:colId xmlns:a16="http://schemas.microsoft.com/office/drawing/2014/main" val="2979893747"/>
                    </a:ext>
                  </a:extLst>
                </a:gridCol>
              </a:tblGrid>
              <a:tr h="370840">
                <a:tc>
                  <a:txBody>
                    <a:bodyPr/>
                    <a:lstStyle/>
                    <a:p>
                      <a:r>
                        <a:rPr lang="en-US" sz="1400" dirty="0"/>
                        <a:t>Irrigated Area and Water Source</a:t>
                      </a:r>
                    </a:p>
                  </a:txBody>
                  <a:tcPr/>
                </a:tc>
                <a:tc>
                  <a:txBody>
                    <a:bodyPr/>
                    <a:lstStyle/>
                    <a:p>
                      <a:pPr algn="ctr"/>
                      <a:r>
                        <a:rPr lang="en-US" sz="1400" dirty="0"/>
                        <a:t>Residential</a:t>
                      </a:r>
                      <a:br>
                        <a:rPr lang="en-US" sz="1400" dirty="0"/>
                      </a:br>
                      <a:endParaRPr lang="en-US" sz="1400" dirty="0"/>
                    </a:p>
                  </a:txBody>
                  <a:tcPr/>
                </a:tc>
                <a:tc>
                  <a:txBody>
                    <a:bodyPr/>
                    <a:lstStyle/>
                    <a:p>
                      <a:pPr algn="ctr"/>
                      <a:r>
                        <a:rPr lang="en-US" sz="1400" dirty="0"/>
                        <a:t>Dedicated Irrigation Meter (DIM)</a:t>
                      </a:r>
                    </a:p>
                  </a:txBody>
                  <a:tcPr/>
                </a:tc>
                <a:extLst>
                  <a:ext uri="{0D108BD9-81ED-4DB2-BD59-A6C34878D82A}">
                    <a16:rowId xmlns:a16="http://schemas.microsoft.com/office/drawing/2014/main" val="57032181"/>
                  </a:ext>
                </a:extLst>
              </a:tr>
              <a:tr h="370840">
                <a:tc>
                  <a:txBody>
                    <a:bodyPr/>
                    <a:lstStyle/>
                    <a:p>
                      <a:r>
                        <a:rPr lang="en-US" sz="1400" dirty="0"/>
                        <a:t>Irrigated (II) – potable</a:t>
                      </a:r>
                    </a:p>
                  </a:txBody>
                  <a:tcPr/>
                </a:tc>
                <a:tc>
                  <a:txBody>
                    <a:bodyPr/>
                    <a:lstStyle/>
                    <a:p>
                      <a:pPr algn="ctr"/>
                      <a:r>
                        <a:rPr lang="en-US" sz="1400" dirty="0"/>
                        <a:t>2023-2030:   0.8</a:t>
                      </a:r>
                      <a:br>
                        <a:rPr lang="en-US" sz="1400" dirty="0"/>
                      </a:br>
                      <a:r>
                        <a:rPr lang="en-US" sz="1400" dirty="0"/>
                        <a:t>2030 on:       0.63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2023-2030:  0.8</a:t>
                      </a:r>
                      <a:br>
                        <a:rPr lang="en-US" sz="1400" dirty="0"/>
                      </a:br>
                      <a:r>
                        <a:rPr lang="en-US" sz="1400" dirty="0"/>
                        <a:t>2030 on:      0.63</a:t>
                      </a:r>
                    </a:p>
                  </a:txBody>
                  <a:tcPr/>
                </a:tc>
                <a:extLst>
                  <a:ext uri="{0D108BD9-81ED-4DB2-BD59-A6C34878D82A}">
                    <a16:rowId xmlns:a16="http://schemas.microsoft.com/office/drawing/2014/main" val="3380131262"/>
                  </a:ext>
                </a:extLst>
              </a:tr>
              <a:tr h="370840">
                <a:tc>
                  <a:txBody>
                    <a:bodyPr/>
                    <a:lstStyle/>
                    <a:p>
                      <a:r>
                        <a:rPr lang="en-US" sz="1400" dirty="0"/>
                        <a:t>Irrigable, not currently Irrigated (INI)</a:t>
                      </a:r>
                    </a:p>
                    <a:p>
                      <a:pPr marL="285750" indent="-285750">
                        <a:buFont typeface="Arial" panose="020B0604020202020204" pitchFamily="34" charset="0"/>
                        <a:buChar char="•"/>
                      </a:pPr>
                      <a:r>
                        <a:rPr lang="en-US" sz="1400" dirty="0"/>
                        <a:t>May be adjusted based on future studies</a:t>
                      </a:r>
                    </a:p>
                  </a:txBody>
                  <a:tcPr/>
                </a:tc>
                <a:tc>
                  <a:txBody>
                    <a:bodyPr/>
                    <a:lstStyle/>
                    <a:p>
                      <a:pPr algn="ctr"/>
                      <a:r>
                        <a:rPr lang="en-US" sz="1400" dirty="0"/>
                        <a:t>20% of INI</a:t>
                      </a:r>
                      <a:br>
                        <a:rPr lang="en-US" sz="1400" dirty="0"/>
                      </a:br>
                      <a:r>
                        <a:rPr lang="en-US" sz="1400" dirty="0"/>
                        <a:t>2023-2030:   0.8</a:t>
                      </a:r>
                      <a:br>
                        <a:rPr lang="en-US" sz="1400" dirty="0"/>
                      </a:br>
                      <a:r>
                        <a:rPr lang="en-US" sz="1400" dirty="0"/>
                        <a:t>   2030 On:      0.63</a:t>
                      </a:r>
                    </a:p>
                  </a:txBody>
                  <a:tcPr/>
                </a:tc>
                <a:tc>
                  <a:txBody>
                    <a:bodyPr/>
                    <a:lstStyle/>
                    <a:p>
                      <a:pPr algn="ctr"/>
                      <a:br>
                        <a:rPr lang="en-US" sz="1400" dirty="0"/>
                      </a:br>
                      <a:r>
                        <a:rPr lang="en-US" sz="1400" dirty="0"/>
                        <a:t>No INI component</a:t>
                      </a:r>
                    </a:p>
                  </a:txBody>
                  <a:tcPr/>
                </a:tc>
                <a:extLst>
                  <a:ext uri="{0D108BD9-81ED-4DB2-BD59-A6C34878D82A}">
                    <a16:rowId xmlns:a16="http://schemas.microsoft.com/office/drawing/2014/main" val="467736542"/>
                  </a:ext>
                </a:extLst>
              </a:tr>
              <a:tr h="370840">
                <a:tc>
                  <a:txBody>
                    <a:bodyPr/>
                    <a:lstStyle/>
                    <a:p>
                      <a:r>
                        <a:rPr lang="en-US" sz="1400" dirty="0"/>
                        <a:t>Special Landscape Areas</a:t>
                      </a:r>
                    </a:p>
                    <a:p>
                      <a:pPr marL="285750" indent="-285750">
                        <a:buFont typeface="Arial" panose="020B0604020202020204" pitchFamily="34" charset="0"/>
                        <a:buChar char="•"/>
                      </a:pPr>
                      <a:r>
                        <a:rPr lang="en-US" sz="1400" dirty="0"/>
                        <a:t>Sports fields, functional turf</a:t>
                      </a:r>
                    </a:p>
                    <a:p>
                      <a:pPr marL="285750" indent="-285750">
                        <a:buFont typeface="Arial" panose="020B0604020202020204" pitchFamily="34" charset="0"/>
                        <a:buChar char="•"/>
                      </a:pPr>
                      <a:r>
                        <a:rPr lang="en-US" sz="1400" dirty="0"/>
                        <a:t>Irrigated with Recycled Water</a:t>
                      </a:r>
                    </a:p>
                  </a:txBody>
                  <a:tcPr/>
                </a:tc>
                <a:tc>
                  <a:txBody>
                    <a:bodyPr/>
                    <a:lstStyle/>
                    <a:p>
                      <a:pPr algn="ctr"/>
                      <a:r>
                        <a:rPr lang="en-US" sz="1400" dirty="0"/>
                        <a:t>2023-2030:   0.8</a:t>
                      </a:r>
                      <a:br>
                        <a:rPr lang="en-US" sz="1400" dirty="0"/>
                      </a:br>
                      <a:r>
                        <a:rPr lang="en-US" sz="1400" dirty="0"/>
                        <a:t>   2030 On:      0.63</a:t>
                      </a:r>
                    </a:p>
                  </a:txBody>
                  <a:tcPr/>
                </a:tc>
                <a:tc>
                  <a:txBody>
                    <a:bodyPr/>
                    <a:lstStyle/>
                    <a:p>
                      <a:pPr algn="ctr"/>
                      <a:r>
                        <a:rPr lang="en-US" sz="1400" dirty="0"/>
                        <a:t>1.0</a:t>
                      </a:r>
                    </a:p>
                  </a:txBody>
                  <a:tcPr/>
                </a:tc>
                <a:extLst>
                  <a:ext uri="{0D108BD9-81ED-4DB2-BD59-A6C34878D82A}">
                    <a16:rowId xmlns:a16="http://schemas.microsoft.com/office/drawing/2014/main" val="1144259483"/>
                  </a:ext>
                </a:extLst>
              </a:tr>
              <a:tr h="370840">
                <a:tc>
                  <a:txBody>
                    <a:bodyPr/>
                    <a:lstStyle/>
                    <a:p>
                      <a:r>
                        <a:rPr lang="en-US" sz="1400" dirty="0"/>
                        <a:t>New Construction and Rehabilitated Landscapes (post Jan 1, 2020)</a:t>
                      </a:r>
                    </a:p>
                  </a:txBody>
                  <a:tcPr/>
                </a:tc>
                <a:tc>
                  <a:txBody>
                    <a:bodyPr/>
                    <a:lstStyle/>
                    <a:p>
                      <a:pPr algn="ctr"/>
                      <a:r>
                        <a:rPr lang="en-US" sz="1400" dirty="0"/>
                        <a:t>0.55</a:t>
                      </a:r>
                    </a:p>
                  </a:txBody>
                  <a:tcPr/>
                </a:tc>
                <a:tc>
                  <a:txBody>
                    <a:bodyPr/>
                    <a:lstStyle/>
                    <a:p>
                      <a:pPr algn="ctr"/>
                      <a:r>
                        <a:rPr lang="en-US" sz="1400" dirty="0"/>
                        <a:t>0.45</a:t>
                      </a:r>
                    </a:p>
                  </a:txBody>
                  <a:tcPr/>
                </a:tc>
                <a:extLst>
                  <a:ext uri="{0D108BD9-81ED-4DB2-BD59-A6C34878D82A}">
                    <a16:rowId xmlns:a16="http://schemas.microsoft.com/office/drawing/2014/main" val="2402972463"/>
                  </a:ext>
                </a:extLst>
              </a:tr>
              <a:tr h="370840">
                <a:tc>
                  <a:txBody>
                    <a:bodyPr/>
                    <a:lstStyle/>
                    <a:p>
                      <a:r>
                        <a:rPr lang="en-US" sz="1400" dirty="0"/>
                        <a:t>Landscape Area Measurement</a:t>
                      </a:r>
                    </a:p>
                  </a:txBody>
                  <a:tcPr/>
                </a:tc>
                <a:tc>
                  <a:txBody>
                    <a:bodyPr/>
                    <a:lstStyle/>
                    <a:p>
                      <a:pPr algn="ctr"/>
                      <a:r>
                        <a:rPr lang="en-US" sz="1400" dirty="0"/>
                        <a:t>Provided by DWR</a:t>
                      </a:r>
                      <a:br>
                        <a:rPr lang="en-US" sz="1400" dirty="0"/>
                      </a:br>
                      <a:r>
                        <a:rPr lang="en-US" sz="1400" dirty="0"/>
                        <a:t>May be adjusted with water supplier data</a:t>
                      </a:r>
                    </a:p>
                  </a:txBody>
                  <a:tcPr/>
                </a:tc>
                <a:tc>
                  <a:txBody>
                    <a:bodyPr/>
                    <a:lstStyle/>
                    <a:p>
                      <a:pPr algn="ctr"/>
                      <a:r>
                        <a:rPr lang="en-US" sz="1400" dirty="0"/>
                        <a:t>Suppliers to identify and complete measurements within 5 years after adoption</a:t>
                      </a:r>
                    </a:p>
                  </a:txBody>
                  <a:tcPr/>
                </a:tc>
                <a:extLst>
                  <a:ext uri="{0D108BD9-81ED-4DB2-BD59-A6C34878D82A}">
                    <a16:rowId xmlns:a16="http://schemas.microsoft.com/office/drawing/2014/main" val="2011437902"/>
                  </a:ext>
                </a:extLst>
              </a:tr>
            </a:tbl>
          </a:graphicData>
        </a:graphic>
      </p:graphicFrame>
    </p:spTree>
    <p:extLst>
      <p:ext uri="{BB962C8B-B14F-4D97-AF65-F5344CB8AC3E}">
        <p14:creationId xmlns:p14="http://schemas.microsoft.com/office/powerpoint/2010/main" val="416810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717313B-FE88-4CF3-89CA-49B529AB9E6A}"/>
              </a:ext>
            </a:extLst>
          </p:cNvPr>
          <p:cNvSpPr>
            <a:spLocks noGrp="1"/>
          </p:cNvSpPr>
          <p:nvPr>
            <p:ph type="body" sz="quarter" idx="13"/>
          </p:nvPr>
        </p:nvSpPr>
        <p:spPr>
          <a:xfrm>
            <a:off x="495003" y="1054484"/>
            <a:ext cx="8229600" cy="318385"/>
          </a:xfrm>
        </p:spPr>
        <p:txBody>
          <a:bodyPr/>
          <a:lstStyle/>
          <a:p>
            <a:r>
              <a:rPr lang="en-US" sz="1600" dirty="0"/>
              <a:t>Fiona </a:t>
            </a:r>
            <a:r>
              <a:rPr lang="en-US" sz="1400" dirty="0"/>
              <a:t>Sanchez</a:t>
            </a:r>
            <a:endParaRPr lang="en-US" sz="1600" dirty="0"/>
          </a:p>
        </p:txBody>
      </p:sp>
      <p:sp>
        <p:nvSpPr>
          <p:cNvPr id="8" name="TextBox 7">
            <a:extLst>
              <a:ext uri="{FF2B5EF4-FFF2-40B4-BE49-F238E27FC236}">
                <a16:creationId xmlns:a16="http://schemas.microsoft.com/office/drawing/2014/main" id="{F4480F14-66F7-4F64-8DE2-CA2719B55A42}"/>
              </a:ext>
            </a:extLst>
          </p:cNvPr>
          <p:cNvSpPr txBox="1"/>
          <p:nvPr/>
        </p:nvSpPr>
        <p:spPr>
          <a:xfrm>
            <a:off x="457200" y="1662270"/>
            <a:ext cx="8357191" cy="4616648"/>
          </a:xfrm>
          <a:prstGeom prst="rect">
            <a:avLst/>
          </a:prstGeom>
          <a:noFill/>
        </p:spPr>
        <p:txBody>
          <a:bodyPr wrap="square" lIns="91440" tIns="45720" rIns="91440" bIns="45720" anchor="t">
            <a:spAutoFit/>
          </a:bodyPr>
          <a:lstStyle/>
          <a:p>
            <a:pPr marL="285750" indent="-285750">
              <a:buFont typeface="Courier New" panose="02070309020205020404" pitchFamily="49" charset="0"/>
              <a:buChar char="o"/>
            </a:pPr>
            <a:r>
              <a:rPr lang="en-US" dirty="0"/>
              <a:t>Additional SLAs for CII Dedicated Irrigation Meters</a:t>
            </a:r>
            <a:endParaRPr lang="en-US" dirty="0">
              <a:cs typeface="Calibri"/>
            </a:endParaRPr>
          </a:p>
          <a:p>
            <a:pPr marL="742950" lvl="1" indent="-285750">
              <a:buFont typeface="Wingdings" panose="05000000000000000000" pitchFamily="2" charset="2"/>
              <a:buChar char="§"/>
            </a:pPr>
            <a:r>
              <a:rPr lang="en-US" sz="1500" dirty="0"/>
              <a:t>Bioengineered slopes</a:t>
            </a:r>
          </a:p>
          <a:p>
            <a:pPr marL="742950" lvl="1" indent="-285750">
              <a:buFont typeface="Wingdings" panose="05000000000000000000" pitchFamily="2" charset="2"/>
              <a:buChar char="§"/>
            </a:pPr>
            <a:r>
              <a:rPr lang="en-US" sz="1500" dirty="0"/>
              <a:t>Public swimming pools</a:t>
            </a:r>
          </a:p>
          <a:p>
            <a:pPr marL="742950" lvl="1" indent="-285750">
              <a:buFont typeface="Wingdings" panose="05000000000000000000" pitchFamily="2" charset="2"/>
              <a:buChar char="§"/>
            </a:pPr>
            <a:r>
              <a:rPr lang="en-US" sz="1500" dirty="0"/>
              <a:t>Supplemental water for ponds or lakes, including sustaining wildlife, recreation or other public benefits</a:t>
            </a:r>
            <a:endParaRPr lang="en-US" sz="1500" dirty="0">
              <a:cs typeface="Calibri"/>
            </a:endParaRPr>
          </a:p>
          <a:p>
            <a:pPr marL="742950" lvl="1" indent="-285750">
              <a:buFont typeface="Wingdings" panose="05000000000000000000" pitchFamily="2" charset="2"/>
              <a:buChar char="§"/>
            </a:pPr>
            <a:endParaRPr lang="en-US" sz="1500" dirty="0">
              <a:cs typeface="Calibri"/>
            </a:endParaRPr>
          </a:p>
          <a:p>
            <a:pPr marL="285750" indent="-285750">
              <a:buFont typeface="Courier New" panose="02070309020205020404" pitchFamily="49" charset="0"/>
              <a:buChar char="o"/>
            </a:pPr>
            <a:r>
              <a:rPr lang="en-US" dirty="0"/>
              <a:t>Exempt Landscapes: exempt landscapes in Gov. Code 65598 and 2015 MWELO</a:t>
            </a:r>
            <a:endParaRPr lang="en-US" dirty="0">
              <a:cs typeface="Calibri"/>
            </a:endParaRPr>
          </a:p>
          <a:p>
            <a:pPr marL="742950" lvl="1" indent="-285750">
              <a:buFont typeface="Wingdings" panose="05000000000000000000" pitchFamily="2" charset="2"/>
              <a:buChar char="§"/>
            </a:pPr>
            <a:r>
              <a:rPr lang="en-US" sz="1500" dirty="0"/>
              <a:t>Cemeteries</a:t>
            </a:r>
          </a:p>
          <a:p>
            <a:pPr marL="742950" lvl="1" indent="-285750">
              <a:buFont typeface="Wingdings" panose="05000000000000000000" pitchFamily="2" charset="2"/>
              <a:buChar char="§"/>
            </a:pPr>
            <a:r>
              <a:rPr lang="en-US" sz="1500" dirty="0"/>
              <a:t>Registered historical sites</a:t>
            </a:r>
          </a:p>
          <a:p>
            <a:pPr marL="742950" lvl="1" indent="-285750">
              <a:buFont typeface="Wingdings" panose="05000000000000000000" pitchFamily="2" charset="2"/>
              <a:buChar char="§"/>
            </a:pPr>
            <a:r>
              <a:rPr lang="en-US" sz="1500" dirty="0"/>
              <a:t>Ecological restoration projects that do not require permanent irrigation</a:t>
            </a:r>
          </a:p>
          <a:p>
            <a:pPr marL="742950" lvl="1" indent="-285750">
              <a:buFont typeface="Wingdings" panose="05000000000000000000" pitchFamily="2" charset="2"/>
              <a:buChar char="§"/>
            </a:pPr>
            <a:r>
              <a:rPr lang="en-US" sz="1500" dirty="0"/>
              <a:t>Botanical gardens and arboretums open to the public</a:t>
            </a:r>
          </a:p>
          <a:p>
            <a:pPr marL="742950" lvl="1" indent="-285750">
              <a:buFont typeface="Wingdings" panose="05000000000000000000" pitchFamily="2" charset="2"/>
              <a:buChar char="§"/>
            </a:pPr>
            <a:endParaRPr lang="en-US" sz="1500" dirty="0"/>
          </a:p>
          <a:p>
            <a:pPr marL="285750" indent="-285750">
              <a:buFont typeface="Courier New" panose="02070309020205020404" pitchFamily="49" charset="0"/>
              <a:buChar char="o"/>
            </a:pPr>
            <a:r>
              <a:rPr lang="en-US" dirty="0"/>
              <a:t>Effective Precipitation</a:t>
            </a:r>
            <a:endParaRPr lang="en-US" dirty="0">
              <a:cs typeface="Calibri"/>
            </a:endParaRPr>
          </a:p>
          <a:p>
            <a:pPr marL="742950" lvl="1" indent="-285750">
              <a:buFont typeface="Wingdings" panose="05000000000000000000" pitchFamily="2" charset="2"/>
              <a:buChar char="§"/>
            </a:pPr>
            <a:r>
              <a:rPr lang="en-US" sz="1500" dirty="0"/>
              <a:t>Would reduce outdoor budget by up to 25%</a:t>
            </a:r>
          </a:p>
          <a:p>
            <a:pPr marL="742950" lvl="1" indent="-285750">
              <a:buFont typeface="Wingdings" panose="05000000000000000000" pitchFamily="2" charset="2"/>
              <a:buChar char="§"/>
            </a:pPr>
            <a:r>
              <a:rPr lang="en-US" sz="1500" dirty="0"/>
              <a:t>Not addressed in recommendations to State Board, but previously incorporated into DWR’s proposed calculation formula</a:t>
            </a:r>
          </a:p>
          <a:p>
            <a:pPr marL="742950" lvl="1"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a:p>
            <a:pPr marL="1200150" lvl="2" indent="-285750">
              <a:buFont typeface="Courier New" panose="02070309020205020404" pitchFamily="49" charset="0"/>
              <a:buChar char="o"/>
            </a:pPr>
            <a:endParaRPr lang="en-US" sz="1500" dirty="0"/>
          </a:p>
        </p:txBody>
      </p:sp>
      <p:sp>
        <p:nvSpPr>
          <p:cNvPr id="6" name="Title 1">
            <a:extLst>
              <a:ext uri="{FF2B5EF4-FFF2-40B4-BE49-F238E27FC236}">
                <a16:creationId xmlns:a16="http://schemas.microsoft.com/office/drawing/2014/main" id="{E4120515-650A-4FF2-A5FE-6598DBF7A54B}"/>
              </a:ext>
            </a:extLst>
          </p:cNvPr>
          <p:cNvSpPr>
            <a:spLocks noGrp="1"/>
          </p:cNvSpPr>
          <p:nvPr>
            <p:ph type="title"/>
          </p:nvPr>
        </p:nvSpPr>
        <p:spPr>
          <a:xfrm>
            <a:off x="457200" y="212651"/>
            <a:ext cx="8229600" cy="968743"/>
          </a:xfrm>
        </p:spPr>
        <p:txBody>
          <a:bodyPr anchor="b">
            <a:normAutofit/>
          </a:bodyPr>
          <a:lstStyle/>
          <a:p>
            <a:r>
              <a:rPr lang="en-US" dirty="0"/>
              <a:t>WUE Objective Update: Outdoor Standards</a:t>
            </a:r>
          </a:p>
        </p:txBody>
      </p:sp>
    </p:spTree>
    <p:extLst>
      <p:ext uri="{BB962C8B-B14F-4D97-AF65-F5344CB8AC3E}">
        <p14:creationId xmlns:p14="http://schemas.microsoft.com/office/powerpoint/2010/main" val="822795701"/>
      </p:ext>
    </p:extLst>
  </p:cSld>
  <p:clrMapOvr>
    <a:masterClrMapping/>
  </p:clrMapOvr>
</p:sld>
</file>

<file path=ppt/theme/theme1.xml><?xml version="1.0" encoding="utf-8"?>
<a:theme xmlns:a="http://schemas.openxmlformats.org/drawingml/2006/main" name="ACWA PPT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154AFE88F46A4F958C74BCAEC3E0FC" ma:contentTypeVersion="13" ma:contentTypeDescription="Create a new document." ma:contentTypeScope="" ma:versionID="5309ff924ce1a79b87df58d2493c1a92">
  <xsd:schema xmlns:xsd="http://www.w3.org/2001/XMLSchema" xmlns:xs="http://www.w3.org/2001/XMLSchema" xmlns:p="http://schemas.microsoft.com/office/2006/metadata/properties" xmlns:ns2="30f22c2f-962e-461d-9a5d-fdf468467c73" xmlns:ns3="b5c12858-e65c-4828-aac7-6535b9823010" targetNamespace="http://schemas.microsoft.com/office/2006/metadata/properties" ma:root="true" ma:fieldsID="4c3149901a189c82ec629ad62b723049" ns2:_="" ns3:_="">
    <xsd:import namespace="30f22c2f-962e-461d-9a5d-fdf468467c73"/>
    <xsd:import namespace="b5c12858-e65c-4828-aac7-6535b98230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22c2f-962e-461d-9a5d-fdf468467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8427c3-99e6-472b-83d3-e397a640e60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c12858-e65c-4828-aac7-6535b98230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144db6-208f-4236-8e7a-d66479daf72c}" ma:internalName="TaxCatchAll" ma:showField="CatchAllData" ma:web="b5c12858-e65c-4828-aac7-6535b982301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f22c2f-962e-461d-9a5d-fdf468467c73">
      <Terms xmlns="http://schemas.microsoft.com/office/infopath/2007/PartnerControls"/>
    </lcf76f155ced4ddcb4097134ff3c332f>
    <TaxCatchAll xmlns="b5c12858-e65c-4828-aac7-6535b9823010" xsi:nil="true"/>
    <SharedWithUsers xmlns="b5c12858-e65c-4828-aac7-6535b9823010">
      <UserInfo>
        <DisplayName>Chelsea Haines</DisplayName>
        <AccountId>14</AccountId>
        <AccountType/>
      </UserInfo>
    </SharedWithUsers>
  </documentManagement>
</p:properties>
</file>

<file path=customXml/itemProps1.xml><?xml version="1.0" encoding="utf-8"?>
<ds:datastoreItem xmlns:ds="http://schemas.openxmlformats.org/officeDocument/2006/customXml" ds:itemID="{2FC0A15B-F484-4A19-B7B3-177C254EACFE}">
  <ds:schemaRefs>
    <ds:schemaRef ds:uri="http://schemas.microsoft.com/sharepoint/v3/contenttype/forms"/>
  </ds:schemaRefs>
</ds:datastoreItem>
</file>

<file path=customXml/itemProps2.xml><?xml version="1.0" encoding="utf-8"?>
<ds:datastoreItem xmlns:ds="http://schemas.openxmlformats.org/officeDocument/2006/customXml" ds:itemID="{715D528C-F4DB-403A-A390-479F48EEB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22c2f-962e-461d-9a5d-fdf468467c73"/>
    <ds:schemaRef ds:uri="b5c12858-e65c-4828-aac7-6535b9823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7740C2-7CE6-4B3B-8FBC-E0C4C4BC8AF3}">
  <ds:schemaRefs>
    <ds:schemaRef ds:uri="30f22c2f-962e-461d-9a5d-fdf468467c73"/>
    <ds:schemaRef ds:uri="http://purl.org/dc/elements/1.1/"/>
    <ds:schemaRef ds:uri="b5c12858-e65c-4828-aac7-6535b9823010"/>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19472</TotalTime>
  <Words>1482</Words>
  <Application>Microsoft Office PowerPoint</Application>
  <PresentationFormat>On-screen Show (4:3)</PresentationFormat>
  <Paragraphs>207</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Trebuchet MS</vt:lpstr>
      <vt:lpstr>Wingdings</vt:lpstr>
      <vt:lpstr>ACWA PPT Template 2016</vt:lpstr>
      <vt:lpstr>Water Use Efficiency Work Group</vt:lpstr>
      <vt:lpstr>Meeting Agenda</vt:lpstr>
      <vt:lpstr>Drought Update </vt:lpstr>
      <vt:lpstr>Drought Update: State Actions</vt:lpstr>
      <vt:lpstr>Drought Update: ACWA Communications</vt:lpstr>
      <vt:lpstr>WUE Objective Update: Status  </vt:lpstr>
      <vt:lpstr>WUE Objective Update: Schedule &amp; Status  </vt:lpstr>
      <vt:lpstr>WUE Objective Update: DWR Recommended Outdoor Standards</vt:lpstr>
      <vt:lpstr>WUE Objective Update: Outdoor Standards</vt:lpstr>
      <vt:lpstr>WUE Objective Update: Variances </vt:lpstr>
      <vt:lpstr>WUE Objective Update: Variances </vt:lpstr>
      <vt:lpstr>WUE Objective Update: CII Performance Measures  </vt:lpstr>
      <vt:lpstr>WUE Objective Update: CII Performance Measures  (cont.)</vt:lpstr>
      <vt:lpstr>WUE Objective Update: Bonus &amp; Guidelines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Efficiency Work Group</dc:title>
  <dc:creator>Chelsea Haines</dc:creator>
  <cp:lastModifiedBy>Chelsea Haines</cp:lastModifiedBy>
  <cp:revision>212</cp:revision>
  <dcterms:created xsi:type="dcterms:W3CDTF">2020-08-17T16:57:19Z</dcterms:created>
  <dcterms:modified xsi:type="dcterms:W3CDTF">2023-01-11T01:12:38Z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0x010100F8154AFE88F46A4F958C74BCAEC3E0FC</vt:lpwstr>
  </property>
  <property fmtid="{D5CDD505-2E9C-101B-9397-08002B2CF9AE}" pid="3" name="MediaServiceImageTags">
    <vt:lpwstr/>
  </property>
</Properties>
</file>