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18"/>
  </p:notesMasterIdLst>
  <p:sldIdLst>
    <p:sldId id="256" r:id="rId5"/>
    <p:sldId id="268" r:id="rId6"/>
    <p:sldId id="261" r:id="rId7"/>
    <p:sldId id="269" r:id="rId8"/>
    <p:sldId id="270" r:id="rId9"/>
    <p:sldId id="272" r:id="rId10"/>
    <p:sldId id="276" r:id="rId11"/>
    <p:sldId id="273" r:id="rId12"/>
    <p:sldId id="275" r:id="rId13"/>
    <p:sldId id="277" r:id="rId14"/>
    <p:sldId id="278" r:id="rId15"/>
    <p:sldId id="279" r:id="rId16"/>
    <p:sldId id="267"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44B60E-E0E7-4A88-A947-4AF313C3CD5F}" v="33" dt="2022-12-08T19:04:16.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p:cViewPr varScale="1">
        <p:scale>
          <a:sx n="114" d="100"/>
          <a:sy n="114" d="100"/>
        </p:scale>
        <p:origin x="46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FB621B-6DF2-4F05-979A-17CC6C7A6B31}" type="datetimeFigureOut">
              <a:rPr lang="en-US" smtClean="0"/>
              <a:t>12/8/2022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2C9575-E489-4772-B41A-2504DBD418CB}" type="slidenum">
              <a:rPr lang="en-US" smtClean="0"/>
              <a:t>‹#›</a:t>
            </a:fld>
            <a:endParaRPr lang="en-US"/>
          </a:p>
        </p:txBody>
      </p:sp>
    </p:spTree>
    <p:extLst>
      <p:ext uri="{BB962C8B-B14F-4D97-AF65-F5344CB8AC3E}">
        <p14:creationId xmlns:p14="http://schemas.microsoft.com/office/powerpoint/2010/main" val="16340443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683904-4BC7-493C-A208-3E2DAC479C7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1629205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683904-4BC7-493C-A208-3E2DAC479C7F}" type="datetimeFigureOut">
              <a:rPr lang="en-US" smtClean="0"/>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2901159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683904-4BC7-493C-A208-3E2DAC479C7F}" type="datetimeFigureOut">
              <a:rPr lang="en-US" smtClean="0"/>
              <a:t>12/8/2022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1478438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683904-4BC7-493C-A208-3E2DAC479C7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1032540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683904-4BC7-493C-A208-3E2DAC479C7F}" type="datetimeFigureOut">
              <a:rPr lang="en-US" smtClean="0"/>
              <a:t>12/8/2022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42714397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2B683904-4BC7-493C-A208-3E2DAC479C7F}" type="datetimeFigureOut">
              <a:rPr lang="en-US" smtClean="0"/>
              <a:t>12/8/2022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529946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2B683904-4BC7-493C-A208-3E2DAC479C7F}" type="datetimeFigureOut">
              <a:rPr lang="en-US" smtClean="0"/>
              <a:t>12/8/2022</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1312748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2B683904-4BC7-493C-A208-3E2DAC479C7F}" type="datetimeFigureOut">
              <a:rPr lang="en-US" smtClean="0"/>
              <a:t>12/8/2022</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4239416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B683904-4BC7-493C-A208-3E2DAC479C7F}" type="datetimeFigureOut">
              <a:rPr lang="en-US" smtClean="0"/>
              <a:t>12/8/2022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1065257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B683904-4BC7-493C-A208-3E2DAC479C7F}" type="datetimeFigureOut">
              <a:rPr lang="en-US" smtClean="0"/>
              <a:t>12/8/2022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130565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2B683904-4BC7-493C-A208-3E2DAC479C7F}" type="datetimeFigureOut">
              <a:rPr lang="en-US" smtClean="0"/>
              <a:t>12/8/2022</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5272BACD-586C-451E-9A4A-272F95132D9E}" type="slidenum">
              <a:rPr lang="en-US" smtClean="0"/>
              <a:t>‹#›</a:t>
            </a:fld>
            <a:endParaRPr lang="en-US"/>
          </a:p>
        </p:txBody>
      </p:sp>
    </p:spTree>
    <p:extLst>
      <p:ext uri="{BB962C8B-B14F-4D97-AF65-F5344CB8AC3E}">
        <p14:creationId xmlns:p14="http://schemas.microsoft.com/office/powerpoint/2010/main" val="419552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2B683904-4BC7-493C-A208-3E2DAC479C7F}" type="datetimeFigureOut">
              <a:rPr lang="en-US" smtClean="0"/>
              <a:t>12/8/2022</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5272BACD-586C-451E-9A4A-272F95132D9E}" type="slidenum">
              <a:rPr lang="en-US" smtClean="0"/>
              <a:t>‹#›</a:t>
            </a:fld>
            <a:endParaRPr lang="en-US"/>
          </a:p>
        </p:txBody>
      </p:sp>
    </p:spTree>
    <p:extLst>
      <p:ext uri="{BB962C8B-B14F-4D97-AF65-F5344CB8AC3E}">
        <p14:creationId xmlns:p14="http://schemas.microsoft.com/office/powerpoint/2010/main" val="162307327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ater.ca.gov/-/media/DWR-Website/Web-Pages/Programs/Water-Use-And-Efficiency/2018-Water-Conservation-Legislation/Performance-Measures/PM_CII_BMP_WUES-DWR-2021-16_COMPLETE.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mailto:Sarahb@acwa.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leginfo.legislature.ca.gov/faces/codes_displaySection.xhtml?lawCode=WAT&amp;sectionNum=10609.1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3FC75-1484-9B9F-D4B0-03BF96F61903}"/>
              </a:ext>
            </a:extLst>
          </p:cNvPr>
          <p:cNvSpPr>
            <a:spLocks noGrp="1"/>
          </p:cNvSpPr>
          <p:nvPr>
            <p:ph type="ctrTitle"/>
          </p:nvPr>
        </p:nvSpPr>
        <p:spPr/>
        <p:txBody>
          <a:bodyPr/>
          <a:lstStyle/>
          <a:p>
            <a:r>
              <a:rPr lang="en-US" b="1" dirty="0">
                <a:solidFill>
                  <a:schemeClr val="bg1"/>
                </a:solidFill>
              </a:rPr>
              <a:t>WUE- CII Performance Measures </a:t>
            </a:r>
            <a:br>
              <a:rPr lang="en-US" b="1" dirty="0">
                <a:solidFill>
                  <a:schemeClr val="bg1"/>
                </a:solidFill>
              </a:rPr>
            </a:br>
            <a:endParaRPr lang="en-US" b="1" dirty="0">
              <a:solidFill>
                <a:schemeClr val="bg1"/>
              </a:solidFill>
            </a:endParaRPr>
          </a:p>
        </p:txBody>
      </p:sp>
      <p:sp>
        <p:nvSpPr>
          <p:cNvPr id="3" name="Subtitle 2">
            <a:extLst>
              <a:ext uri="{FF2B5EF4-FFF2-40B4-BE49-F238E27FC236}">
                <a16:creationId xmlns:a16="http://schemas.microsoft.com/office/drawing/2014/main" id="{D8CAD3AE-DC71-143B-28BF-3093505B8EEE}"/>
              </a:ext>
            </a:extLst>
          </p:cNvPr>
          <p:cNvSpPr>
            <a:spLocks noGrp="1"/>
          </p:cNvSpPr>
          <p:nvPr>
            <p:ph type="subTitle" idx="1"/>
          </p:nvPr>
        </p:nvSpPr>
        <p:spPr/>
        <p:txBody>
          <a:bodyPr>
            <a:normAutofit fontScale="62500" lnSpcReduction="20000"/>
          </a:bodyPr>
          <a:lstStyle/>
          <a:p>
            <a:r>
              <a:rPr lang="en-US" sz="2600" dirty="0"/>
              <a:t>ACWA &amp; CMUA Working Group Meeting</a:t>
            </a:r>
          </a:p>
          <a:p>
            <a:endParaRPr lang="en-US" dirty="0"/>
          </a:p>
          <a:p>
            <a:r>
              <a:rPr lang="en-US" dirty="0"/>
              <a:t>Dec. 8, 2022</a:t>
            </a:r>
          </a:p>
        </p:txBody>
      </p:sp>
    </p:spTree>
    <p:extLst>
      <p:ext uri="{BB962C8B-B14F-4D97-AF65-F5344CB8AC3E}">
        <p14:creationId xmlns:p14="http://schemas.microsoft.com/office/powerpoint/2010/main" val="3778672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BMPs Performance Measures</a:t>
            </a:r>
            <a:br>
              <a:rPr lang="en-US" sz="2800" dirty="0"/>
            </a:br>
            <a:endParaRPr lang="en-US" sz="2800" dirty="0"/>
          </a:p>
        </p:txBody>
      </p:sp>
      <p:sp>
        <p:nvSpPr>
          <p:cNvPr id="2" name="Content Placeholder 9">
            <a:extLst>
              <a:ext uri="{FF2B5EF4-FFF2-40B4-BE49-F238E27FC236}">
                <a16:creationId xmlns:a16="http://schemas.microsoft.com/office/drawing/2014/main" id="{89F4A3F1-0EB2-BF0C-91DA-D3939540553F}"/>
              </a:ext>
            </a:extLst>
          </p:cNvPr>
          <p:cNvSpPr>
            <a:spLocks noGrp="1"/>
          </p:cNvSpPr>
          <p:nvPr>
            <p:ph idx="1"/>
          </p:nvPr>
        </p:nvSpPr>
        <p:spPr>
          <a:xfrm>
            <a:off x="3869268" y="864108"/>
            <a:ext cx="7315200" cy="5120640"/>
          </a:xfrm>
        </p:spPr>
        <p:txBody>
          <a:bodyPr>
            <a:normAutofit/>
          </a:bodyPr>
          <a:lstStyle/>
          <a:p>
            <a:pPr>
              <a:spcBef>
                <a:spcPts val="0"/>
              </a:spcBef>
            </a:pPr>
            <a:endParaRPr lang="en-US" dirty="0"/>
          </a:p>
        </p:txBody>
      </p:sp>
      <p:graphicFrame>
        <p:nvGraphicFramePr>
          <p:cNvPr id="3" name="Table 4">
            <a:extLst>
              <a:ext uri="{FF2B5EF4-FFF2-40B4-BE49-F238E27FC236}">
                <a16:creationId xmlns:a16="http://schemas.microsoft.com/office/drawing/2014/main" id="{0DCC4606-D8E9-7238-0470-D78A781F4A70}"/>
              </a:ext>
            </a:extLst>
          </p:cNvPr>
          <p:cNvGraphicFramePr>
            <a:graphicFrameLocks/>
          </p:cNvGraphicFramePr>
          <p:nvPr>
            <p:extLst>
              <p:ext uri="{D42A27DB-BD31-4B8C-83A1-F6EECF244321}">
                <p14:modId xmlns:p14="http://schemas.microsoft.com/office/powerpoint/2010/main" val="2493064509"/>
              </p:ext>
            </p:extLst>
          </p:nvPr>
        </p:nvGraphicFramePr>
        <p:xfrm>
          <a:off x="3869268" y="580965"/>
          <a:ext cx="7713662" cy="6223000"/>
        </p:xfrm>
        <a:graphic>
          <a:graphicData uri="http://schemas.openxmlformats.org/drawingml/2006/table">
            <a:tbl>
              <a:tblPr firstRow="1" bandRow="1">
                <a:tableStyleId>{5C22544A-7EE6-4342-B048-85BDC9FD1C3A}</a:tableStyleId>
              </a:tblPr>
              <a:tblGrid>
                <a:gridCol w="3574269">
                  <a:extLst>
                    <a:ext uri="{9D8B030D-6E8A-4147-A177-3AD203B41FA5}">
                      <a16:colId xmlns:a16="http://schemas.microsoft.com/office/drawing/2014/main" val="1603610308"/>
                    </a:ext>
                  </a:extLst>
                </a:gridCol>
                <a:gridCol w="4139393">
                  <a:extLst>
                    <a:ext uri="{9D8B030D-6E8A-4147-A177-3AD203B41FA5}">
                      <a16:colId xmlns:a16="http://schemas.microsoft.com/office/drawing/2014/main" val="2654115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CII-BMP Performance Measures</a:t>
                      </a:r>
                    </a:p>
                  </a:txBody>
                  <a:tcPr/>
                </a:tc>
                <a:tc>
                  <a:txBody>
                    <a:bodyPr/>
                    <a:lstStyle/>
                    <a:p>
                      <a:r>
                        <a:rPr lang="en-US" dirty="0"/>
                        <a:t>Additional Details</a:t>
                      </a:r>
                    </a:p>
                  </a:txBody>
                  <a:tcPr/>
                </a:tc>
                <a:extLst>
                  <a:ext uri="{0D108BD9-81ED-4DB2-BD59-A6C34878D82A}">
                    <a16:rowId xmlns:a16="http://schemas.microsoft.com/office/drawing/2014/main" val="1662561692"/>
                  </a:ext>
                </a:extLst>
              </a:tr>
              <a:tr h="370840">
                <a:tc>
                  <a:txBody>
                    <a:bodyPr/>
                    <a:lstStyle/>
                    <a:p>
                      <a:pPr marL="0" indent="0">
                        <a:buFont typeface="+mj-lt"/>
                        <a:buNone/>
                      </a:pPr>
                      <a:r>
                        <a:rPr lang="en-US" dirty="0"/>
                        <a:t>The implementation program needs to include all of the following five categories of action contributing to improved WUE: </a:t>
                      </a:r>
                    </a:p>
                    <a:p>
                      <a:pPr marL="0" indent="0">
                        <a:buFont typeface="+mj-lt"/>
                        <a:buNone/>
                      </a:pPr>
                      <a:endParaRPr lang="en-US" dirty="0"/>
                    </a:p>
                    <a:p>
                      <a:pPr marL="342900" indent="-342900">
                        <a:buFont typeface="+mj-lt"/>
                        <a:buAutoNum type="arabicPeriod"/>
                      </a:pPr>
                      <a:r>
                        <a:rPr lang="en-US" dirty="0"/>
                        <a:t>Outreach, technical assistance, and education</a:t>
                      </a:r>
                    </a:p>
                    <a:p>
                      <a:pPr marL="342900" indent="-342900">
                        <a:buFont typeface="+mj-lt"/>
                        <a:buAutoNum type="arabicPeriod"/>
                      </a:pPr>
                      <a:r>
                        <a:rPr lang="en-US" dirty="0"/>
                        <a:t>Incentives </a:t>
                      </a:r>
                    </a:p>
                    <a:p>
                      <a:pPr marL="342900" indent="-342900">
                        <a:buFont typeface="+mj-lt"/>
                        <a:buAutoNum type="arabicPeriod"/>
                      </a:pPr>
                      <a:r>
                        <a:rPr lang="en-US" dirty="0"/>
                        <a:t>Landscape irrigation and management practices </a:t>
                      </a:r>
                    </a:p>
                    <a:p>
                      <a:pPr marL="342900" indent="-342900">
                        <a:buFont typeface="+mj-lt"/>
                        <a:buAutoNum type="arabicPeriod"/>
                      </a:pPr>
                      <a:r>
                        <a:rPr lang="en-US" dirty="0"/>
                        <a:t>Operational practice updates</a:t>
                      </a:r>
                    </a:p>
                    <a:p>
                      <a:pPr marL="342900" indent="-342900">
                        <a:buFont typeface="+mj-lt"/>
                        <a:buAutoNum type="arabicPeriod"/>
                      </a:pPr>
                      <a:r>
                        <a:rPr lang="en-US" dirty="0"/>
                        <a:t>Collaboration and coordination</a:t>
                      </a:r>
                    </a:p>
                    <a:p>
                      <a:pPr marL="342900" indent="-342900">
                        <a:buFont typeface="+mj-lt"/>
                        <a:buAutoNum type="arabicPeriod"/>
                      </a:pPr>
                      <a:endParaRPr lang="en-US" dirty="0"/>
                    </a:p>
                    <a:p>
                      <a:pPr marL="342900" indent="-342900">
                        <a:buFont typeface="+mj-lt"/>
                        <a:buAutoNum type="arabicPeriod"/>
                      </a:pPr>
                      <a:endParaRPr lang="en-US" dirty="0"/>
                    </a:p>
                    <a:p>
                      <a:pPr marL="0" indent="0">
                        <a:buFont typeface="+mj-lt"/>
                        <a:buNone/>
                      </a:pPr>
                      <a:r>
                        <a:rPr lang="en-US" dirty="0">
                          <a:hlinkClick r:id="rId2"/>
                        </a:rPr>
                        <a:t>Detailed BMPs</a:t>
                      </a:r>
                      <a:r>
                        <a:rPr lang="en-US" dirty="0"/>
                        <a:t> </a:t>
                      </a:r>
                    </a:p>
                  </a:txBody>
                  <a:tcPr/>
                </a:tc>
                <a:tc>
                  <a:txBody>
                    <a:bodyPr/>
                    <a:lstStyle/>
                    <a:p>
                      <a:pPr marL="0" indent="0">
                        <a:buFont typeface="+mj-lt"/>
                        <a:buNone/>
                      </a:pPr>
                      <a:r>
                        <a:rPr lang="en-US" dirty="0"/>
                        <a:t>URWS implement customized CII-BMP implementation program targeting water users that exceed a threshold for sectors (or classifications) and an individual threshold with the following elements: </a:t>
                      </a:r>
                    </a:p>
                    <a:p>
                      <a:pPr marL="0" indent="0">
                        <a:buFont typeface="+mj-lt"/>
                        <a:buNone/>
                      </a:pPr>
                      <a:endParaRPr lang="en-US" dirty="0"/>
                    </a:p>
                    <a:p>
                      <a:pPr marL="285750" indent="-285750">
                        <a:buFont typeface="Arial" panose="020B0604020202020204" pitchFamily="34" charset="0"/>
                        <a:buChar char="•"/>
                      </a:pPr>
                      <a:r>
                        <a:rPr lang="en-US" dirty="0"/>
                        <a:t>Thresholds of significance are (1) classification of CII water users comprising the top 20 % of CII water users in volume, and (2) the individual top 2.5 % of CII water users, excluding process water use.</a:t>
                      </a:r>
                    </a:p>
                    <a:p>
                      <a:pPr marL="285750" indent="-285750">
                        <a:buFont typeface="Arial" panose="020B0604020202020204" pitchFamily="34" charset="0"/>
                        <a:buChar char="•"/>
                      </a:pPr>
                      <a:r>
                        <a:rPr lang="en-US" dirty="0"/>
                        <a:t>The minimum CII-BMP implementation program includes at least 1 CII-BMP from each of the 5 recommended categories  targeted to sectors and/ or individual customers above the individual customer threshold</a:t>
                      </a:r>
                    </a:p>
                    <a:p>
                      <a:pPr marL="285750" indent="-285750">
                        <a:buFont typeface="Arial" panose="020B0604020202020204" pitchFamily="34" charset="0"/>
                        <a:buChar char="•"/>
                      </a:pPr>
                      <a:r>
                        <a:rPr lang="en-US" dirty="0"/>
                        <a:t>Supported with documentation demonstrating increased WUE</a:t>
                      </a:r>
                    </a:p>
                  </a:txBody>
                  <a:tcPr/>
                </a:tc>
                <a:extLst>
                  <a:ext uri="{0D108BD9-81ED-4DB2-BD59-A6C34878D82A}">
                    <a16:rowId xmlns:a16="http://schemas.microsoft.com/office/drawing/2014/main" val="3075934912"/>
                  </a:ext>
                </a:extLst>
              </a:tr>
            </a:tbl>
          </a:graphicData>
        </a:graphic>
      </p:graphicFrame>
    </p:spTree>
    <p:extLst>
      <p:ext uri="{BB962C8B-B14F-4D97-AF65-F5344CB8AC3E}">
        <p14:creationId xmlns:p14="http://schemas.microsoft.com/office/powerpoint/2010/main" val="1492945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BMPs Performance Measures</a:t>
            </a:r>
            <a:br>
              <a:rPr lang="en-US" sz="2800" dirty="0"/>
            </a:br>
            <a:endParaRPr lang="en-US" sz="2800" dirty="0"/>
          </a:p>
        </p:txBody>
      </p:sp>
      <p:graphicFrame>
        <p:nvGraphicFramePr>
          <p:cNvPr id="3" name="Table 4">
            <a:extLst>
              <a:ext uri="{FF2B5EF4-FFF2-40B4-BE49-F238E27FC236}">
                <a16:creationId xmlns:a16="http://schemas.microsoft.com/office/drawing/2014/main" id="{0DCC4606-D8E9-7238-0470-D78A781F4A70}"/>
              </a:ext>
            </a:extLst>
          </p:cNvPr>
          <p:cNvGraphicFramePr>
            <a:graphicFrameLocks/>
          </p:cNvGraphicFramePr>
          <p:nvPr>
            <p:extLst>
              <p:ext uri="{D42A27DB-BD31-4B8C-83A1-F6EECF244321}">
                <p14:modId xmlns:p14="http://schemas.microsoft.com/office/powerpoint/2010/main" val="788510045"/>
              </p:ext>
            </p:extLst>
          </p:nvPr>
        </p:nvGraphicFramePr>
        <p:xfrm>
          <a:off x="3838271" y="952924"/>
          <a:ext cx="7713662" cy="3754120"/>
        </p:xfrm>
        <a:graphic>
          <a:graphicData uri="http://schemas.openxmlformats.org/drawingml/2006/table">
            <a:tbl>
              <a:tblPr firstRow="1" bandRow="1">
                <a:tableStyleId>{5C22544A-7EE6-4342-B048-85BDC9FD1C3A}</a:tableStyleId>
              </a:tblPr>
              <a:tblGrid>
                <a:gridCol w="3574269">
                  <a:extLst>
                    <a:ext uri="{9D8B030D-6E8A-4147-A177-3AD203B41FA5}">
                      <a16:colId xmlns:a16="http://schemas.microsoft.com/office/drawing/2014/main" val="1603610308"/>
                    </a:ext>
                  </a:extLst>
                </a:gridCol>
                <a:gridCol w="4139393">
                  <a:extLst>
                    <a:ext uri="{9D8B030D-6E8A-4147-A177-3AD203B41FA5}">
                      <a16:colId xmlns:a16="http://schemas.microsoft.com/office/drawing/2014/main" val="2654115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CII-BMP Performance Measures</a:t>
                      </a:r>
                    </a:p>
                  </a:txBody>
                  <a:tcPr/>
                </a:tc>
                <a:tc>
                  <a:txBody>
                    <a:bodyPr/>
                    <a:lstStyle/>
                    <a:p>
                      <a:r>
                        <a:rPr lang="en-US" dirty="0"/>
                        <a:t>Additional Details</a:t>
                      </a:r>
                    </a:p>
                  </a:txBody>
                  <a:tcPr/>
                </a:tc>
                <a:extLst>
                  <a:ext uri="{0D108BD9-81ED-4DB2-BD59-A6C34878D82A}">
                    <a16:rowId xmlns:a16="http://schemas.microsoft.com/office/drawing/2014/main" val="1662561692"/>
                  </a:ext>
                </a:extLst>
              </a:tr>
              <a:tr h="370840">
                <a:tc>
                  <a:txBody>
                    <a:bodyPr/>
                    <a:lstStyle/>
                    <a:p>
                      <a:pPr marL="0" indent="0">
                        <a:buFont typeface="+mj-lt"/>
                        <a:buNone/>
                      </a:pPr>
                      <a:r>
                        <a:rPr lang="en-US" dirty="0"/>
                        <a:t>The implementation program needs to include all of the following five categories of action contributing to improved WUE: </a:t>
                      </a:r>
                    </a:p>
                    <a:p>
                      <a:pPr marL="0" indent="0">
                        <a:buFont typeface="+mj-lt"/>
                        <a:buNone/>
                      </a:pPr>
                      <a:endParaRPr lang="en-US" dirty="0"/>
                    </a:p>
                    <a:p>
                      <a:pPr marL="342900" indent="-342900">
                        <a:buFont typeface="+mj-lt"/>
                        <a:buAutoNum type="arabicPeriod"/>
                      </a:pPr>
                      <a:r>
                        <a:rPr lang="en-US" dirty="0"/>
                        <a:t>Outreach, technical assistance, and education</a:t>
                      </a:r>
                    </a:p>
                    <a:p>
                      <a:pPr marL="342900" indent="-342900">
                        <a:buFont typeface="+mj-lt"/>
                        <a:buAutoNum type="arabicPeriod"/>
                      </a:pPr>
                      <a:r>
                        <a:rPr lang="en-US" dirty="0"/>
                        <a:t>Incentives </a:t>
                      </a:r>
                    </a:p>
                    <a:p>
                      <a:pPr marL="342900" indent="-342900">
                        <a:buFont typeface="+mj-lt"/>
                        <a:buAutoNum type="arabicPeriod"/>
                      </a:pPr>
                      <a:r>
                        <a:rPr lang="en-US" dirty="0"/>
                        <a:t>Landscape irrigation and management practices </a:t>
                      </a:r>
                    </a:p>
                    <a:p>
                      <a:pPr marL="342900" indent="-342900">
                        <a:buFont typeface="+mj-lt"/>
                        <a:buAutoNum type="arabicPeriod"/>
                      </a:pPr>
                      <a:r>
                        <a:rPr lang="en-US" dirty="0"/>
                        <a:t>Operational practice updates</a:t>
                      </a:r>
                    </a:p>
                    <a:p>
                      <a:pPr marL="342900" indent="-342900">
                        <a:buFont typeface="+mj-lt"/>
                        <a:buAutoNum type="arabicPeriod"/>
                      </a:pPr>
                      <a:r>
                        <a:rPr lang="en-US" dirty="0"/>
                        <a:t>Collaboration and coordination</a:t>
                      </a:r>
                    </a:p>
                  </a:txBody>
                  <a:tcPr/>
                </a:tc>
                <a:tc>
                  <a:txBody>
                    <a:bodyPr/>
                    <a:lstStyle/>
                    <a:p>
                      <a:pPr marL="0" indent="0">
                        <a:buFont typeface="+mj-lt"/>
                        <a:buNone/>
                      </a:pPr>
                      <a:r>
                        <a:rPr lang="en-US" dirty="0"/>
                        <a:t>Alternative pathway for URWS that have long-term CII-BMP implementation programs for which additional water use efficiencies for CII water users above the threshold may not be available. </a:t>
                      </a:r>
                    </a:p>
                    <a:p>
                      <a:pPr marL="0" indent="0">
                        <a:buFont typeface="+mj-lt"/>
                        <a:buNone/>
                      </a:pPr>
                      <a:endParaRPr lang="en-US" dirty="0"/>
                    </a:p>
                    <a:p>
                      <a:pPr marL="0" indent="0">
                        <a:buFont typeface="+mj-lt"/>
                        <a:buNone/>
                      </a:pPr>
                      <a:r>
                        <a:rPr lang="en-US" dirty="0"/>
                        <a:t>Complete program development within 3 years after SWRCB adopts the PM</a:t>
                      </a:r>
                    </a:p>
                  </a:txBody>
                  <a:tcPr/>
                </a:tc>
                <a:extLst>
                  <a:ext uri="{0D108BD9-81ED-4DB2-BD59-A6C34878D82A}">
                    <a16:rowId xmlns:a16="http://schemas.microsoft.com/office/drawing/2014/main" val="3075934912"/>
                  </a:ext>
                </a:extLst>
              </a:tr>
            </a:tbl>
          </a:graphicData>
        </a:graphic>
      </p:graphicFrame>
    </p:spTree>
    <p:extLst>
      <p:ext uri="{BB962C8B-B14F-4D97-AF65-F5344CB8AC3E}">
        <p14:creationId xmlns:p14="http://schemas.microsoft.com/office/powerpoint/2010/main" val="3833876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BMPs Performance Measures</a:t>
            </a:r>
            <a:br>
              <a:rPr lang="en-US" sz="2800" dirty="0"/>
            </a:br>
            <a:endParaRPr lang="en-US" sz="2800" dirty="0"/>
          </a:p>
        </p:txBody>
      </p:sp>
      <p:sp>
        <p:nvSpPr>
          <p:cNvPr id="2" name="Content Placeholder 9">
            <a:extLst>
              <a:ext uri="{FF2B5EF4-FFF2-40B4-BE49-F238E27FC236}">
                <a16:creationId xmlns:a16="http://schemas.microsoft.com/office/drawing/2014/main" id="{C7F40F0C-924E-FEF7-EE86-0308A17C7B53}"/>
              </a:ext>
            </a:extLst>
          </p:cNvPr>
          <p:cNvSpPr>
            <a:spLocks noGrp="1"/>
          </p:cNvSpPr>
          <p:nvPr>
            <p:ph idx="1"/>
          </p:nvPr>
        </p:nvSpPr>
        <p:spPr>
          <a:xfrm>
            <a:off x="3869268" y="864108"/>
            <a:ext cx="7315200" cy="5120640"/>
          </a:xfrm>
        </p:spPr>
        <p:txBody>
          <a:bodyPr>
            <a:normAutofit/>
          </a:bodyPr>
          <a:lstStyle/>
          <a:p>
            <a:pPr marL="0" indent="0">
              <a:spcBef>
                <a:spcPts val="0"/>
              </a:spcBef>
              <a:buNone/>
            </a:pPr>
            <a:r>
              <a:rPr lang="en-US" b="1" dirty="0"/>
              <a:t>ACWA 2021 Comments – BMPs</a:t>
            </a:r>
          </a:p>
          <a:p>
            <a:pPr marL="0" indent="0">
              <a:spcBef>
                <a:spcPts val="0"/>
              </a:spcBef>
              <a:buNone/>
            </a:pPr>
            <a:endParaRPr lang="en-US" dirty="0"/>
          </a:p>
          <a:p>
            <a:pPr marL="0" indent="0">
              <a:spcBef>
                <a:spcPts val="0"/>
              </a:spcBef>
              <a:buNone/>
            </a:pPr>
            <a:r>
              <a:rPr lang="en-US" dirty="0"/>
              <a:t>Support for: </a:t>
            </a:r>
          </a:p>
          <a:p>
            <a:pPr>
              <a:spcBef>
                <a:spcPts val="0"/>
              </a:spcBef>
            </a:pPr>
            <a:r>
              <a:rPr lang="en-US" dirty="0"/>
              <a:t>1 acre threshold and per-parcel basis (previously 20,000 sq ft)</a:t>
            </a:r>
          </a:p>
          <a:p>
            <a:pPr>
              <a:spcBef>
                <a:spcPts val="0"/>
              </a:spcBef>
            </a:pPr>
            <a:r>
              <a:rPr lang="en-US" dirty="0"/>
              <a:t>5 </a:t>
            </a:r>
            <a:r>
              <a:rPr lang="en-US" dirty="0" err="1"/>
              <a:t>yr</a:t>
            </a:r>
            <a:r>
              <a:rPr lang="en-US" dirty="0"/>
              <a:t> implementation schedule to complete MUM identification and in-lieu technologies </a:t>
            </a:r>
          </a:p>
          <a:p>
            <a:pPr>
              <a:spcBef>
                <a:spcPts val="0"/>
              </a:spcBef>
            </a:pPr>
            <a:r>
              <a:rPr lang="en-US" dirty="0"/>
              <a:t>Characterization of in-lieu technologies  </a:t>
            </a:r>
          </a:p>
          <a:p>
            <a:pPr marL="0" indent="0">
              <a:spcBef>
                <a:spcPts val="0"/>
              </a:spcBef>
              <a:buNone/>
            </a:pPr>
            <a:endParaRPr lang="en-US" dirty="0"/>
          </a:p>
          <a:p>
            <a:pPr marL="0" indent="0">
              <a:spcBef>
                <a:spcPts val="0"/>
              </a:spcBef>
              <a:buNone/>
            </a:pPr>
            <a:r>
              <a:rPr lang="en-US" dirty="0"/>
              <a:t>Coalition Policy Recommendations: </a:t>
            </a:r>
          </a:p>
          <a:p>
            <a:pPr>
              <a:spcBef>
                <a:spcPts val="0"/>
              </a:spcBef>
            </a:pPr>
            <a:r>
              <a:rPr lang="en-US" dirty="0"/>
              <a:t>Recognize efficient water use - Equivalent compliance pathway and conversion threshold to recognize water efficiency </a:t>
            </a:r>
          </a:p>
          <a:p>
            <a:pPr>
              <a:spcBef>
                <a:spcPts val="0"/>
              </a:spcBef>
            </a:pPr>
            <a:r>
              <a:rPr lang="en-US" dirty="0"/>
              <a:t>Recognize URWS limited authority </a:t>
            </a:r>
          </a:p>
          <a:p>
            <a:pPr lvl="1">
              <a:spcBef>
                <a:spcPts val="0"/>
              </a:spcBef>
              <a:buFont typeface="Courier New" panose="02070309020205020404" pitchFamily="49" charset="0"/>
              <a:buChar char="o"/>
            </a:pPr>
            <a:r>
              <a:rPr lang="en-US" dirty="0"/>
              <a:t>Inappropriate requirements (comms, irrigation system maintenance, inspections, and repairs)</a:t>
            </a:r>
          </a:p>
          <a:p>
            <a:pPr>
              <a:spcBef>
                <a:spcPts val="0"/>
              </a:spcBef>
              <a:buFont typeface="Arial" panose="020B0604020202020204" pitchFamily="34" charset="0"/>
              <a:buChar char="•"/>
            </a:pPr>
            <a:r>
              <a:rPr lang="en-US" dirty="0"/>
              <a:t>Flexibility to implement – e.g., mapping and targeting customers  </a:t>
            </a:r>
          </a:p>
          <a:p>
            <a:pPr>
              <a:spcBef>
                <a:spcPts val="0"/>
              </a:spcBef>
              <a:buFont typeface="Arial" panose="020B0604020202020204" pitchFamily="34" charset="0"/>
              <a:buChar char="•"/>
            </a:pPr>
            <a:r>
              <a:rPr lang="en-US" dirty="0"/>
              <a:t>Minimize unnecessary reporting</a:t>
            </a:r>
          </a:p>
          <a:p>
            <a:pPr marL="0" indent="0">
              <a:spcBef>
                <a:spcPts val="0"/>
              </a:spcBef>
              <a:buNone/>
            </a:pPr>
            <a:endParaRPr lang="en-US" dirty="0"/>
          </a:p>
          <a:p>
            <a:pPr marL="0" indent="0">
              <a:spcBef>
                <a:spcPts val="0"/>
              </a:spcBef>
              <a:buNone/>
            </a:pPr>
            <a:r>
              <a:rPr lang="en-US" dirty="0"/>
              <a:t>Technical recommendations (see attachment)</a:t>
            </a:r>
          </a:p>
          <a:p>
            <a:pPr marL="0" indent="0">
              <a:spcBef>
                <a:spcPts val="0"/>
              </a:spcBef>
              <a:buNone/>
            </a:pPr>
            <a:endParaRPr lang="en-US" dirty="0"/>
          </a:p>
        </p:txBody>
      </p:sp>
    </p:spTree>
    <p:extLst>
      <p:ext uri="{BB962C8B-B14F-4D97-AF65-F5344CB8AC3E}">
        <p14:creationId xmlns:p14="http://schemas.microsoft.com/office/powerpoint/2010/main" val="31791652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D8FD0-1DD9-4A10-DA95-AC8C03E23E83}"/>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3F1AD923-65BB-5E13-37C2-F8E37F7364C2}"/>
              </a:ext>
            </a:extLst>
          </p:cNvPr>
          <p:cNvSpPr>
            <a:spLocks noGrp="1"/>
          </p:cNvSpPr>
          <p:nvPr>
            <p:ph idx="1"/>
          </p:nvPr>
        </p:nvSpPr>
        <p:spPr/>
        <p:txBody>
          <a:bodyPr/>
          <a:lstStyle/>
          <a:p>
            <a:pPr marL="0" indent="0">
              <a:lnSpc>
                <a:spcPct val="100000"/>
              </a:lnSpc>
              <a:spcBef>
                <a:spcPts val="0"/>
              </a:spcBef>
              <a:buNone/>
            </a:pPr>
            <a:r>
              <a:rPr lang="en-US" b="1" dirty="0">
                <a:solidFill>
                  <a:srgbClr val="002060"/>
                </a:solidFill>
              </a:rPr>
              <a:t>State Water Board</a:t>
            </a:r>
            <a:r>
              <a:rPr lang="en-US" dirty="0"/>
              <a:t> </a:t>
            </a:r>
            <a:r>
              <a:rPr lang="en-US" b="1" dirty="0">
                <a:solidFill>
                  <a:srgbClr val="002060"/>
                </a:solidFill>
              </a:rPr>
              <a:t>Rulemaking </a:t>
            </a:r>
          </a:p>
          <a:p>
            <a:pPr>
              <a:lnSpc>
                <a:spcPct val="100000"/>
              </a:lnSpc>
              <a:spcBef>
                <a:spcPts val="0"/>
              </a:spcBef>
            </a:pPr>
            <a:r>
              <a:rPr lang="en-US" dirty="0"/>
              <a:t>SRIA – Standardized Regulatory Impact Assessment </a:t>
            </a:r>
          </a:p>
          <a:p>
            <a:pPr>
              <a:lnSpc>
                <a:spcPct val="100000"/>
              </a:lnSpc>
              <a:spcBef>
                <a:spcPts val="0"/>
              </a:spcBef>
            </a:pPr>
            <a:r>
              <a:rPr lang="en-US" dirty="0"/>
              <a:t>Workshop</a:t>
            </a:r>
          </a:p>
          <a:p>
            <a:pPr>
              <a:lnSpc>
                <a:spcPct val="100000"/>
              </a:lnSpc>
              <a:spcBef>
                <a:spcPts val="0"/>
              </a:spcBef>
            </a:pPr>
            <a:r>
              <a:rPr lang="en-US" dirty="0"/>
              <a:t>Initiate Formal Rulemaking – Feb/ March </a:t>
            </a:r>
          </a:p>
          <a:p>
            <a:pPr>
              <a:lnSpc>
                <a:spcPct val="100000"/>
              </a:lnSpc>
              <a:spcBef>
                <a:spcPts val="0"/>
              </a:spcBef>
            </a:pPr>
            <a:r>
              <a:rPr lang="en-US" dirty="0"/>
              <a:t>45-day comment period</a:t>
            </a:r>
          </a:p>
          <a:p>
            <a:pPr>
              <a:lnSpc>
                <a:spcPct val="100000"/>
              </a:lnSpc>
              <a:spcBef>
                <a:spcPts val="0"/>
              </a:spcBef>
            </a:pPr>
            <a:r>
              <a:rPr lang="en-US" dirty="0"/>
              <a:t>End of year adoption?</a:t>
            </a:r>
          </a:p>
          <a:p>
            <a:pPr>
              <a:lnSpc>
                <a:spcPct val="100000"/>
              </a:lnSpc>
              <a:spcBef>
                <a:spcPts val="0"/>
              </a:spcBef>
            </a:pPr>
            <a:endParaRPr lang="en-US" dirty="0"/>
          </a:p>
          <a:p>
            <a:pPr marL="0" indent="0">
              <a:lnSpc>
                <a:spcPct val="100000"/>
              </a:lnSpc>
              <a:spcBef>
                <a:spcPts val="0"/>
              </a:spcBef>
              <a:buNone/>
            </a:pPr>
            <a:r>
              <a:rPr lang="en-US" b="1" dirty="0">
                <a:solidFill>
                  <a:srgbClr val="002060"/>
                </a:solidFill>
              </a:rPr>
              <a:t>ACWA Next Steps</a:t>
            </a:r>
          </a:p>
          <a:p>
            <a:pPr>
              <a:lnSpc>
                <a:spcPct val="100000"/>
              </a:lnSpc>
              <a:spcBef>
                <a:spcPts val="0"/>
              </a:spcBef>
            </a:pPr>
            <a:r>
              <a:rPr lang="en-US" dirty="0"/>
              <a:t>Provide proactive recommendations/ solutions to SWRCB staff</a:t>
            </a:r>
          </a:p>
          <a:p>
            <a:pPr>
              <a:lnSpc>
                <a:spcPct val="100000"/>
              </a:lnSpc>
              <a:spcBef>
                <a:spcPts val="0"/>
              </a:spcBef>
            </a:pPr>
            <a:r>
              <a:rPr lang="en-US" dirty="0"/>
              <a:t>Ongoing CII working group meetings </a:t>
            </a:r>
          </a:p>
          <a:p>
            <a:pPr>
              <a:lnSpc>
                <a:spcPct val="100000"/>
              </a:lnSpc>
              <a:spcBef>
                <a:spcPts val="0"/>
              </a:spcBef>
            </a:pPr>
            <a:r>
              <a:rPr lang="en-US" dirty="0"/>
              <a:t>Bi-monthly WUE meetings through 2023: Jan. 11, March 8, May 10, July 12, Sep. 13, Nov. 8   </a:t>
            </a:r>
          </a:p>
          <a:p>
            <a:pPr>
              <a:lnSpc>
                <a:spcPct val="100000"/>
              </a:lnSpc>
              <a:spcBef>
                <a:spcPts val="0"/>
              </a:spcBef>
            </a:pPr>
            <a:r>
              <a:rPr lang="en-US" dirty="0"/>
              <a:t>CII Working Group – Dec. 8 from 3 – 4</a:t>
            </a:r>
          </a:p>
          <a:p>
            <a:pPr>
              <a:lnSpc>
                <a:spcPct val="100000"/>
              </a:lnSpc>
              <a:spcBef>
                <a:spcPts val="0"/>
              </a:spcBef>
            </a:pPr>
            <a:endParaRPr lang="en-US" dirty="0"/>
          </a:p>
          <a:p>
            <a:pPr marL="0" indent="0">
              <a:lnSpc>
                <a:spcPct val="100000"/>
              </a:lnSpc>
              <a:spcBef>
                <a:spcPts val="0"/>
              </a:spcBef>
              <a:buNone/>
            </a:pPr>
            <a:r>
              <a:rPr lang="en-US" dirty="0"/>
              <a:t>Contact Sarah Brennan, ACWA Regulatory Assistant </a:t>
            </a:r>
          </a:p>
          <a:p>
            <a:pPr marL="0" indent="0" algn="ctr">
              <a:lnSpc>
                <a:spcPct val="100000"/>
              </a:lnSpc>
              <a:spcBef>
                <a:spcPts val="0"/>
              </a:spcBef>
              <a:buNone/>
            </a:pPr>
            <a:r>
              <a:rPr lang="en-US" dirty="0">
                <a:hlinkClick r:id="rId2"/>
              </a:rPr>
              <a:t>Sarahb@acwa.com</a:t>
            </a:r>
            <a:r>
              <a:rPr lang="en-US" dirty="0"/>
              <a:t> </a:t>
            </a:r>
          </a:p>
        </p:txBody>
      </p:sp>
    </p:spTree>
    <p:extLst>
      <p:ext uri="{BB962C8B-B14F-4D97-AF65-F5344CB8AC3E}">
        <p14:creationId xmlns:p14="http://schemas.microsoft.com/office/powerpoint/2010/main" val="3578554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533CA-FBB5-9FB9-AA38-3BDA6EB43956}"/>
              </a:ext>
            </a:extLst>
          </p:cNvPr>
          <p:cNvSpPr>
            <a:spLocks noGrp="1"/>
          </p:cNvSpPr>
          <p:nvPr>
            <p:ph type="title"/>
          </p:nvPr>
        </p:nvSpPr>
        <p:spPr/>
        <p:txBody>
          <a:bodyPr>
            <a:normAutofit/>
          </a:bodyPr>
          <a:lstStyle/>
          <a:p>
            <a:r>
              <a:rPr lang="en-US" sz="2800" dirty="0"/>
              <a:t>Legislative Requirements</a:t>
            </a:r>
            <a:br>
              <a:rPr lang="en-US" sz="2800" dirty="0"/>
            </a:br>
            <a:br>
              <a:rPr lang="en-US" sz="2800" dirty="0"/>
            </a:br>
            <a:r>
              <a:rPr lang="en-US" sz="2800" b="0" i="0" dirty="0">
                <a:solidFill>
                  <a:schemeClr val="bg1"/>
                </a:solidFill>
                <a:effectLst/>
                <a:latin typeface="Source Sans Pro" panose="020B0503030403020204" pitchFamily="34" charset="0"/>
              </a:rPr>
              <a:t>(</a:t>
            </a:r>
            <a:r>
              <a:rPr lang="en-US" sz="2800" b="0" i="0" u="none" strike="noStrike" dirty="0">
                <a:solidFill>
                  <a:schemeClr val="bg1"/>
                </a:solidFill>
                <a:effectLst/>
                <a:latin typeface="Source Sans Pro" panose="020B0503030403020204" pitchFamily="34" charset="0"/>
                <a:hlinkClick r:id="rId2">
                  <a:extLst>
                    <a:ext uri="{A12FA001-AC4F-418D-AE19-62706E023703}">
                      <ahyp:hlinkClr xmlns:ahyp="http://schemas.microsoft.com/office/drawing/2018/hyperlinkcolor" val="tx"/>
                    </a:ext>
                  </a:extLst>
                </a:hlinkClick>
              </a:rPr>
              <a:t>WC §10609.10</a:t>
            </a:r>
            <a:r>
              <a:rPr lang="en-US" sz="2800" b="0" i="0" dirty="0">
                <a:solidFill>
                  <a:schemeClr val="bg1"/>
                </a:solidFill>
                <a:effectLst/>
                <a:latin typeface="Source Sans Pro" panose="020B0503030403020204" pitchFamily="34" charset="0"/>
              </a:rPr>
              <a:t>)</a:t>
            </a:r>
            <a:endParaRPr lang="en-US" sz="2800" dirty="0">
              <a:solidFill>
                <a:schemeClr val="bg1"/>
              </a:solidFill>
            </a:endParaRPr>
          </a:p>
        </p:txBody>
      </p:sp>
      <p:sp>
        <p:nvSpPr>
          <p:cNvPr id="3" name="Content Placeholder 2">
            <a:extLst>
              <a:ext uri="{FF2B5EF4-FFF2-40B4-BE49-F238E27FC236}">
                <a16:creationId xmlns:a16="http://schemas.microsoft.com/office/drawing/2014/main" id="{E1AA4DED-1434-D46F-F135-DAD7C43688BB}"/>
              </a:ext>
            </a:extLst>
          </p:cNvPr>
          <p:cNvSpPr>
            <a:spLocks noGrp="1"/>
          </p:cNvSpPr>
          <p:nvPr>
            <p:ph idx="1"/>
          </p:nvPr>
        </p:nvSpPr>
        <p:spPr/>
        <p:txBody>
          <a:bodyPr/>
          <a:lstStyle/>
          <a:p>
            <a:pPr marL="457200" indent="-457200">
              <a:buFont typeface="+mj-lt"/>
              <a:buAutoNum type="arabicPeriod"/>
            </a:pPr>
            <a:r>
              <a:rPr lang="en-US" dirty="0"/>
              <a:t>Use a CII water use classification system for data collection and reporting purposes </a:t>
            </a:r>
          </a:p>
          <a:p>
            <a:pPr marL="457200" indent="-457200">
              <a:buFont typeface="+mj-lt"/>
              <a:buAutoNum type="arabicPeriod"/>
            </a:pPr>
            <a:endParaRPr lang="en-US" dirty="0"/>
          </a:p>
          <a:p>
            <a:pPr marL="457200" indent="-457200">
              <a:buFont typeface="+mj-lt"/>
              <a:buAutoNum type="arabicPeriod"/>
            </a:pPr>
            <a:r>
              <a:rPr lang="en-US" dirty="0"/>
              <a:t>Convert mixed use CII meters for landscapes above a size threshold to dedicated irrigation meters (DIM) or implement adequate in-lieu technologies to improve water use efficiency </a:t>
            </a:r>
          </a:p>
          <a:p>
            <a:pPr marL="457200" indent="-457200">
              <a:buFont typeface="+mj-lt"/>
              <a:buAutoNum type="arabicPeriod"/>
            </a:pPr>
            <a:endParaRPr lang="en-US" dirty="0"/>
          </a:p>
          <a:p>
            <a:pPr marL="457200" indent="-457200">
              <a:buFont typeface="+mj-lt"/>
              <a:buAutoNum type="arabicPeriod"/>
            </a:pPr>
            <a:r>
              <a:rPr lang="en-US"/>
              <a:t>Implement </a:t>
            </a:r>
            <a:r>
              <a:rPr lang="en-US" dirty="0"/>
              <a:t>CII water use best management practices (BMPs) for improving water use efficiency </a:t>
            </a:r>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a:p>
            <a:pPr marL="457200" indent="-457200">
              <a:buFont typeface="+mj-lt"/>
              <a:buAutoNum type="arabicPeriod"/>
            </a:pPr>
            <a:endParaRPr lang="en-US" dirty="0"/>
          </a:p>
        </p:txBody>
      </p:sp>
    </p:spTree>
    <p:extLst>
      <p:ext uri="{BB962C8B-B14F-4D97-AF65-F5344CB8AC3E}">
        <p14:creationId xmlns:p14="http://schemas.microsoft.com/office/powerpoint/2010/main" val="26585405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2BCA-F828-80F1-D7B4-D9627774CA44}"/>
              </a:ext>
            </a:extLst>
          </p:cNvPr>
          <p:cNvSpPr>
            <a:spLocks noGrp="1"/>
          </p:cNvSpPr>
          <p:nvPr>
            <p:ph type="title"/>
          </p:nvPr>
        </p:nvSpPr>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CII  Water Use Classification System</a:t>
            </a:r>
            <a:br>
              <a:rPr lang="en-US" sz="2800" dirty="0"/>
            </a:br>
            <a:endParaRPr lang="en-US" sz="2800" dirty="0"/>
          </a:p>
        </p:txBody>
      </p:sp>
      <p:sp>
        <p:nvSpPr>
          <p:cNvPr id="10" name="Content Placeholder 9">
            <a:extLst>
              <a:ext uri="{FF2B5EF4-FFF2-40B4-BE49-F238E27FC236}">
                <a16:creationId xmlns:a16="http://schemas.microsoft.com/office/drawing/2014/main" id="{F2282990-1C53-5F55-8537-B91B6750988D}"/>
              </a:ext>
            </a:extLst>
          </p:cNvPr>
          <p:cNvSpPr>
            <a:spLocks noGrp="1"/>
          </p:cNvSpPr>
          <p:nvPr>
            <p:ph idx="1"/>
          </p:nvPr>
        </p:nvSpPr>
        <p:spPr/>
        <p:txBody>
          <a:bodyPr/>
          <a:lstStyle/>
          <a:p>
            <a:endParaRPr lang="en-US"/>
          </a:p>
        </p:txBody>
      </p:sp>
      <p:graphicFrame>
        <p:nvGraphicFramePr>
          <p:cNvPr id="11" name="Table 4">
            <a:extLst>
              <a:ext uri="{FF2B5EF4-FFF2-40B4-BE49-F238E27FC236}">
                <a16:creationId xmlns:a16="http://schemas.microsoft.com/office/drawing/2014/main" id="{B9730D3A-ADCA-42BA-ECF5-ECE4E92C93F3}"/>
              </a:ext>
            </a:extLst>
          </p:cNvPr>
          <p:cNvGraphicFramePr>
            <a:graphicFrameLocks/>
          </p:cNvGraphicFramePr>
          <p:nvPr>
            <p:extLst>
              <p:ext uri="{D42A27DB-BD31-4B8C-83A1-F6EECF244321}">
                <p14:modId xmlns:p14="http://schemas.microsoft.com/office/powerpoint/2010/main" val="1888712336"/>
              </p:ext>
            </p:extLst>
          </p:nvPr>
        </p:nvGraphicFramePr>
        <p:xfrm>
          <a:off x="3869268" y="580965"/>
          <a:ext cx="7713662" cy="5943600"/>
        </p:xfrm>
        <a:graphic>
          <a:graphicData uri="http://schemas.openxmlformats.org/drawingml/2006/table">
            <a:tbl>
              <a:tblPr firstRow="1" bandRow="1">
                <a:tableStyleId>{5C22544A-7EE6-4342-B048-85BDC9FD1C3A}</a:tableStyleId>
              </a:tblPr>
              <a:tblGrid>
                <a:gridCol w="3574269">
                  <a:extLst>
                    <a:ext uri="{9D8B030D-6E8A-4147-A177-3AD203B41FA5}">
                      <a16:colId xmlns:a16="http://schemas.microsoft.com/office/drawing/2014/main" val="1603610308"/>
                    </a:ext>
                  </a:extLst>
                </a:gridCol>
                <a:gridCol w="4139393">
                  <a:extLst>
                    <a:ext uri="{9D8B030D-6E8A-4147-A177-3AD203B41FA5}">
                      <a16:colId xmlns:a16="http://schemas.microsoft.com/office/drawing/2014/main" val="2654115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19 categories of water uses </a:t>
                      </a:r>
                    </a:p>
                  </a:txBody>
                  <a:tcPr/>
                </a:tc>
                <a:tc>
                  <a:txBody>
                    <a:bodyPr/>
                    <a:lstStyle/>
                    <a:p>
                      <a:r>
                        <a:rPr lang="en-US" dirty="0"/>
                        <a:t>5 Years to Complete from SWRCB Adoption </a:t>
                      </a:r>
                    </a:p>
                  </a:txBody>
                  <a:tcPr/>
                </a:tc>
                <a:extLst>
                  <a:ext uri="{0D108BD9-81ED-4DB2-BD59-A6C34878D82A}">
                    <a16:rowId xmlns:a16="http://schemas.microsoft.com/office/drawing/2014/main" val="1662561692"/>
                  </a:ext>
                </a:extLst>
              </a:tr>
              <a:tr h="370840">
                <a:tc>
                  <a:txBody>
                    <a:bodyPr/>
                    <a:lstStyle/>
                    <a:p>
                      <a:pPr marL="342900" indent="-342900">
                        <a:buFont typeface="+mj-lt"/>
                        <a:buAutoNum type="arabicPeriod"/>
                      </a:pPr>
                      <a:r>
                        <a:rPr lang="en-US" sz="1800" dirty="0"/>
                        <a:t>Water Recreation</a:t>
                      </a:r>
                    </a:p>
                    <a:p>
                      <a:pPr marL="342900" indent="-342900">
                        <a:buFont typeface="+mj-lt"/>
                        <a:buAutoNum type="arabicPeriod"/>
                      </a:pPr>
                      <a:r>
                        <a:rPr lang="en-US" sz="1800" dirty="0"/>
                        <a:t>Recreation, non-water</a:t>
                      </a:r>
                    </a:p>
                    <a:p>
                      <a:pPr marL="342900" indent="-342900">
                        <a:buFont typeface="+mj-lt"/>
                        <a:buAutoNum type="arabicPeriod"/>
                      </a:pPr>
                      <a:r>
                        <a:rPr lang="en-US" sz="1800" dirty="0"/>
                        <a:t>Food/ Beverage</a:t>
                      </a:r>
                    </a:p>
                    <a:p>
                      <a:pPr marL="342900" indent="-342900">
                        <a:buFont typeface="+mj-lt"/>
                        <a:buAutoNum type="arabicPeriod"/>
                      </a:pPr>
                      <a:r>
                        <a:rPr lang="en-US" sz="1800" dirty="0"/>
                        <a:t>Laundry</a:t>
                      </a:r>
                    </a:p>
                    <a:p>
                      <a:pPr marL="342900" indent="-342900">
                        <a:buFont typeface="+mj-lt"/>
                        <a:buAutoNum type="arabicPeriod"/>
                      </a:pPr>
                      <a:r>
                        <a:rPr lang="en-US" sz="1800" dirty="0"/>
                        <a:t>Lodging</a:t>
                      </a:r>
                    </a:p>
                    <a:p>
                      <a:pPr marL="342900" indent="-342900">
                        <a:buFont typeface="+mj-lt"/>
                        <a:buAutoNum type="arabicPeriod"/>
                      </a:pPr>
                      <a:r>
                        <a:rPr lang="en-US" sz="1800" dirty="0"/>
                        <a:t>Healthcare</a:t>
                      </a:r>
                    </a:p>
                    <a:p>
                      <a:pPr marL="342900" indent="-342900">
                        <a:buFont typeface="+mj-lt"/>
                        <a:buAutoNum type="arabicPeriod"/>
                      </a:pPr>
                      <a:r>
                        <a:rPr lang="en-US" sz="1800" dirty="0"/>
                        <a:t>Offices</a:t>
                      </a:r>
                    </a:p>
                    <a:p>
                      <a:pPr marL="342900" indent="-342900">
                        <a:buFont typeface="+mj-lt"/>
                        <a:buAutoNum type="arabicPeriod"/>
                      </a:pPr>
                      <a:r>
                        <a:rPr lang="en-US" sz="1800" dirty="0"/>
                        <a:t>Public Services </a:t>
                      </a:r>
                    </a:p>
                    <a:p>
                      <a:pPr marL="342900" indent="-342900">
                        <a:buFont typeface="+mj-lt"/>
                        <a:buAutoNum type="arabicPeriod"/>
                      </a:pPr>
                      <a:r>
                        <a:rPr lang="en-US" sz="1800" dirty="0"/>
                        <a:t>Sales</a:t>
                      </a:r>
                    </a:p>
                    <a:p>
                      <a:pPr marL="342900" indent="-342900">
                        <a:buFont typeface="+mj-lt"/>
                        <a:buAutoNum type="arabicPeriod"/>
                      </a:pPr>
                      <a:r>
                        <a:rPr lang="en-US" sz="1800" dirty="0"/>
                        <a:t>Services </a:t>
                      </a:r>
                    </a:p>
                    <a:p>
                      <a:pPr marL="342900" indent="-342900">
                        <a:buFont typeface="+mj-lt"/>
                        <a:buAutoNum type="arabicPeriod"/>
                      </a:pPr>
                      <a:r>
                        <a:rPr lang="en-US" sz="1800" dirty="0"/>
                        <a:t>Religious Buildings </a:t>
                      </a:r>
                    </a:p>
                    <a:p>
                      <a:pPr marL="342900" indent="-342900">
                        <a:buFont typeface="+mj-lt"/>
                        <a:buAutoNum type="arabicPeriod"/>
                      </a:pPr>
                      <a:r>
                        <a:rPr lang="en-US" sz="1800" dirty="0"/>
                        <a:t>Education </a:t>
                      </a:r>
                    </a:p>
                    <a:p>
                      <a:pPr marL="342900" indent="-342900">
                        <a:buFont typeface="+mj-lt"/>
                        <a:buAutoNum type="arabicPeriod"/>
                      </a:pPr>
                      <a:r>
                        <a:rPr lang="en-US" sz="1800" dirty="0"/>
                        <a:t>Vehicle wash</a:t>
                      </a:r>
                    </a:p>
                    <a:p>
                      <a:pPr marL="342900" indent="-342900">
                        <a:buFont typeface="+mj-lt"/>
                        <a:buAutoNum type="arabicPeriod"/>
                      </a:pPr>
                      <a:r>
                        <a:rPr lang="en-US" sz="1800" dirty="0"/>
                        <a:t>Industrial, nonmanufacturing </a:t>
                      </a:r>
                    </a:p>
                    <a:p>
                      <a:pPr marL="342900" indent="-342900">
                        <a:buFont typeface="+mj-lt"/>
                        <a:buAutoNum type="arabicPeriod"/>
                      </a:pPr>
                      <a:r>
                        <a:rPr lang="en-US" sz="1800" dirty="0"/>
                        <a:t>Manufacturing </a:t>
                      </a:r>
                    </a:p>
                    <a:p>
                      <a:pPr marL="342900" indent="-342900">
                        <a:buFont typeface="+mj-lt"/>
                        <a:buAutoNum type="arabicPeriod"/>
                      </a:pPr>
                      <a:r>
                        <a:rPr lang="en-US" sz="1800" dirty="0"/>
                        <a:t>Utility</a:t>
                      </a:r>
                    </a:p>
                    <a:p>
                      <a:pPr marL="342900" indent="-342900">
                        <a:buFont typeface="+mj-lt"/>
                        <a:buAutoNum type="arabicPeriod"/>
                      </a:pPr>
                      <a:r>
                        <a:rPr lang="en-US" sz="1800" dirty="0"/>
                        <a:t>Mixed Use Commercial</a:t>
                      </a:r>
                    </a:p>
                    <a:p>
                      <a:pPr marL="342900" indent="-342900">
                        <a:buFont typeface="+mj-lt"/>
                        <a:buAutoNum type="arabicPeriod"/>
                      </a:pPr>
                      <a:r>
                        <a:rPr lang="en-US" sz="1800" dirty="0"/>
                        <a:t>DIM </a:t>
                      </a:r>
                    </a:p>
                    <a:p>
                      <a:pPr marL="342900" indent="-342900">
                        <a:buFont typeface="+mj-lt"/>
                        <a:buAutoNum type="arabicPeriod"/>
                      </a:pPr>
                      <a:r>
                        <a:rPr lang="en-US" sz="1800" dirty="0"/>
                        <a:t>Others</a:t>
                      </a:r>
                      <a:endParaRPr lang="en-US" dirty="0"/>
                    </a:p>
                  </a:txBody>
                  <a:tcPr/>
                </a:tc>
                <a:tc>
                  <a:txBody>
                    <a:bodyPr/>
                    <a:lstStyle/>
                    <a:p>
                      <a:pPr marL="0" indent="0">
                        <a:buFont typeface="+mj-lt"/>
                        <a:buNone/>
                      </a:pPr>
                      <a:r>
                        <a:rPr lang="en-US" dirty="0"/>
                        <a:t>Minimum level of progress per year is 20% of CII water accounts. </a:t>
                      </a:r>
                    </a:p>
                    <a:p>
                      <a:pPr marL="0" indent="0">
                        <a:buFont typeface="+mj-lt"/>
                        <a:buNone/>
                      </a:pPr>
                      <a:endParaRPr lang="en-US" dirty="0"/>
                    </a:p>
                    <a:p>
                      <a:pPr marL="0" indent="0">
                        <a:buFont typeface="+mj-lt"/>
                        <a:buNone/>
                      </a:pPr>
                      <a:r>
                        <a:rPr lang="en-US" dirty="0"/>
                        <a:t>If URWS does not meet 20% mapping requirement, URWS to include in annual reporting an explanation of its plan to meet the mapping requirement by year 5. </a:t>
                      </a:r>
                    </a:p>
                    <a:p>
                      <a:pPr marL="0" indent="0">
                        <a:buFont typeface="+mj-lt"/>
                        <a:buNone/>
                      </a:pPr>
                      <a:endParaRPr lang="en-US" dirty="0"/>
                    </a:p>
                    <a:p>
                      <a:pPr marL="0" indent="0">
                        <a:buFont typeface="+mj-lt"/>
                        <a:buNone/>
                      </a:pPr>
                      <a:r>
                        <a:rPr lang="en-US" dirty="0"/>
                        <a:t>If URWS is experience a substantial hardship meeting the minimum level of progress, by Year 3, the URWS will provide an alternative implementation plan to meet the full mapping requirement for the State Water Board’s approval.</a:t>
                      </a:r>
                    </a:p>
                    <a:p>
                      <a:pPr marL="0" indent="0">
                        <a:buFont typeface="+mj-lt"/>
                        <a:buNone/>
                      </a:pPr>
                      <a:endParaRPr lang="en-US" dirty="0"/>
                    </a:p>
                    <a:p>
                      <a:pPr marL="0" indent="0">
                        <a:buFont typeface="+mj-lt"/>
                        <a:buNone/>
                      </a:pPr>
                      <a:r>
                        <a:rPr lang="en-US" dirty="0"/>
                        <a:t>Implementation does not require URWS to  reengineer billion systems. </a:t>
                      </a:r>
                    </a:p>
                    <a:p>
                      <a:pPr marL="0" indent="0">
                        <a:buFont typeface="+mj-lt"/>
                        <a:buNone/>
                      </a:pPr>
                      <a:endParaRPr lang="en-US" dirty="0"/>
                    </a:p>
                  </a:txBody>
                  <a:tcPr/>
                </a:tc>
                <a:extLst>
                  <a:ext uri="{0D108BD9-81ED-4DB2-BD59-A6C34878D82A}">
                    <a16:rowId xmlns:a16="http://schemas.microsoft.com/office/drawing/2014/main" val="3075934912"/>
                  </a:ext>
                </a:extLst>
              </a:tr>
            </a:tbl>
          </a:graphicData>
        </a:graphic>
      </p:graphicFrame>
    </p:spTree>
    <p:extLst>
      <p:ext uri="{BB962C8B-B14F-4D97-AF65-F5344CB8AC3E}">
        <p14:creationId xmlns:p14="http://schemas.microsoft.com/office/powerpoint/2010/main" val="2212333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2BCA-F828-80F1-D7B4-D9627774CA44}"/>
              </a:ext>
            </a:extLst>
          </p:cNvPr>
          <p:cNvSpPr>
            <a:spLocks noGrp="1"/>
          </p:cNvSpPr>
          <p:nvPr>
            <p:ph type="title"/>
          </p:nvPr>
        </p:nvSpPr>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CII  Water Use Classification System</a:t>
            </a:r>
            <a:br>
              <a:rPr lang="en-US" sz="2800" dirty="0"/>
            </a:br>
            <a:endParaRPr lang="en-US" sz="2800" dirty="0"/>
          </a:p>
        </p:txBody>
      </p:sp>
      <p:sp>
        <p:nvSpPr>
          <p:cNvPr id="10" name="Content Placeholder 9">
            <a:extLst>
              <a:ext uri="{FF2B5EF4-FFF2-40B4-BE49-F238E27FC236}">
                <a16:creationId xmlns:a16="http://schemas.microsoft.com/office/drawing/2014/main" id="{F2282990-1C53-5F55-8537-B91B6750988D}"/>
              </a:ext>
            </a:extLst>
          </p:cNvPr>
          <p:cNvSpPr>
            <a:spLocks noGrp="1"/>
          </p:cNvSpPr>
          <p:nvPr>
            <p:ph idx="1"/>
          </p:nvPr>
        </p:nvSpPr>
        <p:spPr/>
        <p:txBody>
          <a:bodyPr/>
          <a:lstStyle/>
          <a:p>
            <a:endParaRPr lang="en-US"/>
          </a:p>
        </p:txBody>
      </p:sp>
      <p:graphicFrame>
        <p:nvGraphicFramePr>
          <p:cNvPr id="11" name="Table 4">
            <a:extLst>
              <a:ext uri="{FF2B5EF4-FFF2-40B4-BE49-F238E27FC236}">
                <a16:creationId xmlns:a16="http://schemas.microsoft.com/office/drawing/2014/main" id="{B9730D3A-ADCA-42BA-ECF5-ECE4E92C93F3}"/>
              </a:ext>
            </a:extLst>
          </p:cNvPr>
          <p:cNvGraphicFramePr>
            <a:graphicFrameLocks/>
          </p:cNvGraphicFramePr>
          <p:nvPr>
            <p:extLst>
              <p:ext uri="{D42A27DB-BD31-4B8C-83A1-F6EECF244321}">
                <p14:modId xmlns:p14="http://schemas.microsoft.com/office/powerpoint/2010/main" val="4183145304"/>
              </p:ext>
            </p:extLst>
          </p:nvPr>
        </p:nvGraphicFramePr>
        <p:xfrm>
          <a:off x="3869268" y="580965"/>
          <a:ext cx="7713662" cy="5943600"/>
        </p:xfrm>
        <a:graphic>
          <a:graphicData uri="http://schemas.openxmlformats.org/drawingml/2006/table">
            <a:tbl>
              <a:tblPr firstRow="1" bandRow="1">
                <a:tableStyleId>{5C22544A-7EE6-4342-B048-85BDC9FD1C3A}</a:tableStyleId>
              </a:tblPr>
              <a:tblGrid>
                <a:gridCol w="3574269">
                  <a:extLst>
                    <a:ext uri="{9D8B030D-6E8A-4147-A177-3AD203B41FA5}">
                      <a16:colId xmlns:a16="http://schemas.microsoft.com/office/drawing/2014/main" val="1603610308"/>
                    </a:ext>
                  </a:extLst>
                </a:gridCol>
                <a:gridCol w="4139393">
                  <a:extLst>
                    <a:ext uri="{9D8B030D-6E8A-4147-A177-3AD203B41FA5}">
                      <a16:colId xmlns:a16="http://schemas.microsoft.com/office/drawing/2014/main" val="2654115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19 categories of water uses </a:t>
                      </a:r>
                    </a:p>
                  </a:txBody>
                  <a:tcPr/>
                </a:tc>
                <a:tc>
                  <a:txBody>
                    <a:bodyPr/>
                    <a:lstStyle/>
                    <a:p>
                      <a:r>
                        <a:rPr lang="en-US" dirty="0"/>
                        <a:t>5 Years to Complete from SWRCB Adoption </a:t>
                      </a:r>
                    </a:p>
                  </a:txBody>
                  <a:tcPr/>
                </a:tc>
                <a:extLst>
                  <a:ext uri="{0D108BD9-81ED-4DB2-BD59-A6C34878D82A}">
                    <a16:rowId xmlns:a16="http://schemas.microsoft.com/office/drawing/2014/main" val="1662561692"/>
                  </a:ext>
                </a:extLst>
              </a:tr>
              <a:tr h="370840">
                <a:tc>
                  <a:txBody>
                    <a:bodyPr/>
                    <a:lstStyle/>
                    <a:p>
                      <a:pPr marL="342900" indent="-342900">
                        <a:buFont typeface="+mj-lt"/>
                        <a:buAutoNum type="arabicPeriod"/>
                      </a:pPr>
                      <a:r>
                        <a:rPr lang="en-US" sz="1800" dirty="0"/>
                        <a:t>Water Recreation</a:t>
                      </a:r>
                    </a:p>
                    <a:p>
                      <a:pPr marL="342900" indent="-342900">
                        <a:buFont typeface="+mj-lt"/>
                        <a:buAutoNum type="arabicPeriod"/>
                      </a:pPr>
                      <a:r>
                        <a:rPr lang="en-US" sz="1800" dirty="0"/>
                        <a:t>Recreation, non-water</a:t>
                      </a:r>
                    </a:p>
                    <a:p>
                      <a:pPr marL="342900" indent="-342900">
                        <a:buFont typeface="+mj-lt"/>
                        <a:buAutoNum type="arabicPeriod"/>
                      </a:pPr>
                      <a:r>
                        <a:rPr lang="en-US" sz="1800" dirty="0"/>
                        <a:t>Food/ Beverage</a:t>
                      </a:r>
                    </a:p>
                    <a:p>
                      <a:pPr marL="342900" indent="-342900">
                        <a:buFont typeface="+mj-lt"/>
                        <a:buAutoNum type="arabicPeriod"/>
                      </a:pPr>
                      <a:r>
                        <a:rPr lang="en-US" sz="1800" dirty="0"/>
                        <a:t>Laundry</a:t>
                      </a:r>
                    </a:p>
                    <a:p>
                      <a:pPr marL="342900" indent="-342900">
                        <a:buFont typeface="+mj-lt"/>
                        <a:buAutoNum type="arabicPeriod"/>
                      </a:pPr>
                      <a:r>
                        <a:rPr lang="en-US" sz="1800" dirty="0"/>
                        <a:t>Lodging</a:t>
                      </a:r>
                    </a:p>
                    <a:p>
                      <a:pPr marL="342900" indent="-342900">
                        <a:buFont typeface="+mj-lt"/>
                        <a:buAutoNum type="arabicPeriod"/>
                      </a:pPr>
                      <a:r>
                        <a:rPr lang="en-US" sz="1800" dirty="0"/>
                        <a:t>Healthcare</a:t>
                      </a:r>
                    </a:p>
                    <a:p>
                      <a:pPr marL="342900" indent="-342900">
                        <a:buFont typeface="+mj-lt"/>
                        <a:buAutoNum type="arabicPeriod"/>
                      </a:pPr>
                      <a:r>
                        <a:rPr lang="en-US" sz="1800" dirty="0"/>
                        <a:t>Offices</a:t>
                      </a:r>
                    </a:p>
                    <a:p>
                      <a:pPr marL="342900" indent="-342900">
                        <a:buFont typeface="+mj-lt"/>
                        <a:buAutoNum type="arabicPeriod"/>
                      </a:pPr>
                      <a:r>
                        <a:rPr lang="en-US" sz="1800" dirty="0"/>
                        <a:t>Public Services </a:t>
                      </a:r>
                    </a:p>
                    <a:p>
                      <a:pPr marL="342900" indent="-342900">
                        <a:buFont typeface="+mj-lt"/>
                        <a:buAutoNum type="arabicPeriod"/>
                      </a:pPr>
                      <a:r>
                        <a:rPr lang="en-US" sz="1800" dirty="0"/>
                        <a:t>Sales</a:t>
                      </a:r>
                    </a:p>
                    <a:p>
                      <a:pPr marL="342900" indent="-342900">
                        <a:buFont typeface="+mj-lt"/>
                        <a:buAutoNum type="arabicPeriod"/>
                      </a:pPr>
                      <a:r>
                        <a:rPr lang="en-US" sz="1800" dirty="0"/>
                        <a:t>Services </a:t>
                      </a:r>
                    </a:p>
                    <a:p>
                      <a:pPr marL="342900" indent="-342900">
                        <a:buFont typeface="+mj-lt"/>
                        <a:buAutoNum type="arabicPeriod"/>
                      </a:pPr>
                      <a:r>
                        <a:rPr lang="en-US" sz="1800" dirty="0"/>
                        <a:t>Religious Buildings </a:t>
                      </a:r>
                    </a:p>
                    <a:p>
                      <a:pPr marL="342900" indent="-342900">
                        <a:buFont typeface="+mj-lt"/>
                        <a:buAutoNum type="arabicPeriod"/>
                      </a:pPr>
                      <a:r>
                        <a:rPr lang="en-US" sz="1800" dirty="0"/>
                        <a:t>Education </a:t>
                      </a:r>
                    </a:p>
                    <a:p>
                      <a:pPr marL="342900" indent="-342900">
                        <a:buFont typeface="+mj-lt"/>
                        <a:buAutoNum type="arabicPeriod"/>
                      </a:pPr>
                      <a:r>
                        <a:rPr lang="en-US" sz="1800" dirty="0"/>
                        <a:t>Vehicle wash</a:t>
                      </a:r>
                    </a:p>
                    <a:p>
                      <a:pPr marL="342900" indent="-342900">
                        <a:buFont typeface="+mj-lt"/>
                        <a:buAutoNum type="arabicPeriod"/>
                      </a:pPr>
                      <a:r>
                        <a:rPr lang="en-US" sz="1800" dirty="0"/>
                        <a:t>Industrial, nonmanufacturing </a:t>
                      </a:r>
                    </a:p>
                    <a:p>
                      <a:pPr marL="342900" indent="-342900">
                        <a:buFont typeface="+mj-lt"/>
                        <a:buAutoNum type="arabicPeriod"/>
                      </a:pPr>
                      <a:r>
                        <a:rPr lang="en-US" sz="1800" dirty="0"/>
                        <a:t>Manufacturing </a:t>
                      </a:r>
                    </a:p>
                    <a:p>
                      <a:pPr marL="342900" indent="-342900">
                        <a:buFont typeface="+mj-lt"/>
                        <a:buAutoNum type="arabicPeriod"/>
                      </a:pPr>
                      <a:r>
                        <a:rPr lang="en-US" sz="1800" dirty="0"/>
                        <a:t>Utility</a:t>
                      </a:r>
                    </a:p>
                    <a:p>
                      <a:pPr marL="342900" indent="-342900">
                        <a:buFont typeface="+mj-lt"/>
                        <a:buAutoNum type="arabicPeriod"/>
                      </a:pPr>
                      <a:r>
                        <a:rPr lang="en-US" sz="1800" dirty="0"/>
                        <a:t>Mixed Use Commercial</a:t>
                      </a:r>
                    </a:p>
                    <a:p>
                      <a:pPr marL="342900" indent="-342900">
                        <a:buFont typeface="+mj-lt"/>
                        <a:buAutoNum type="arabicPeriod"/>
                      </a:pPr>
                      <a:r>
                        <a:rPr lang="en-US" sz="1800" dirty="0"/>
                        <a:t>DIM </a:t>
                      </a:r>
                    </a:p>
                    <a:p>
                      <a:pPr marL="342900" indent="-342900">
                        <a:buFont typeface="+mj-lt"/>
                        <a:buAutoNum type="arabicPeriod"/>
                      </a:pPr>
                      <a:r>
                        <a:rPr lang="en-US" sz="1800" dirty="0"/>
                        <a:t>Others</a:t>
                      </a:r>
                      <a:endParaRPr lang="en-US" dirty="0"/>
                    </a:p>
                  </a:txBody>
                  <a:tcPr/>
                </a:tc>
                <a:tc>
                  <a:txBody>
                    <a:bodyPr/>
                    <a:lstStyle/>
                    <a:p>
                      <a:pPr marL="0" indent="0">
                        <a:buFont typeface="+mj-lt"/>
                        <a:buNone/>
                      </a:pPr>
                      <a:r>
                        <a:rPr lang="en-US" dirty="0"/>
                        <a:t>DWR to provide technical assistance and develop guidance for mapping CII water uses into the adopted CII Classification System PM.  </a:t>
                      </a:r>
                    </a:p>
                    <a:p>
                      <a:endParaRPr lang="en-US" dirty="0"/>
                    </a:p>
                    <a:p>
                      <a:r>
                        <a:rPr lang="en-US" dirty="0"/>
                        <a:t>URWS to establish formal procedures to collect classification information and update account mapping classifications upon receipt of modified or new service requests to keep the classification mapping up to date. URWS should also coordinate with the corresponding land use authority(</a:t>
                      </a:r>
                      <a:r>
                        <a:rPr lang="en-US" dirty="0" err="1"/>
                        <a:t>ies</a:t>
                      </a:r>
                      <a:r>
                        <a:rPr lang="en-US" dirty="0"/>
                        <a:t>) to add a requirement for consulting URWS, where appropriate, to inform changes and potential reclassifications. </a:t>
                      </a:r>
                    </a:p>
                  </a:txBody>
                  <a:tcPr/>
                </a:tc>
                <a:extLst>
                  <a:ext uri="{0D108BD9-81ED-4DB2-BD59-A6C34878D82A}">
                    <a16:rowId xmlns:a16="http://schemas.microsoft.com/office/drawing/2014/main" val="3075934912"/>
                  </a:ext>
                </a:extLst>
              </a:tr>
            </a:tbl>
          </a:graphicData>
        </a:graphic>
      </p:graphicFrame>
    </p:spTree>
    <p:extLst>
      <p:ext uri="{BB962C8B-B14F-4D97-AF65-F5344CB8AC3E}">
        <p14:creationId xmlns:p14="http://schemas.microsoft.com/office/powerpoint/2010/main" val="38425218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E92BCA-F828-80F1-D7B4-D9627774CA44}"/>
              </a:ext>
            </a:extLst>
          </p:cNvPr>
          <p:cNvSpPr>
            <a:spLocks noGrp="1"/>
          </p:cNvSpPr>
          <p:nvPr>
            <p:ph type="title"/>
          </p:nvPr>
        </p:nvSpPr>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CII  Water Use Classification System</a:t>
            </a:r>
            <a:br>
              <a:rPr lang="en-US" sz="2800" dirty="0"/>
            </a:br>
            <a:endParaRPr lang="en-US" sz="2800" dirty="0"/>
          </a:p>
        </p:txBody>
      </p:sp>
      <p:sp>
        <p:nvSpPr>
          <p:cNvPr id="10" name="Content Placeholder 9">
            <a:extLst>
              <a:ext uri="{FF2B5EF4-FFF2-40B4-BE49-F238E27FC236}">
                <a16:creationId xmlns:a16="http://schemas.microsoft.com/office/drawing/2014/main" id="{F2282990-1C53-5F55-8537-B91B6750988D}"/>
              </a:ext>
            </a:extLst>
          </p:cNvPr>
          <p:cNvSpPr>
            <a:spLocks noGrp="1"/>
          </p:cNvSpPr>
          <p:nvPr>
            <p:ph idx="1"/>
          </p:nvPr>
        </p:nvSpPr>
        <p:spPr/>
        <p:txBody>
          <a:bodyPr>
            <a:normAutofit/>
          </a:bodyPr>
          <a:lstStyle/>
          <a:p>
            <a:pPr marL="0" indent="0">
              <a:buNone/>
            </a:pPr>
            <a:r>
              <a:rPr lang="en-US" b="1" dirty="0"/>
              <a:t>ACWA 2021 Comments - CII Classification</a:t>
            </a:r>
          </a:p>
          <a:p>
            <a:endParaRPr lang="en-US" dirty="0"/>
          </a:p>
          <a:p>
            <a:pPr marL="0" indent="0">
              <a:buNone/>
            </a:pPr>
            <a:r>
              <a:rPr lang="en-US" dirty="0"/>
              <a:t>“ DWR’s draft recommendations would require URWS to periodically review and update their CII water use classifications. This process likely will require each water supplier to procure updated business listing data with NAICS codes. This data would then be used to update business classifications. There are dozens of business listing data providers and data quality can vary greatly among providers. ACWA, CMUA and CWA request that DWR provide this business listing data for the entirety of California. This would allow water suppliers to rely on the same high-quality dataset and avoid needing to procure this information separately. Additionally, the requirement 4.3.1 would require significant labor every two years to reclassify customer data. </a:t>
            </a:r>
          </a:p>
          <a:p>
            <a:pPr marL="0" indent="0">
              <a:buNone/>
            </a:pPr>
            <a:r>
              <a:rPr lang="en-US" dirty="0"/>
              <a:t>ACWA, CMUA and CWA recommend changing this updating requirement to every five years instead of every two years.  “</a:t>
            </a:r>
          </a:p>
          <a:p>
            <a:pPr marL="0" indent="0">
              <a:buNone/>
            </a:pPr>
            <a:endParaRPr lang="en-US" dirty="0"/>
          </a:p>
        </p:txBody>
      </p:sp>
    </p:spTree>
    <p:extLst>
      <p:ext uri="{BB962C8B-B14F-4D97-AF65-F5344CB8AC3E}">
        <p14:creationId xmlns:p14="http://schemas.microsoft.com/office/powerpoint/2010/main" val="209355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Threshold for Conversion</a:t>
            </a:r>
            <a:br>
              <a:rPr lang="en-US" sz="2800" dirty="0"/>
            </a:br>
            <a:endParaRPr lang="en-US" sz="2800" dirty="0"/>
          </a:p>
        </p:txBody>
      </p:sp>
      <p:graphicFrame>
        <p:nvGraphicFramePr>
          <p:cNvPr id="5" name="Table 4">
            <a:extLst>
              <a:ext uri="{FF2B5EF4-FFF2-40B4-BE49-F238E27FC236}">
                <a16:creationId xmlns:a16="http://schemas.microsoft.com/office/drawing/2014/main" id="{63B70969-DCBD-0DD3-D0DE-C766F3ED1DEF}"/>
              </a:ext>
            </a:extLst>
          </p:cNvPr>
          <p:cNvGraphicFramePr>
            <a:graphicFrameLocks/>
          </p:cNvGraphicFramePr>
          <p:nvPr>
            <p:extLst>
              <p:ext uri="{D42A27DB-BD31-4B8C-83A1-F6EECF244321}">
                <p14:modId xmlns:p14="http://schemas.microsoft.com/office/powerpoint/2010/main" val="2640504490"/>
              </p:ext>
            </p:extLst>
          </p:nvPr>
        </p:nvGraphicFramePr>
        <p:xfrm>
          <a:off x="3839288" y="805817"/>
          <a:ext cx="7713662" cy="4577080"/>
        </p:xfrm>
        <a:graphic>
          <a:graphicData uri="http://schemas.openxmlformats.org/drawingml/2006/table">
            <a:tbl>
              <a:tblPr firstRow="1" bandRow="1">
                <a:tableStyleId>{5C22544A-7EE6-4342-B048-85BDC9FD1C3A}</a:tableStyleId>
              </a:tblPr>
              <a:tblGrid>
                <a:gridCol w="2921276">
                  <a:extLst>
                    <a:ext uri="{9D8B030D-6E8A-4147-A177-3AD203B41FA5}">
                      <a16:colId xmlns:a16="http://schemas.microsoft.com/office/drawing/2014/main" val="1603610308"/>
                    </a:ext>
                  </a:extLst>
                </a:gridCol>
                <a:gridCol w="4792386">
                  <a:extLst>
                    <a:ext uri="{9D8B030D-6E8A-4147-A177-3AD203B41FA5}">
                      <a16:colId xmlns:a16="http://schemas.microsoft.com/office/drawing/2014/main" val="2654115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Conversion Threshold</a:t>
                      </a:r>
                    </a:p>
                  </a:txBody>
                  <a:tcPr/>
                </a:tc>
                <a:tc>
                  <a:txBody>
                    <a:bodyPr/>
                    <a:lstStyle/>
                    <a:p>
                      <a:r>
                        <a:rPr lang="en-US" dirty="0"/>
                        <a:t>Requirements </a:t>
                      </a:r>
                    </a:p>
                  </a:txBody>
                  <a:tcPr/>
                </a:tc>
                <a:extLst>
                  <a:ext uri="{0D108BD9-81ED-4DB2-BD59-A6C34878D82A}">
                    <a16:rowId xmlns:a16="http://schemas.microsoft.com/office/drawing/2014/main" val="16625616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a:t>1 acre of landscape area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a:t>Irrigated by a mixed-use meter (MUM)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US" dirty="0"/>
                        <a:t>On a per-parcel basis</a:t>
                      </a:r>
                    </a:p>
                    <a:p>
                      <a:pPr marL="0" marR="0" lvl="0" indent="0" algn="l" defTabSz="914400" rtl="0" eaLnBrk="1" fontAlgn="auto" latinLnBrk="0" hangingPunct="1">
                        <a:lnSpc>
                          <a:spcPct val="100000"/>
                        </a:lnSpc>
                        <a:spcBef>
                          <a:spcPts val="0"/>
                        </a:spcBef>
                        <a:spcAft>
                          <a:spcPts val="0"/>
                        </a:spcAft>
                        <a:buClrTx/>
                        <a:buSzTx/>
                        <a:buFont typeface="+mj-lt"/>
                        <a:buNone/>
                        <a:tabLst/>
                        <a:defRPr/>
                      </a:pPr>
                      <a:endParaRPr lang="en-US" dirty="0"/>
                    </a:p>
                    <a:p>
                      <a:pPr marL="0" indent="0">
                        <a:buFont typeface="+mj-lt"/>
                        <a:buNone/>
                      </a:pPr>
                      <a:endParaRPr lang="en-US" dirty="0"/>
                    </a:p>
                  </a:txBody>
                  <a:tcPr/>
                </a:tc>
                <a:tc>
                  <a:txBody>
                    <a:bodyPr/>
                    <a:lstStyle/>
                    <a:p>
                      <a:pPr marL="0" indent="0">
                        <a:buFont typeface="+mj-lt"/>
                        <a:buNone/>
                      </a:pPr>
                      <a:r>
                        <a:rPr lang="en-US" dirty="0"/>
                        <a:t>Must implement one of the following:</a:t>
                      </a:r>
                    </a:p>
                    <a:p>
                      <a:pPr marL="0" indent="0">
                        <a:buFont typeface="+mj-lt"/>
                        <a:buNone/>
                      </a:pPr>
                      <a:endParaRPr lang="en-US" dirty="0"/>
                    </a:p>
                    <a:p>
                      <a:pPr marL="342900" indent="-342900">
                        <a:buFont typeface="+mj-lt"/>
                        <a:buAutoNum type="arabicPeriod"/>
                      </a:pPr>
                      <a:r>
                        <a:rPr lang="en-US" dirty="0"/>
                        <a:t>Convert MUM that exceeds threshold to DIM (or equivalent technology) and report associated LA and water use under CII-DIMWUS. </a:t>
                      </a:r>
                    </a:p>
                    <a:p>
                      <a:pPr marL="342900" indent="-342900">
                        <a:buFont typeface="+mj-lt"/>
                        <a:buAutoNum type="arabicPeriod"/>
                      </a:pPr>
                      <a:r>
                        <a:rPr lang="en-US" dirty="0"/>
                        <a:t> Implement the in-lieu technologies and adhere to requirements in the in-lieu technologies performance measures (PM)</a:t>
                      </a:r>
                    </a:p>
                    <a:p>
                      <a:pPr marL="0" indent="0">
                        <a:buFont typeface="+mj-lt"/>
                        <a:buNone/>
                      </a:pPr>
                      <a:endParaRPr lang="en-US" dirty="0"/>
                    </a:p>
                    <a:p>
                      <a:pPr marL="0" indent="0">
                        <a:buFont typeface="+mj-lt"/>
                        <a:buNone/>
                      </a:pPr>
                      <a:r>
                        <a:rPr lang="en-US" dirty="0"/>
                        <a:t>5 years from SWRCB adoption to:</a:t>
                      </a:r>
                    </a:p>
                    <a:p>
                      <a:pPr marL="0" indent="0">
                        <a:buFont typeface="+mj-lt"/>
                        <a:buNone/>
                      </a:pPr>
                      <a:endParaRPr lang="en-US" dirty="0"/>
                    </a:p>
                    <a:p>
                      <a:pPr marL="342900" indent="-342900">
                        <a:buFont typeface="+mj-lt"/>
                        <a:buAutoNum type="arabicPeriod"/>
                      </a:pPr>
                      <a:r>
                        <a:rPr lang="en-US" dirty="0"/>
                        <a:t>Complete LAM</a:t>
                      </a:r>
                    </a:p>
                    <a:p>
                      <a:pPr marL="342900" indent="-342900">
                        <a:buFont typeface="+mj-lt"/>
                        <a:buAutoNum type="arabicPeriod"/>
                      </a:pPr>
                      <a:r>
                        <a:rPr lang="en-US" dirty="0"/>
                        <a:t>Determine whether a DIM or in-lieu technology will be implemented </a:t>
                      </a:r>
                    </a:p>
                  </a:txBody>
                  <a:tcPr/>
                </a:tc>
                <a:extLst>
                  <a:ext uri="{0D108BD9-81ED-4DB2-BD59-A6C34878D82A}">
                    <a16:rowId xmlns:a16="http://schemas.microsoft.com/office/drawing/2014/main" val="3075934912"/>
                  </a:ext>
                </a:extLst>
              </a:tr>
            </a:tbl>
          </a:graphicData>
        </a:graphic>
      </p:graphicFrame>
    </p:spTree>
    <p:extLst>
      <p:ext uri="{BB962C8B-B14F-4D97-AF65-F5344CB8AC3E}">
        <p14:creationId xmlns:p14="http://schemas.microsoft.com/office/powerpoint/2010/main" val="16555008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Threshold for Conversion</a:t>
            </a:r>
            <a:br>
              <a:rPr lang="en-US" sz="2800" dirty="0"/>
            </a:br>
            <a:endParaRPr lang="en-US" sz="2800" dirty="0"/>
          </a:p>
        </p:txBody>
      </p:sp>
      <p:sp>
        <p:nvSpPr>
          <p:cNvPr id="2" name="Content Placeholder 9">
            <a:extLst>
              <a:ext uri="{FF2B5EF4-FFF2-40B4-BE49-F238E27FC236}">
                <a16:creationId xmlns:a16="http://schemas.microsoft.com/office/drawing/2014/main" id="{89F4A3F1-0EB2-BF0C-91DA-D3939540553F}"/>
              </a:ext>
            </a:extLst>
          </p:cNvPr>
          <p:cNvSpPr>
            <a:spLocks noGrp="1"/>
          </p:cNvSpPr>
          <p:nvPr>
            <p:ph idx="1"/>
          </p:nvPr>
        </p:nvSpPr>
        <p:spPr>
          <a:xfrm>
            <a:off x="3869268" y="864108"/>
            <a:ext cx="7315200" cy="5120640"/>
          </a:xfrm>
        </p:spPr>
        <p:txBody>
          <a:bodyPr>
            <a:normAutofit/>
          </a:bodyPr>
          <a:lstStyle/>
          <a:p>
            <a:pPr marL="0" indent="0">
              <a:spcBef>
                <a:spcPts val="0"/>
              </a:spcBef>
              <a:buNone/>
            </a:pPr>
            <a:r>
              <a:rPr lang="en-US" b="1" dirty="0"/>
              <a:t>ACWA 2021 Comments – Threshold for Conversion</a:t>
            </a:r>
          </a:p>
          <a:p>
            <a:pPr marL="0" indent="0">
              <a:spcBef>
                <a:spcPts val="0"/>
              </a:spcBef>
              <a:buNone/>
            </a:pPr>
            <a:endParaRPr lang="en-US" dirty="0"/>
          </a:p>
          <a:p>
            <a:pPr marL="0" indent="0">
              <a:spcBef>
                <a:spcPts val="0"/>
              </a:spcBef>
              <a:buNone/>
            </a:pPr>
            <a:r>
              <a:rPr lang="en-US" dirty="0"/>
              <a:t>End goal should be the efficient use of water. Focus on actions that will result in actual water savings and are cost-effective. </a:t>
            </a:r>
          </a:p>
          <a:p>
            <a:pPr marL="0" indent="0">
              <a:spcBef>
                <a:spcPts val="0"/>
              </a:spcBef>
              <a:buNone/>
            </a:pPr>
            <a:endParaRPr lang="en-US" dirty="0"/>
          </a:p>
          <a:p>
            <a:pPr>
              <a:spcBef>
                <a:spcPts val="0"/>
              </a:spcBef>
            </a:pPr>
            <a:r>
              <a:rPr lang="en-US" dirty="0"/>
              <a:t>Converting a CII MUM does not guarantee water savings</a:t>
            </a:r>
          </a:p>
          <a:p>
            <a:pPr>
              <a:spcBef>
                <a:spcPts val="0"/>
              </a:spcBef>
            </a:pPr>
            <a:endParaRPr lang="en-US" dirty="0"/>
          </a:p>
          <a:p>
            <a:pPr>
              <a:spcBef>
                <a:spcPts val="0"/>
              </a:spcBef>
            </a:pPr>
            <a:r>
              <a:rPr lang="en-US" dirty="0"/>
              <a:t>Converting a CII MUM is frequently cost-ineffective for CII customers without an incentive. Customers often do not take advantage of the program. </a:t>
            </a:r>
          </a:p>
          <a:p>
            <a:pPr>
              <a:spcBef>
                <a:spcPts val="0"/>
              </a:spcBef>
            </a:pPr>
            <a:endParaRPr lang="en-US" dirty="0"/>
          </a:p>
          <a:p>
            <a:pPr>
              <a:spcBef>
                <a:spcPts val="0"/>
              </a:spcBef>
            </a:pPr>
            <a:r>
              <a:rPr lang="en-US" dirty="0"/>
              <a:t>Retrofitting existing CII facility presents significant challenges – e.g., excessive costs and deemed infeasible (customer property side irrigation layout and potential tie-ins, unavoidable obstruction such as mature trees and existing buildings, service lateral delivery adequacy, and local/municipal requirements). </a:t>
            </a:r>
          </a:p>
          <a:p>
            <a:pPr>
              <a:spcBef>
                <a:spcPts val="0"/>
              </a:spcBef>
            </a:pPr>
            <a:endParaRPr lang="en-US" dirty="0"/>
          </a:p>
          <a:p>
            <a:pPr>
              <a:spcBef>
                <a:spcPts val="0"/>
              </a:spcBef>
            </a:pPr>
            <a:endParaRPr lang="en-US" dirty="0"/>
          </a:p>
        </p:txBody>
      </p:sp>
    </p:spTree>
    <p:extLst>
      <p:ext uri="{BB962C8B-B14F-4D97-AF65-F5344CB8AC3E}">
        <p14:creationId xmlns:p14="http://schemas.microsoft.com/office/powerpoint/2010/main" val="1138796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Threshold for Conversion</a:t>
            </a:r>
            <a:br>
              <a:rPr lang="en-US" sz="2800" dirty="0"/>
            </a:br>
            <a:endParaRPr lang="en-US" sz="2800" dirty="0"/>
          </a:p>
        </p:txBody>
      </p:sp>
      <p:sp>
        <p:nvSpPr>
          <p:cNvPr id="2" name="Content Placeholder 9">
            <a:extLst>
              <a:ext uri="{FF2B5EF4-FFF2-40B4-BE49-F238E27FC236}">
                <a16:creationId xmlns:a16="http://schemas.microsoft.com/office/drawing/2014/main" id="{89F4A3F1-0EB2-BF0C-91DA-D3939540553F}"/>
              </a:ext>
            </a:extLst>
          </p:cNvPr>
          <p:cNvSpPr>
            <a:spLocks noGrp="1"/>
          </p:cNvSpPr>
          <p:nvPr>
            <p:ph idx="1"/>
          </p:nvPr>
        </p:nvSpPr>
        <p:spPr>
          <a:xfrm>
            <a:off x="3869268" y="864108"/>
            <a:ext cx="7315200" cy="5120640"/>
          </a:xfrm>
        </p:spPr>
        <p:txBody>
          <a:bodyPr>
            <a:normAutofit fontScale="92500" lnSpcReduction="10000"/>
          </a:bodyPr>
          <a:lstStyle/>
          <a:p>
            <a:pPr marL="0" indent="0">
              <a:spcBef>
                <a:spcPts val="0"/>
              </a:spcBef>
              <a:buNone/>
            </a:pPr>
            <a:r>
              <a:rPr lang="en-US" b="1" dirty="0"/>
              <a:t>ACWA 2021 Comments – Threshold for Conversion</a:t>
            </a:r>
          </a:p>
          <a:p>
            <a:pPr>
              <a:spcBef>
                <a:spcPts val="0"/>
              </a:spcBef>
            </a:pPr>
            <a:endParaRPr lang="en-US" dirty="0"/>
          </a:p>
          <a:p>
            <a:pPr marL="0" indent="0">
              <a:spcBef>
                <a:spcPts val="0"/>
              </a:spcBef>
              <a:buNone/>
            </a:pPr>
            <a:r>
              <a:rPr lang="en-US" dirty="0"/>
              <a:t>Threshold for converting MUMs:</a:t>
            </a:r>
          </a:p>
          <a:p>
            <a:pPr marL="0" indent="0">
              <a:spcBef>
                <a:spcPts val="0"/>
              </a:spcBef>
              <a:buNone/>
            </a:pPr>
            <a:endParaRPr lang="en-US" dirty="0"/>
          </a:p>
          <a:p>
            <a:pPr marL="457200" indent="-457200">
              <a:spcBef>
                <a:spcPts val="0"/>
              </a:spcBef>
              <a:buFont typeface="+mj-lt"/>
              <a:buAutoNum type="arabicPeriod"/>
            </a:pPr>
            <a:r>
              <a:rPr lang="en-US" dirty="0"/>
              <a:t>Parcels that 2 acres or greater, and </a:t>
            </a:r>
          </a:p>
          <a:p>
            <a:pPr marL="457200" indent="-457200">
              <a:spcBef>
                <a:spcPts val="0"/>
              </a:spcBef>
              <a:buFont typeface="+mj-lt"/>
              <a:buAutoNum type="arabicPeriod"/>
            </a:pPr>
            <a:r>
              <a:rPr lang="en-US" dirty="0"/>
              <a:t>Irrigating 1 acre or greater, and </a:t>
            </a:r>
          </a:p>
          <a:p>
            <a:pPr marL="457200" indent="-457200">
              <a:spcBef>
                <a:spcPts val="0"/>
              </a:spcBef>
              <a:buFont typeface="+mj-lt"/>
              <a:buAutoNum type="arabicPeriod"/>
            </a:pPr>
            <a:r>
              <a:rPr lang="en-US" dirty="0"/>
              <a:t>Water use is greater than the outdoor water use efficiency standard </a:t>
            </a:r>
          </a:p>
          <a:p>
            <a:pPr marL="0" indent="0">
              <a:spcBef>
                <a:spcPts val="0"/>
              </a:spcBef>
              <a:buNone/>
            </a:pPr>
            <a:endParaRPr lang="en-US" dirty="0"/>
          </a:p>
          <a:p>
            <a:pPr marL="0" indent="0">
              <a:spcBef>
                <a:spcPts val="0"/>
              </a:spcBef>
              <a:buNone/>
            </a:pPr>
            <a:r>
              <a:rPr lang="en-US" dirty="0"/>
              <a:t>Develop a compliance plan for Threshold MUMs to reduce water use to meet water use efficiency standard (by 2030) by converting to DIMs, a DIM equivalent technology or through in-lieu technologies</a:t>
            </a:r>
          </a:p>
          <a:p>
            <a:pPr marL="0" indent="0">
              <a:spcBef>
                <a:spcPts val="0"/>
              </a:spcBef>
              <a:buNone/>
            </a:pPr>
            <a:endParaRPr lang="en-US" dirty="0"/>
          </a:p>
          <a:p>
            <a:pPr marL="0" indent="0">
              <a:spcBef>
                <a:spcPts val="0"/>
              </a:spcBef>
              <a:buNone/>
            </a:pPr>
            <a:r>
              <a:rPr lang="en-US" dirty="0"/>
              <a:t>URWS to report annually on Threshold MUM compliance and progress towards meeting the standard.</a:t>
            </a:r>
          </a:p>
          <a:p>
            <a:pPr marL="0" indent="0">
              <a:spcBef>
                <a:spcPts val="0"/>
              </a:spcBef>
              <a:buNone/>
            </a:pPr>
            <a:endParaRPr lang="en-US" dirty="0"/>
          </a:p>
          <a:p>
            <a:pPr marL="0" indent="0">
              <a:spcBef>
                <a:spcPts val="0"/>
              </a:spcBef>
              <a:buNone/>
            </a:pPr>
            <a:r>
              <a:rPr lang="en-US" dirty="0"/>
              <a:t>Every 5 years, URWS to reevaluate water use of the MUMs and update threshold MUMs </a:t>
            </a:r>
          </a:p>
          <a:p>
            <a:pPr marL="0" indent="0">
              <a:spcBef>
                <a:spcPts val="0"/>
              </a:spcBef>
              <a:buNone/>
            </a:pPr>
            <a:endParaRPr lang="en-US" dirty="0"/>
          </a:p>
          <a:p>
            <a:pPr marL="0" indent="0">
              <a:spcBef>
                <a:spcPts val="0"/>
              </a:spcBef>
              <a:buNone/>
            </a:pPr>
            <a:r>
              <a:rPr lang="en-US" dirty="0"/>
              <a:t>Any MUMs that cannot be converted to a DIM should fall under the same BMPs provisions</a:t>
            </a:r>
          </a:p>
        </p:txBody>
      </p:sp>
    </p:spTree>
    <p:extLst>
      <p:ext uri="{BB962C8B-B14F-4D97-AF65-F5344CB8AC3E}">
        <p14:creationId xmlns:p14="http://schemas.microsoft.com/office/powerpoint/2010/main" val="26327534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5C128C9-724C-102E-FE47-6EF6185134C9}"/>
              </a:ext>
            </a:extLst>
          </p:cNvPr>
          <p:cNvSpPr>
            <a:spLocks noGrp="1"/>
          </p:cNvSpPr>
          <p:nvPr>
            <p:ph type="title"/>
          </p:nvPr>
        </p:nvSpPr>
        <p:spPr>
          <a:xfrm>
            <a:off x="252919" y="1123837"/>
            <a:ext cx="2947482" cy="4601183"/>
          </a:xfrm>
        </p:spPr>
        <p:txBody>
          <a:bodyPr>
            <a:normAutofit/>
          </a:bodyPr>
          <a:lstStyle/>
          <a:p>
            <a:r>
              <a:rPr lang="en-US" sz="2800" dirty="0"/>
              <a:t>DWR Final</a:t>
            </a:r>
            <a:br>
              <a:rPr lang="en-US" sz="2800" dirty="0"/>
            </a:br>
            <a:r>
              <a:rPr lang="en-US" sz="2800" dirty="0"/>
              <a:t>Recommendations:</a:t>
            </a:r>
            <a:br>
              <a:rPr lang="en-US" sz="2800" dirty="0"/>
            </a:br>
            <a:br>
              <a:rPr lang="en-US" sz="2800" dirty="0"/>
            </a:br>
            <a:r>
              <a:rPr lang="en-US" sz="2800" dirty="0"/>
              <a:t>In-Lieu Technologies Performance Measure</a:t>
            </a:r>
            <a:br>
              <a:rPr lang="en-US" sz="2800" dirty="0"/>
            </a:br>
            <a:endParaRPr lang="en-US" sz="2800" dirty="0"/>
          </a:p>
        </p:txBody>
      </p:sp>
      <p:graphicFrame>
        <p:nvGraphicFramePr>
          <p:cNvPr id="3" name="Table 4">
            <a:extLst>
              <a:ext uri="{FF2B5EF4-FFF2-40B4-BE49-F238E27FC236}">
                <a16:creationId xmlns:a16="http://schemas.microsoft.com/office/drawing/2014/main" id="{0DCC4606-D8E9-7238-0470-D78A781F4A70}"/>
              </a:ext>
            </a:extLst>
          </p:cNvPr>
          <p:cNvGraphicFramePr>
            <a:graphicFrameLocks/>
          </p:cNvGraphicFramePr>
          <p:nvPr>
            <p:extLst>
              <p:ext uri="{D42A27DB-BD31-4B8C-83A1-F6EECF244321}">
                <p14:modId xmlns:p14="http://schemas.microsoft.com/office/powerpoint/2010/main" val="3729922682"/>
              </p:ext>
            </p:extLst>
          </p:nvPr>
        </p:nvGraphicFramePr>
        <p:xfrm>
          <a:off x="3869268" y="580965"/>
          <a:ext cx="7713662" cy="4302760"/>
        </p:xfrm>
        <a:graphic>
          <a:graphicData uri="http://schemas.openxmlformats.org/drawingml/2006/table">
            <a:tbl>
              <a:tblPr firstRow="1" bandRow="1">
                <a:tableStyleId>{5C22544A-7EE6-4342-B048-85BDC9FD1C3A}</a:tableStyleId>
              </a:tblPr>
              <a:tblGrid>
                <a:gridCol w="3574269">
                  <a:extLst>
                    <a:ext uri="{9D8B030D-6E8A-4147-A177-3AD203B41FA5}">
                      <a16:colId xmlns:a16="http://schemas.microsoft.com/office/drawing/2014/main" val="1603610308"/>
                    </a:ext>
                  </a:extLst>
                </a:gridCol>
                <a:gridCol w="4139393">
                  <a:extLst>
                    <a:ext uri="{9D8B030D-6E8A-4147-A177-3AD203B41FA5}">
                      <a16:colId xmlns:a16="http://schemas.microsoft.com/office/drawing/2014/main" val="26541159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In-Lieu Technologies</a:t>
                      </a:r>
                    </a:p>
                  </a:txBody>
                  <a:tcPr/>
                </a:tc>
                <a:tc>
                  <a:txBody>
                    <a:bodyPr/>
                    <a:lstStyle/>
                    <a:p>
                      <a:r>
                        <a:rPr lang="en-US" dirty="0"/>
                        <a:t>Additional Details</a:t>
                      </a:r>
                    </a:p>
                  </a:txBody>
                  <a:tcPr/>
                </a:tc>
                <a:extLst>
                  <a:ext uri="{0D108BD9-81ED-4DB2-BD59-A6C34878D82A}">
                    <a16:rowId xmlns:a16="http://schemas.microsoft.com/office/drawing/2014/main" val="1662561692"/>
                  </a:ext>
                </a:extLst>
              </a:tr>
              <a:tr h="370840">
                <a:tc>
                  <a:txBody>
                    <a:bodyPr/>
                    <a:lstStyle/>
                    <a:p>
                      <a:pPr marL="342900" indent="-342900">
                        <a:buFont typeface="+mj-lt"/>
                        <a:buAutoNum type="arabicPeriod"/>
                      </a:pPr>
                      <a:r>
                        <a:rPr lang="en-US" dirty="0"/>
                        <a:t>Water budget-based rate structure</a:t>
                      </a:r>
                    </a:p>
                    <a:p>
                      <a:pPr marL="342900" indent="-342900">
                        <a:buFont typeface="+mj-lt"/>
                        <a:buAutoNum type="arabicPeriod"/>
                      </a:pPr>
                      <a:r>
                        <a:rPr lang="en-US" dirty="0"/>
                        <a:t>Water budget-based management without a rate structure</a:t>
                      </a:r>
                    </a:p>
                    <a:p>
                      <a:pPr marL="342900" indent="-342900">
                        <a:buFont typeface="+mj-lt"/>
                        <a:buAutoNum type="arabicPeriod"/>
                      </a:pPr>
                      <a:r>
                        <a:rPr lang="en-US" dirty="0"/>
                        <a:t>Hardware improvements with enhanced performance</a:t>
                      </a:r>
                    </a:p>
                    <a:p>
                      <a:pPr marL="342900" indent="-342900">
                        <a:buFont typeface="+mj-lt"/>
                        <a:buAutoNum type="arabicPeriod"/>
                      </a:pPr>
                      <a:r>
                        <a:rPr lang="en-US" dirty="0"/>
                        <a:t>Remote sensing combined with other data and hardware improvements</a:t>
                      </a:r>
                    </a:p>
                    <a:p>
                      <a:pPr marL="342900" indent="-342900">
                        <a:buFont typeface="+mj-lt"/>
                        <a:buAutoNum type="arabicPeriod"/>
                      </a:pPr>
                      <a:r>
                        <a:rPr lang="en-US" dirty="0"/>
                        <a:t>Landscape plant palette transformation programs</a:t>
                      </a:r>
                    </a:p>
                    <a:p>
                      <a:pPr marL="342900" indent="-342900">
                        <a:buFont typeface="+mj-lt"/>
                        <a:buAutoNum type="arabicPeriod"/>
                      </a:pPr>
                      <a:r>
                        <a:rPr lang="en-US" dirty="0"/>
                        <a:t>Others (as approved by the SWRCB)</a:t>
                      </a:r>
                    </a:p>
                  </a:txBody>
                  <a:tcPr/>
                </a:tc>
                <a:tc>
                  <a:txBody>
                    <a:bodyPr/>
                    <a:lstStyle/>
                    <a:p>
                      <a:pPr marL="0" indent="0">
                        <a:buFont typeface="+mj-lt"/>
                        <a:buNone/>
                      </a:pPr>
                      <a:r>
                        <a:rPr lang="en-US" dirty="0"/>
                        <a:t>Within 5 years after the first year of landscape measurement under the Conversion Threshold PM, with a total of up to 6 years for completing the implementation. </a:t>
                      </a:r>
                    </a:p>
                    <a:p>
                      <a:pPr marL="0" indent="0">
                        <a:buFont typeface="+mj-lt"/>
                        <a:buNone/>
                      </a:pPr>
                      <a:endParaRPr lang="en-US" dirty="0"/>
                    </a:p>
                    <a:p>
                      <a:pPr marL="285750" indent="-285750">
                        <a:buFont typeface="Arial" panose="020B0604020202020204" pitchFamily="34" charset="0"/>
                        <a:buChar char="•"/>
                      </a:pPr>
                      <a:r>
                        <a:rPr lang="en-US" dirty="0"/>
                        <a:t>Prepare an In-Lieu Technologies Implementation Plan in Year 1</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Starting Year 2, URWS have one year after confirmed CII LA for implementing IN-Lieu Technologies  that are identified in the previous year under Conversion Threshold PM</a:t>
                      </a:r>
                    </a:p>
                  </a:txBody>
                  <a:tcPr/>
                </a:tc>
                <a:extLst>
                  <a:ext uri="{0D108BD9-81ED-4DB2-BD59-A6C34878D82A}">
                    <a16:rowId xmlns:a16="http://schemas.microsoft.com/office/drawing/2014/main" val="3075934912"/>
                  </a:ext>
                </a:extLst>
              </a:tr>
            </a:tbl>
          </a:graphicData>
        </a:graphic>
      </p:graphicFrame>
    </p:spTree>
    <p:extLst>
      <p:ext uri="{BB962C8B-B14F-4D97-AF65-F5344CB8AC3E}">
        <p14:creationId xmlns:p14="http://schemas.microsoft.com/office/powerpoint/2010/main" val="4142334406"/>
      </p:ext>
    </p:extLst>
  </p:cSld>
  <p:clrMapOvr>
    <a:masterClrMapping/>
  </p:clrMapOvr>
</p:sld>
</file>

<file path=ppt/theme/theme1.xml><?xml version="1.0" encoding="utf-8"?>
<a:theme xmlns:a="http://schemas.openxmlformats.org/drawingml/2006/main" name="Fram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8154AFE88F46A4F958C74BCAEC3E0FC" ma:contentTypeVersion="13" ma:contentTypeDescription="Create a new document." ma:contentTypeScope="" ma:versionID="5309ff924ce1a79b87df58d2493c1a92">
  <xsd:schema xmlns:xsd="http://www.w3.org/2001/XMLSchema" xmlns:xs="http://www.w3.org/2001/XMLSchema" xmlns:p="http://schemas.microsoft.com/office/2006/metadata/properties" xmlns:ns2="30f22c2f-962e-461d-9a5d-fdf468467c73" xmlns:ns3="b5c12858-e65c-4828-aac7-6535b9823010" targetNamespace="http://schemas.microsoft.com/office/2006/metadata/properties" ma:root="true" ma:fieldsID="4c3149901a189c82ec629ad62b723049" ns2:_="" ns3:_="">
    <xsd:import namespace="30f22c2f-962e-461d-9a5d-fdf468467c73"/>
    <xsd:import namespace="b5c12858-e65c-4828-aac7-6535b9823010"/>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ServiceLocatio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f22c2f-962e-461d-9a5d-fdf468467c7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38427c3-99e6-472b-83d3-e397a640e609"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5c12858-e65c-4828-aac7-6535b9823010"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92144db6-208f-4236-8e7a-d66479daf72c}" ma:internalName="TaxCatchAll" ma:showField="CatchAllData" ma:web="b5c12858-e65c-4828-aac7-6535b9823010">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0f22c2f-962e-461d-9a5d-fdf468467c73">
      <Terms xmlns="http://schemas.microsoft.com/office/infopath/2007/PartnerControls"/>
    </lcf76f155ced4ddcb4097134ff3c332f>
    <TaxCatchAll xmlns="b5c12858-e65c-4828-aac7-6535b9823010" xsi:nil="true"/>
  </documentManagement>
</p:properties>
</file>

<file path=customXml/itemProps1.xml><?xml version="1.0" encoding="utf-8"?>
<ds:datastoreItem xmlns:ds="http://schemas.openxmlformats.org/officeDocument/2006/customXml" ds:itemID="{B0F7A7DF-7598-4512-9848-8012989525F2}">
  <ds:schemaRefs>
    <ds:schemaRef ds:uri="http://schemas.microsoft.com/sharepoint/v3/contenttype/forms"/>
  </ds:schemaRefs>
</ds:datastoreItem>
</file>

<file path=customXml/itemProps2.xml><?xml version="1.0" encoding="utf-8"?>
<ds:datastoreItem xmlns:ds="http://schemas.openxmlformats.org/officeDocument/2006/customXml" ds:itemID="{57C723FF-2687-45F4-8D47-D92F6B8674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f22c2f-962e-461d-9a5d-fdf468467c73"/>
    <ds:schemaRef ds:uri="b5c12858-e65c-4828-aac7-6535b982301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3FB7BB-AB52-4E39-B0F6-9045E35D148A}">
  <ds:schemaRefs>
    <ds:schemaRef ds:uri="http://purl.org/dc/elements/1.1/"/>
    <ds:schemaRef ds:uri="http://schemas.microsoft.com/office/2006/documentManagement/types"/>
    <ds:schemaRef ds:uri="http://purl.org/dc/terms/"/>
    <ds:schemaRef ds:uri="b5c12858-e65c-4828-aac7-6535b9823010"/>
    <ds:schemaRef ds:uri="http://schemas.microsoft.com/office/2006/metadata/properties"/>
    <ds:schemaRef ds:uri="http://schemas.microsoft.com/office/infopath/2007/PartnerControls"/>
    <ds:schemaRef ds:uri="30f22c2f-962e-461d-9a5d-fdf468467c73"/>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TM03457475[[fn=Frame]]</Template>
  <TotalTime>2907</TotalTime>
  <Words>1454</Words>
  <Application>Microsoft Office PowerPoint</Application>
  <PresentationFormat>Widescreen</PresentationFormat>
  <Paragraphs>189</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Corbel</vt:lpstr>
      <vt:lpstr>Courier New</vt:lpstr>
      <vt:lpstr>Source Sans Pro</vt:lpstr>
      <vt:lpstr>Wingdings 2</vt:lpstr>
      <vt:lpstr>Frame</vt:lpstr>
      <vt:lpstr>WUE- CII Performance Measures  </vt:lpstr>
      <vt:lpstr>Legislative Requirements  (WC §10609.10)</vt:lpstr>
      <vt:lpstr>DWR Final Recommendations:  CII  Water Use Classification System </vt:lpstr>
      <vt:lpstr>DWR Final Recommendations:  CII  Water Use Classification System </vt:lpstr>
      <vt:lpstr>DWR Final Recommendations:  CII  Water Use Classification System </vt:lpstr>
      <vt:lpstr>DWR Final Recommendations:  Threshold for Conversion </vt:lpstr>
      <vt:lpstr>DWR Final Recommendations:  Threshold for Conversion </vt:lpstr>
      <vt:lpstr>DWR Final Recommendations:  Threshold for Conversion </vt:lpstr>
      <vt:lpstr>DWR Final Recommendations:  In-Lieu Technologies Performance Measure </vt:lpstr>
      <vt:lpstr>DWR Final Recommendations:  BMPs Performance Measures </vt:lpstr>
      <vt:lpstr>DWR Final Recommendations:  BMPs Performance Measures </vt:lpstr>
      <vt:lpstr>DWR Final Recommendations:  BMPs Performance Measures </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WUE Standard</dc:title>
  <dc:creator>Chelsea Haines</dc:creator>
  <cp:lastModifiedBy>Flores, Ariel</cp:lastModifiedBy>
  <cp:revision>4</cp:revision>
  <dcterms:created xsi:type="dcterms:W3CDTF">2022-12-05T18:31:25Z</dcterms:created>
  <dcterms:modified xsi:type="dcterms:W3CDTF">2022-12-08T19:41:48Z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0x010100F8154AFE88F46A4F958C74BCAEC3E0FC</vt:lpwstr>
  </property>
</Properties>
</file>