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8" r:id="rId5"/>
    <p:sldId id="269" r:id="rId6"/>
    <p:sldId id="456" r:id="rId7"/>
    <p:sldId id="458" r:id="rId8"/>
    <p:sldId id="459" r:id="rId9"/>
    <p:sldId id="460" r:id="rId10"/>
    <p:sldId id="462" r:id="rId11"/>
    <p:sldId id="461" r:id="rId12"/>
    <p:sldId id="469" r:id="rId13"/>
    <p:sldId id="464" r:id="rId14"/>
    <p:sldId id="463" r:id="rId15"/>
    <p:sldId id="470" r:id="rId16"/>
    <p:sldId id="471" r:id="rId17"/>
    <p:sldId id="472" r:id="rId18"/>
    <p:sldId id="467" r:id="rId19"/>
    <p:sldId id="473" r:id="rId20"/>
    <p:sldId id="454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Sanders" initials="B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6B3"/>
    <a:srgbClr val="FFFF99"/>
    <a:srgbClr val="FF9900"/>
    <a:srgbClr val="FF66FF"/>
    <a:srgbClr val="053A88"/>
    <a:srgbClr val="FFFFFF"/>
    <a:srgbClr val="F8E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5AA58-8DA3-4A2D-A7AE-B9D259C1D03D}" v="10" dt="2024-01-16T23:41:24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69734" autoAdjust="0"/>
  </p:normalViewPr>
  <p:slideViewPr>
    <p:cSldViewPr snapToGrid="0" snapToObjects="1">
      <p:cViewPr varScale="1">
        <p:scale>
          <a:sx n="70" d="100"/>
          <a:sy n="70" d="100"/>
        </p:scale>
        <p:origin x="10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622"/>
    </p:cViewPr>
  </p:sorterViewPr>
  <p:notesViewPr>
    <p:cSldViewPr snapToGrid="0" snapToObjects="1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lsea Haines" userId="eb064e73-0bd9-4a04-b442-17a033ae6366" providerId="ADAL" clId="{7775AA58-8DA3-4A2D-A7AE-B9D259C1D03D}"/>
    <pc:docChg chg="custSel addSld delSld modSld sldOrd">
      <pc:chgData name="Chelsea Haines" userId="eb064e73-0bd9-4a04-b442-17a033ae6366" providerId="ADAL" clId="{7775AA58-8DA3-4A2D-A7AE-B9D259C1D03D}" dt="2024-01-16T23:41:33.697" v="96" actId="1076"/>
      <pc:docMkLst>
        <pc:docMk/>
      </pc:docMkLst>
      <pc:sldChg chg="modSp mod">
        <pc:chgData name="Chelsea Haines" userId="eb064e73-0bd9-4a04-b442-17a033ae6366" providerId="ADAL" clId="{7775AA58-8DA3-4A2D-A7AE-B9D259C1D03D}" dt="2024-01-10T18:01:02.604" v="24" actId="27636"/>
        <pc:sldMkLst>
          <pc:docMk/>
          <pc:sldMk cId="340864591" sldId="269"/>
        </pc:sldMkLst>
        <pc:spChg chg="mod">
          <ac:chgData name="Chelsea Haines" userId="eb064e73-0bd9-4a04-b442-17a033ae6366" providerId="ADAL" clId="{7775AA58-8DA3-4A2D-A7AE-B9D259C1D03D}" dt="2024-01-10T18:01:02.604" v="24" actId="27636"/>
          <ac:spMkLst>
            <pc:docMk/>
            <pc:sldMk cId="340864591" sldId="269"/>
            <ac:spMk id="3" creationId="{6169BE36-2753-C54F-6D6E-4F84D19F3596}"/>
          </ac:spMkLst>
        </pc:spChg>
      </pc:sldChg>
      <pc:sldChg chg="modNotesTx">
        <pc:chgData name="Chelsea Haines" userId="eb064e73-0bd9-4a04-b442-17a033ae6366" providerId="ADAL" clId="{7775AA58-8DA3-4A2D-A7AE-B9D259C1D03D}" dt="2024-01-10T17:55:04.332" v="17" actId="20577"/>
        <pc:sldMkLst>
          <pc:docMk/>
          <pc:sldMk cId="2791563678" sldId="459"/>
        </pc:sldMkLst>
      </pc:sldChg>
      <pc:sldChg chg="modSp mod">
        <pc:chgData name="Chelsea Haines" userId="eb064e73-0bd9-4a04-b442-17a033ae6366" providerId="ADAL" clId="{7775AA58-8DA3-4A2D-A7AE-B9D259C1D03D}" dt="2024-01-10T17:53:50.022" v="16" actId="403"/>
        <pc:sldMkLst>
          <pc:docMk/>
          <pc:sldMk cId="2844074310" sldId="460"/>
        </pc:sldMkLst>
        <pc:spChg chg="mod">
          <ac:chgData name="Chelsea Haines" userId="eb064e73-0bd9-4a04-b442-17a033ae6366" providerId="ADAL" clId="{7775AA58-8DA3-4A2D-A7AE-B9D259C1D03D}" dt="2024-01-10T17:53:50.022" v="16" actId="403"/>
          <ac:spMkLst>
            <pc:docMk/>
            <pc:sldMk cId="2844074310" sldId="460"/>
            <ac:spMk id="3" creationId="{6169BE36-2753-C54F-6D6E-4F84D19F3596}"/>
          </ac:spMkLst>
        </pc:spChg>
      </pc:sldChg>
      <pc:sldChg chg="modSp mod ord">
        <pc:chgData name="Chelsea Haines" userId="eb064e73-0bd9-4a04-b442-17a033ae6366" providerId="ADAL" clId="{7775AA58-8DA3-4A2D-A7AE-B9D259C1D03D}" dt="2024-01-10T18:01:16.650" v="28"/>
        <pc:sldMkLst>
          <pc:docMk/>
          <pc:sldMk cId="2717499252" sldId="463"/>
        </pc:sldMkLst>
        <pc:spChg chg="mod">
          <ac:chgData name="Chelsea Haines" userId="eb064e73-0bd9-4a04-b442-17a033ae6366" providerId="ADAL" clId="{7775AA58-8DA3-4A2D-A7AE-B9D259C1D03D}" dt="2024-01-09T22:56:39.516" v="2" actId="20577"/>
          <ac:spMkLst>
            <pc:docMk/>
            <pc:sldMk cId="2717499252" sldId="463"/>
            <ac:spMk id="8" creationId="{82ECE00F-4DF9-913C-D2E9-8AA602BF7D1D}"/>
          </ac:spMkLst>
        </pc:spChg>
      </pc:sldChg>
      <pc:sldChg chg="addSp modSp del mod">
        <pc:chgData name="Chelsea Haines" userId="eb064e73-0bd9-4a04-b442-17a033ae6366" providerId="ADAL" clId="{7775AA58-8DA3-4A2D-A7AE-B9D259C1D03D}" dt="2024-01-16T23:40:34.722" v="31" actId="2696"/>
        <pc:sldMkLst>
          <pc:docMk/>
          <pc:sldMk cId="574491672" sldId="468"/>
        </pc:sldMkLst>
        <pc:spChg chg="mod">
          <ac:chgData name="Chelsea Haines" userId="eb064e73-0bd9-4a04-b442-17a033ae6366" providerId="ADAL" clId="{7775AA58-8DA3-4A2D-A7AE-B9D259C1D03D}" dt="2024-01-10T17:51:30.695" v="5" actId="14100"/>
          <ac:spMkLst>
            <pc:docMk/>
            <pc:sldMk cId="574491672" sldId="468"/>
            <ac:spMk id="8" creationId="{82ECE00F-4DF9-913C-D2E9-8AA602BF7D1D}"/>
          </ac:spMkLst>
        </pc:spChg>
        <pc:picChg chg="add mod">
          <ac:chgData name="Chelsea Haines" userId="eb064e73-0bd9-4a04-b442-17a033ae6366" providerId="ADAL" clId="{7775AA58-8DA3-4A2D-A7AE-B9D259C1D03D}" dt="2024-01-10T17:52:53.182" v="15" actId="1076"/>
          <ac:picMkLst>
            <pc:docMk/>
            <pc:sldMk cId="574491672" sldId="468"/>
            <ac:picMk id="5" creationId="{D72B6D69-2928-52DA-33A2-6EE6F815453A}"/>
          </ac:picMkLst>
        </pc:picChg>
        <pc:picChg chg="add mod">
          <ac:chgData name="Chelsea Haines" userId="eb064e73-0bd9-4a04-b442-17a033ae6366" providerId="ADAL" clId="{7775AA58-8DA3-4A2D-A7AE-B9D259C1D03D}" dt="2024-01-10T17:52:51.329" v="14" actId="1076"/>
          <ac:picMkLst>
            <pc:docMk/>
            <pc:sldMk cId="574491672" sldId="468"/>
            <ac:picMk id="1026" creationId="{16C21943-3934-22A2-0293-AEC0E7D5977F}"/>
          </ac:picMkLst>
        </pc:picChg>
      </pc:sldChg>
      <pc:sldChg chg="ord">
        <pc:chgData name="Chelsea Haines" userId="eb064e73-0bd9-4a04-b442-17a033ae6366" providerId="ADAL" clId="{7775AA58-8DA3-4A2D-A7AE-B9D259C1D03D}" dt="2024-01-10T18:01:07.961" v="26"/>
        <pc:sldMkLst>
          <pc:docMk/>
          <pc:sldMk cId="3856396977" sldId="469"/>
        </pc:sldMkLst>
      </pc:sldChg>
      <pc:sldChg chg="addSp delSp modSp add mod">
        <pc:chgData name="Chelsea Haines" userId="eb064e73-0bd9-4a04-b442-17a033ae6366" providerId="ADAL" clId="{7775AA58-8DA3-4A2D-A7AE-B9D259C1D03D}" dt="2024-01-16T23:41:33.697" v="96" actId="1076"/>
        <pc:sldMkLst>
          <pc:docMk/>
          <pc:sldMk cId="282056921" sldId="473"/>
        </pc:sldMkLst>
        <pc:spChg chg="del mod">
          <ac:chgData name="Chelsea Haines" userId="eb064e73-0bd9-4a04-b442-17a033ae6366" providerId="ADAL" clId="{7775AA58-8DA3-4A2D-A7AE-B9D259C1D03D}" dt="2024-01-16T23:40:50.318" v="33" actId="478"/>
          <ac:spMkLst>
            <pc:docMk/>
            <pc:sldMk cId="282056921" sldId="473"/>
            <ac:spMk id="2" creationId="{3721033C-5D57-7175-E226-4AF7A6F8989C}"/>
          </ac:spMkLst>
        </pc:spChg>
        <pc:spChg chg="del mod">
          <ac:chgData name="Chelsea Haines" userId="eb064e73-0bd9-4a04-b442-17a033ae6366" providerId="ADAL" clId="{7775AA58-8DA3-4A2D-A7AE-B9D259C1D03D}" dt="2024-01-16T23:41:00.007" v="53" actId="478"/>
          <ac:spMkLst>
            <pc:docMk/>
            <pc:sldMk cId="282056921" sldId="473"/>
            <ac:spMk id="4" creationId="{4AD6C92C-4152-FCB8-71FB-90F5B57C7719}"/>
          </ac:spMkLst>
        </pc:spChg>
        <pc:spChg chg="add del mod">
          <ac:chgData name="Chelsea Haines" userId="eb064e73-0bd9-4a04-b442-17a033ae6366" providerId="ADAL" clId="{7775AA58-8DA3-4A2D-A7AE-B9D259C1D03D}" dt="2024-01-16T23:40:53.981" v="35" actId="478"/>
          <ac:spMkLst>
            <pc:docMk/>
            <pc:sldMk cId="282056921" sldId="473"/>
            <ac:spMk id="5" creationId="{68DE7A01-4F09-D229-0099-B85E4ECFD019}"/>
          </ac:spMkLst>
        </pc:spChg>
        <pc:spChg chg="add del mod">
          <ac:chgData name="Chelsea Haines" userId="eb064e73-0bd9-4a04-b442-17a033ae6366" providerId="ADAL" clId="{7775AA58-8DA3-4A2D-A7AE-B9D259C1D03D}" dt="2024-01-16T23:41:17.941" v="76" actId="478"/>
          <ac:spMkLst>
            <pc:docMk/>
            <pc:sldMk cId="282056921" sldId="473"/>
            <ac:spMk id="7" creationId="{F45AA46E-A500-5FC1-8EAA-1F6C5CB5D681}"/>
          </ac:spMkLst>
        </pc:spChg>
        <pc:spChg chg="add del mod">
          <ac:chgData name="Chelsea Haines" userId="eb064e73-0bd9-4a04-b442-17a033ae6366" providerId="ADAL" clId="{7775AA58-8DA3-4A2D-A7AE-B9D259C1D03D}" dt="2024-01-16T23:41:03.069" v="54" actId="478"/>
          <ac:spMkLst>
            <pc:docMk/>
            <pc:sldMk cId="282056921" sldId="473"/>
            <ac:spMk id="9" creationId="{FD9C0B08-7E23-762D-E5C4-AF5C51454ADE}"/>
          </ac:spMkLst>
        </pc:spChg>
        <pc:spChg chg="add mod">
          <ac:chgData name="Chelsea Haines" userId="eb064e73-0bd9-4a04-b442-17a033ae6366" providerId="ADAL" clId="{7775AA58-8DA3-4A2D-A7AE-B9D259C1D03D}" dt="2024-01-16T23:41:15.576" v="75" actId="20577"/>
          <ac:spMkLst>
            <pc:docMk/>
            <pc:sldMk cId="282056921" sldId="473"/>
            <ac:spMk id="10" creationId="{048FE6BD-3EC3-BC55-2008-1A4D28634C3A}"/>
          </ac:spMkLst>
        </pc:spChg>
        <pc:spChg chg="add mod">
          <ac:chgData name="Chelsea Haines" userId="eb064e73-0bd9-4a04-b442-17a033ae6366" providerId="ADAL" clId="{7775AA58-8DA3-4A2D-A7AE-B9D259C1D03D}" dt="2024-01-16T23:41:27.296" v="94" actId="20577"/>
          <ac:spMkLst>
            <pc:docMk/>
            <pc:sldMk cId="282056921" sldId="473"/>
            <ac:spMk id="11" creationId="{935F1149-875C-41E8-9782-BC439B4E30CE}"/>
          </ac:spMkLst>
        </pc:spChg>
        <pc:picChg chg="mod">
          <ac:chgData name="Chelsea Haines" userId="eb064e73-0bd9-4a04-b442-17a033ae6366" providerId="ADAL" clId="{7775AA58-8DA3-4A2D-A7AE-B9D259C1D03D}" dt="2024-01-16T23:41:33.697" v="96" actId="1076"/>
          <ac:picMkLst>
            <pc:docMk/>
            <pc:sldMk cId="282056921" sldId="473"/>
            <ac:picMk id="6" creationId="{50B8B5E9-375D-CB09-D4C7-CF05A16C4E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4CEECCB0-2930-4129-82B9-4BEE5FA79933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3E145DB2-6590-473A-BA60-549DFD373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36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DB01B81-6D0D-499C-BFFA-72DA61BD58D9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91E5EFF9-0DAD-4AE0-9191-77201DA713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15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70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58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04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3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6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2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64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24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67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8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p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2507"/>
            <a:ext cx="9144000" cy="414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7839"/>
            <a:ext cx="7772400" cy="126397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51810"/>
            <a:ext cx="7772400" cy="492051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3BB6B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ACWA Logo secondary 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440860"/>
            <a:ext cx="2133334" cy="71564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988164" y="372928"/>
            <a:ext cx="1470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3BB6B3"/>
                </a:solidFill>
              </a:rPr>
              <a:t>Bringing Water Together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5744336"/>
            <a:ext cx="3532104" cy="802907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rgbClr val="053A88"/>
                </a:solidFill>
              </a:defRPr>
            </a:lvl1pPr>
          </a:lstStyle>
          <a:p>
            <a:pPr lvl="0"/>
            <a:r>
              <a:rPr lang="en-US" dirty="0"/>
              <a:t>Click to edit presenter name and presenter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36725" y="6178337"/>
            <a:ext cx="2121475" cy="3689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0" i="0" dirty="0">
                <a:solidFill>
                  <a:srgbClr val="053A88"/>
                </a:solidFill>
              </a:rPr>
              <a:t>www.acwa.com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3869940"/>
            <a:ext cx="7772400" cy="358775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321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2825"/>
            <a:ext cx="8229600" cy="88903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44943"/>
            <a:ext cx="8229600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Feel free to connect with us.</a:t>
            </a:r>
          </a:p>
        </p:txBody>
      </p:sp>
      <p:pic>
        <p:nvPicPr>
          <p:cNvPr id="12" name="Picture 11" descr="contact icon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6" t="26874" r="62016" b="32988"/>
          <a:stretch/>
        </p:blipFill>
        <p:spPr>
          <a:xfrm>
            <a:off x="2918046" y="2374569"/>
            <a:ext cx="832883" cy="275265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579627" y="4111220"/>
            <a:ext cx="282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3A88"/>
                </a:solidFill>
              </a:rPr>
              <a:t>facebook.com/acwawater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79627" y="4601499"/>
            <a:ext cx="282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3A88"/>
                </a:solidFill>
              </a:rPr>
              <a:t>twitter.com/acwawater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79627" y="3107034"/>
            <a:ext cx="282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3A88"/>
                </a:solidFill>
              </a:rPr>
              <a:t>www.acwa.com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36888" y="1979281"/>
            <a:ext cx="3430587" cy="39528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3A88"/>
                </a:solidFill>
              </a:defRPr>
            </a:lvl1pPr>
          </a:lstStyle>
          <a:p>
            <a:pPr lvl="0"/>
            <a:r>
              <a:rPr lang="en-US" dirty="0"/>
              <a:t>Presenter Name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579627" y="3621420"/>
            <a:ext cx="3430587" cy="395288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053A88"/>
                </a:solidFill>
              </a:defRPr>
            </a:lvl1pPr>
          </a:lstStyle>
          <a:p>
            <a:pPr lvl="0"/>
            <a:r>
              <a:rPr lang="en-US" dirty="0" err="1"/>
              <a:t>acwabox@acwa.com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579627" y="2624023"/>
            <a:ext cx="3430587" cy="395288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053A88"/>
                </a:solidFill>
              </a:defRPr>
            </a:lvl1pPr>
          </a:lstStyle>
          <a:p>
            <a:pPr lvl="0"/>
            <a:r>
              <a:rPr lang="en-US" dirty="0"/>
              <a:t>(916) 441-4545</a:t>
            </a:r>
          </a:p>
        </p:txBody>
      </p:sp>
      <p:pic>
        <p:nvPicPr>
          <p:cNvPr id="21" name="Picture 20" descr="footer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pic>
        <p:nvPicPr>
          <p:cNvPr id="22" name="Picture 21" descr="ACWA Logo secondary white.png"/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1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95" y="914400"/>
            <a:ext cx="8636723" cy="509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FA513C-3AFB-4F65-A3D1-1765416F4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14F69D-8105-410B-B0B7-E82A944D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12"/>
            <a:ext cx="8507412" cy="547769"/>
          </a:xfrm>
        </p:spPr>
        <p:txBody>
          <a:bodyPr>
            <a:normAutofit/>
          </a:bodyPr>
          <a:lstStyle>
            <a:lvl1pPr algn="l">
              <a:defRPr sz="2400">
                <a:effectLst/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B6CB30-7108-4575-B89F-60F314BE9BC8}"/>
              </a:ext>
            </a:extLst>
          </p:cNvPr>
          <p:cNvCxnSpPr/>
          <p:nvPr userDrawn="1"/>
        </p:nvCxnSpPr>
        <p:spPr>
          <a:xfrm>
            <a:off x="556491" y="700169"/>
            <a:ext cx="2567710" cy="0"/>
          </a:xfrm>
          <a:prstGeom prst="line">
            <a:avLst/>
          </a:prstGeom>
          <a:ln w="28575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452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31"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25"/>
            <a:ext cx="8229600" cy="88903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7581"/>
            <a:ext cx="8229600" cy="3697768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/>
              <a:buChar char="•"/>
              <a:defRPr sz="2100"/>
            </a:lvl2pPr>
            <a:lvl3pPr>
              <a:defRPr sz="21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CWA Logo secondary white.pn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44943"/>
            <a:ext cx="8229600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107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 slid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60428"/>
            <a:ext cx="9144000" cy="2997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87551"/>
            <a:ext cx="7772400" cy="1092495"/>
          </a:xfrm>
        </p:spPr>
        <p:txBody>
          <a:bodyPr anchor="t">
            <a:normAutofit/>
          </a:bodyPr>
          <a:lstStyle>
            <a:lvl1pPr algn="ctr">
              <a:defRPr sz="2800" b="0" cap="none">
                <a:solidFill>
                  <a:srgbClr val="3BB6B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6326"/>
            <a:ext cx="7772400" cy="1211225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1">
                <a:solidFill>
                  <a:srgbClr val="053A8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CWA Logo secondary 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791" y="440861"/>
            <a:ext cx="1382233" cy="4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1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966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44943"/>
            <a:ext cx="8229600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5186363" y="1600200"/>
            <a:ext cx="3500437" cy="3697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Image, graph, chart or videos</a:t>
            </a:r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pic>
        <p:nvPicPr>
          <p:cNvPr id="12" name="Picture 11" descr="ACWA Logo secondary white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4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51"/>
            <a:ext cx="5107172" cy="968743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600201"/>
            <a:ext cx="5107172" cy="36966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4943"/>
            <a:ext cx="5107172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6054725" y="211505"/>
            <a:ext cx="2632075" cy="16668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6054725" y="3833627"/>
            <a:ext cx="2632075" cy="16668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6054725" y="2025791"/>
            <a:ext cx="2632075" cy="16668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1" name="Picture 10" descr="foote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pic>
        <p:nvPicPr>
          <p:cNvPr id="18" name="Picture 17" descr="ACWA Logo secondary white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9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825624"/>
            <a:ext cx="9144000" cy="423493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44943"/>
            <a:ext cx="8229600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8" name="Picture 7" descr="foote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pic>
        <p:nvPicPr>
          <p:cNvPr id="10" name="Picture 9" descr="ACWA Logo secondary white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5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203835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73596"/>
            <a:ext cx="8229600" cy="9687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105888"/>
            <a:ext cx="8229600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585535"/>
            <a:ext cx="8229600" cy="171136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3" name="Picture 12" descr="foote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pic>
        <p:nvPicPr>
          <p:cNvPr id="14" name="Picture 13" descr="ACWA Logo secondary white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1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3845442"/>
            <a:ext cx="2508102" cy="145145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12651"/>
            <a:ext cx="8229600" cy="9687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44943"/>
            <a:ext cx="8229600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57200" y="1747838"/>
            <a:ext cx="2508102" cy="20097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22084" y="1747838"/>
            <a:ext cx="2508102" cy="20097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178698" y="1747838"/>
            <a:ext cx="2508102" cy="20097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316178" y="3845442"/>
            <a:ext cx="2508102" cy="145145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178698" y="3845442"/>
            <a:ext cx="2508102" cy="145145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5" name="Picture 14" descr="foote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pic>
        <p:nvPicPr>
          <p:cNvPr id="20" name="Picture 19" descr="ACWA Logo secondary white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4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oote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4232"/>
            <a:ext cx="9144000" cy="1540943"/>
          </a:xfrm>
          <a:prstGeom prst="rect">
            <a:avLst/>
          </a:prstGeom>
        </p:spPr>
      </p:pic>
      <p:pic>
        <p:nvPicPr>
          <p:cNvPr id="7" name="Picture 6" descr="ACWA Logo secondary white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4390"/>
            <a:ext cx="987980" cy="3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2651"/>
            <a:ext cx="8229600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256"/>
            <a:ext cx="8229600" cy="4300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BB6B3"/>
                </a:solidFill>
              </a:defRPr>
            </a:lvl1pPr>
          </a:lstStyle>
          <a:p>
            <a:fld id="{9A48AA2D-3466-4A47-B2FD-1E742DB70A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2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7" r:id="rId10"/>
    <p:sldLayoutId id="2147483659" r:id="rId11"/>
  </p:sldLayoutIdLst>
  <p:txStyles>
    <p:titleStyle>
      <a:lvl1pPr algn="l" defTabSz="457200" rtl="0" eaLnBrk="1" latinLnBrk="0" hangingPunct="1">
        <a:lnSpc>
          <a:spcPts val="3600"/>
        </a:lnSpc>
        <a:spcBef>
          <a:spcPct val="0"/>
        </a:spcBef>
        <a:buNone/>
        <a:defRPr sz="3600" kern="1200">
          <a:solidFill>
            <a:srgbClr val="053A8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onjae@acwa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california-data-collaborative/why-do-hotter-drier-areas-struggle-to-meet-their-water-use-efficiency-targets-abc5fe2658a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WELO@water.c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pages/responsepage.aspx?id=UlYdt4NLV0KvzX_Rd4hFZO3B4WQUEk9DiYnp1IHCVgtUOFFFTldHWTBONFNDWDY4UUlFQURRN1RaTi4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onjae@acwa.com" TargetMode="External"/><Relationship Id="rId2" Type="http://schemas.openxmlformats.org/officeDocument/2006/relationships/hyperlink" Target="mailto:Chelseah@acwa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wa.com/wp-content/uploads/2023/10/ACWA-Coalition-Comment-Letter_Making-Water-Conservation-a-CA-Way-of-Life_10.17.2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o.ca.gov/reports/2024/4823/Early-Implementation-of-Urban-Water-010424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ic.org/blog/a-better-way-to-promote-urban-water-conserv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865" y="1586810"/>
            <a:ext cx="7772400" cy="1263970"/>
          </a:xfrm>
        </p:spPr>
        <p:txBody>
          <a:bodyPr>
            <a:normAutofit/>
          </a:bodyPr>
          <a:lstStyle/>
          <a:p>
            <a:r>
              <a:rPr lang="en-US" dirty="0"/>
              <a:t>ACWA Bi-Monthly WUE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10" y="3511859"/>
            <a:ext cx="7772400" cy="1571398"/>
          </a:xfrm>
        </p:spPr>
        <p:txBody>
          <a:bodyPr>
            <a:normAutofit/>
          </a:bodyPr>
          <a:lstStyle/>
          <a:p>
            <a:r>
              <a:rPr lang="en-US" dirty="0"/>
              <a:t>Making Water Conservation a California Way of Life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798" y="5744336"/>
            <a:ext cx="4339857" cy="8029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January 10, 2024</a:t>
            </a:r>
          </a:p>
          <a:p>
            <a:endParaRPr lang="en-US" dirty="0"/>
          </a:p>
          <a:p>
            <a:r>
              <a:rPr lang="en-US" sz="1300" dirty="0"/>
              <a:t>Contact </a:t>
            </a:r>
            <a:r>
              <a:rPr lang="en-US" sz="1300" dirty="0">
                <a:hlinkClick r:id="rId2"/>
              </a:rPr>
              <a:t>Sonjae@acwa.com</a:t>
            </a:r>
            <a:r>
              <a:rPr lang="en-US" sz="1300" dirty="0"/>
              <a:t> to be on the ACWA WUE Distribution lists</a:t>
            </a:r>
          </a:p>
        </p:txBody>
      </p:sp>
    </p:spTree>
    <p:extLst>
      <p:ext uri="{BB962C8B-B14F-4D97-AF65-F5344CB8AC3E}">
        <p14:creationId xmlns:p14="http://schemas.microsoft.com/office/powerpoint/2010/main" val="375242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Water Board Working Groups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6C92C-4152-FCB8-71FB-90F5B57C7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1433"/>
            <a:ext cx="8229601" cy="318385"/>
          </a:xfrm>
        </p:spPr>
        <p:txBody>
          <a:bodyPr/>
          <a:lstStyle/>
          <a:p>
            <a:r>
              <a:rPr lang="en-US" sz="2000" dirty="0"/>
              <a:t>Recycled Water – Fiona Sanchez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ECE00F-4DF9-913C-D2E9-8AA602BF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7581"/>
            <a:ext cx="8229600" cy="4058986"/>
          </a:xfrm>
        </p:spPr>
        <p:txBody>
          <a:bodyPr>
            <a:normAutofit/>
          </a:bodyPr>
          <a:lstStyle/>
          <a:p>
            <a:r>
              <a:rPr lang="en-US" sz="2000" dirty="0"/>
              <a:t>Temporary provisions and approval process for recycled water Special Landscape Areas </a:t>
            </a:r>
            <a:endParaRPr lang="en-US" sz="1600" dirty="0"/>
          </a:p>
          <a:p>
            <a:pPr lvl="1"/>
            <a:r>
              <a:rPr lang="en-US" sz="1500" dirty="0"/>
              <a:t>Recycled water should not be a temporary provision</a:t>
            </a:r>
          </a:p>
          <a:p>
            <a:pPr lvl="1"/>
            <a:r>
              <a:rPr lang="en-US" sz="1500" dirty="0"/>
              <a:t>Simplify approval process to mirror alternative LAM data approval process (all recycled water landscapes are DIMs)</a:t>
            </a:r>
          </a:p>
          <a:p>
            <a:pPr lvl="1"/>
            <a:r>
              <a:rPr lang="en-US" sz="1500" dirty="0"/>
              <a:t>Submit application every 5 years, unless there are changes</a:t>
            </a:r>
          </a:p>
          <a:p>
            <a:pPr lvl="1"/>
            <a:r>
              <a:rPr lang="en-US" sz="1500" dirty="0"/>
              <a:t>Report every year</a:t>
            </a:r>
          </a:p>
          <a:p>
            <a:pPr indent="-285750"/>
            <a:r>
              <a:rPr lang="en-US" sz="1800" dirty="0"/>
              <a:t>1.0 Factor for Recycled Water Landscapes</a:t>
            </a:r>
          </a:p>
          <a:p>
            <a:pPr lvl="1"/>
            <a:r>
              <a:rPr lang="en-US" sz="1500" dirty="0"/>
              <a:t>Define as 1.0 for Recycled Water in the Regulation (remove reference to MWELO)</a:t>
            </a:r>
          </a:p>
          <a:p>
            <a:r>
              <a:rPr lang="en-US" sz="2000" dirty="0"/>
              <a:t>Methodology to calculate Bonus Incentive for Direct Potable Reuse</a:t>
            </a:r>
          </a:p>
          <a:p>
            <a:pPr lvl="1"/>
            <a:r>
              <a:rPr lang="en-US" sz="1500" dirty="0" err="1"/>
              <a:t>WateReuse</a:t>
            </a:r>
            <a:r>
              <a:rPr lang="en-US" sz="1500" dirty="0"/>
              <a:t> proposed calculation spreadsheet for DPR </a:t>
            </a:r>
          </a:p>
          <a:p>
            <a:pPr lvl="1"/>
            <a:r>
              <a:rPr lang="en-US" sz="1500" dirty="0"/>
              <a:t>Adapted to reflect changes in DPR processes from supported IPR calculation methodology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0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Water Board Working Groups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6C92C-4152-FCB8-71FB-90F5B57C7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1433"/>
            <a:ext cx="8229601" cy="318385"/>
          </a:xfrm>
        </p:spPr>
        <p:txBody>
          <a:bodyPr/>
          <a:lstStyle/>
          <a:p>
            <a:r>
              <a:rPr lang="en-US" sz="2000" dirty="0"/>
              <a:t>CII Performance Measures – Ariel Flores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ECE00F-4DF9-913C-D2E9-8AA602BF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7581"/>
            <a:ext cx="8229600" cy="40589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Set Reasonable Timelines </a:t>
            </a:r>
            <a:r>
              <a:rPr lang="en-US" sz="1700" dirty="0"/>
              <a:t>– Unstack, prescription  </a:t>
            </a:r>
          </a:p>
          <a:p>
            <a:pPr>
              <a:lnSpc>
                <a:spcPct val="150000"/>
              </a:lnSpc>
            </a:pPr>
            <a:r>
              <a:rPr lang="en-US" dirty="0"/>
              <a:t>CII Classification – </a:t>
            </a:r>
            <a:r>
              <a:rPr lang="en-US" sz="1600" dirty="0"/>
              <a:t>energy star, schedule for completion</a:t>
            </a:r>
          </a:p>
          <a:p>
            <a:pPr>
              <a:lnSpc>
                <a:spcPct val="150000"/>
              </a:lnSpc>
            </a:pPr>
            <a:r>
              <a:rPr lang="en-US" dirty="0"/>
              <a:t>Large Landscapes with MIM – </a:t>
            </a:r>
            <a:r>
              <a:rPr lang="en-US" sz="1600" dirty="0"/>
              <a:t>recognize existing programs, “offer” vs. “employ,” remove quantification of volume of water use on CII MUMs, technical changes</a:t>
            </a:r>
          </a:p>
          <a:p>
            <a:pPr>
              <a:lnSpc>
                <a:spcPct val="150000"/>
              </a:lnSpc>
            </a:pPr>
            <a:r>
              <a:rPr lang="en-US" dirty="0"/>
              <a:t>BMPs – </a:t>
            </a:r>
            <a:r>
              <a:rPr lang="en-US" sz="1600" dirty="0"/>
              <a:t>disclosable buildings, 80% for all threshold, exemption for de minimis, non-functional turf, technical changes </a:t>
            </a:r>
            <a:endParaRPr lang="en-US" sz="17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9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Collaborative INI Findings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6C92C-4152-FCB8-71FB-90F5B57C7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1433"/>
            <a:ext cx="8229601" cy="318385"/>
          </a:xfrm>
        </p:spPr>
        <p:txBody>
          <a:bodyPr/>
          <a:lstStyle/>
          <a:p>
            <a:r>
              <a:rPr lang="en-US" sz="2000" dirty="0"/>
              <a:t>Elizabeth Lovsted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ECE00F-4DF9-913C-D2E9-8AA602BF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7581"/>
            <a:ext cx="7554036" cy="40589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hlinkClick r:id="rId3"/>
              </a:rPr>
              <a:t>California Data Collaborative Blogpost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Water Suppliers in Higher–ET areas more likely to exceed objective without INI.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Analysis using SWRCB provisional data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Compares ET Values with Water Use Objective exceedance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9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2A20EF-ED52-CB42-C26C-E8012989F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14" y="990346"/>
            <a:ext cx="6884198" cy="279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52375"/>
            <a:ext cx="8229600" cy="889036"/>
          </a:xfrm>
        </p:spPr>
        <p:txBody>
          <a:bodyPr/>
          <a:lstStyle/>
          <a:p>
            <a:r>
              <a:rPr lang="en-US" dirty="0"/>
              <a:t>Data Collaborative INI Findings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6C92C-4152-FCB8-71FB-90F5B57C7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995516"/>
            <a:ext cx="8229601" cy="318385"/>
          </a:xfrm>
        </p:spPr>
        <p:txBody>
          <a:bodyPr/>
          <a:lstStyle/>
          <a:p>
            <a:r>
              <a:rPr lang="en-US" sz="2000" dirty="0"/>
              <a:t>Elizabeth Lovsted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3BA52-1303-7150-FC87-FAB41453E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714" y="3785857"/>
            <a:ext cx="6966088" cy="278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4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Collaborative INI Findings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6C92C-4152-FCB8-71FB-90F5B57C7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1433"/>
            <a:ext cx="8229601" cy="318385"/>
          </a:xfrm>
        </p:spPr>
        <p:txBody>
          <a:bodyPr/>
          <a:lstStyle/>
          <a:p>
            <a:r>
              <a:rPr lang="en-US" sz="2000" dirty="0"/>
              <a:t>Elizabeth Lovsted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ECE00F-4DF9-913C-D2E9-8AA602BF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7581"/>
            <a:ext cx="7554036" cy="40589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Potential Causes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Irrigation of areas classified as  “not irrigated” in higher ET areas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Non-irrigated areas classified as irrigated in cooler climates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7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DWR MWELO Update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6C92C-4152-FCB8-71FB-90F5B57C7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1433"/>
            <a:ext cx="8229601" cy="318385"/>
          </a:xfrm>
        </p:spPr>
        <p:txBody>
          <a:bodyPr/>
          <a:lstStyle/>
          <a:p>
            <a:r>
              <a:rPr lang="en-US" sz="2000" dirty="0"/>
              <a:t>Fiona Sanchez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ECE00F-4DF9-913C-D2E9-8AA602BF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7581"/>
            <a:ext cx="8229600" cy="40589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MWELO</a:t>
            </a:r>
          </a:p>
          <a:p>
            <a:pPr lvl="1"/>
            <a:r>
              <a:rPr lang="en-US" dirty="0"/>
              <a:t>Establishes minimum standards for landscape design, construction and management</a:t>
            </a:r>
          </a:p>
          <a:p>
            <a:pPr lvl="1"/>
            <a:r>
              <a:rPr lang="en-US" dirty="0"/>
              <a:t>Department of Water Resources review required at least every 3 years</a:t>
            </a:r>
          </a:p>
          <a:p>
            <a:r>
              <a:rPr lang="en-US" dirty="0"/>
              <a:t>Current Rulemaking - Proposed Amendments</a:t>
            </a:r>
          </a:p>
          <a:p>
            <a:pPr lvl="1"/>
            <a:r>
              <a:rPr lang="en-US" dirty="0"/>
              <a:t>Does not change standards or current requirements</a:t>
            </a:r>
          </a:p>
          <a:p>
            <a:pPr lvl="1"/>
            <a:r>
              <a:rPr lang="en-US" dirty="0"/>
              <a:t>Simplifies and reorganizes to improve understanding of and compliance with MWELO</a:t>
            </a:r>
          </a:p>
          <a:p>
            <a:pPr lvl="1"/>
            <a:r>
              <a:rPr lang="en-US" dirty="0"/>
              <a:t>Incorporates two new statutory requirements</a:t>
            </a:r>
          </a:p>
          <a:p>
            <a:r>
              <a:rPr lang="en-US" dirty="0"/>
              <a:t>Public Hearing held January 9, 2024</a:t>
            </a:r>
          </a:p>
          <a:p>
            <a:r>
              <a:rPr lang="en-US" dirty="0"/>
              <a:t>Written comment period closes January 16, 2024</a:t>
            </a:r>
          </a:p>
          <a:p>
            <a:pPr lvl="1"/>
            <a:r>
              <a:rPr lang="en-US" dirty="0"/>
              <a:t>Email </a:t>
            </a:r>
            <a:r>
              <a:rPr lang="en-US" dirty="0">
                <a:hlinkClick r:id="rId3"/>
              </a:rPr>
              <a:t>WELO@water.ca.gov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MWELO Public Comment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6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B8B5E9-375D-CB09-D4C7-CF05A16C4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10469"/>
            <a:ext cx="7843894" cy="3470925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48FE6BD-3EC3-BC55-2008-1A4D28634C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1433"/>
            <a:ext cx="8229601" cy="318385"/>
          </a:xfrm>
        </p:spPr>
        <p:txBody>
          <a:bodyPr/>
          <a:lstStyle/>
          <a:p>
            <a:r>
              <a:rPr lang="en-US" sz="2000" dirty="0"/>
              <a:t>Nick Blair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5F1149-875C-41E8-9782-BC439B4E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825"/>
            <a:ext cx="8229600" cy="889036"/>
          </a:xfrm>
        </p:spPr>
        <p:txBody>
          <a:bodyPr/>
          <a:lstStyle/>
          <a:p>
            <a:r>
              <a:rPr lang="en-US" dirty="0"/>
              <a:t>Reporting Updates</a:t>
            </a:r>
          </a:p>
        </p:txBody>
      </p:sp>
    </p:spTree>
    <p:extLst>
      <p:ext uri="{BB962C8B-B14F-4D97-AF65-F5344CB8AC3E}">
        <p14:creationId xmlns:p14="http://schemas.microsoft.com/office/powerpoint/2010/main" val="282056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90" y="2452458"/>
            <a:ext cx="7772400" cy="1263970"/>
          </a:xfrm>
        </p:spPr>
        <p:txBody>
          <a:bodyPr>
            <a:normAutofit/>
          </a:bodyPr>
          <a:lstStyle/>
          <a:p>
            <a:r>
              <a:rPr lang="en-US" dirty="0"/>
              <a:t>Chelsea Haines</a:t>
            </a:r>
            <a:br>
              <a:rPr lang="en-US" dirty="0"/>
            </a:b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Chelseah@acwa.com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798" y="5744336"/>
            <a:ext cx="4339857" cy="8029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January 10, 2024</a:t>
            </a:r>
          </a:p>
          <a:p>
            <a:endParaRPr lang="en-US" dirty="0"/>
          </a:p>
          <a:p>
            <a:r>
              <a:rPr lang="en-US" sz="1300" dirty="0"/>
              <a:t>Contact </a:t>
            </a:r>
            <a:r>
              <a:rPr lang="en-US" sz="1300" dirty="0">
                <a:hlinkClick r:id="rId3"/>
              </a:rPr>
              <a:t>Sonjae@acwa.com</a:t>
            </a:r>
            <a:r>
              <a:rPr lang="en-US" sz="1300" dirty="0"/>
              <a:t> to be on the ACWA WUE Distribution lists</a:t>
            </a:r>
          </a:p>
        </p:txBody>
      </p:sp>
    </p:spTree>
    <p:extLst>
      <p:ext uri="{BB962C8B-B14F-4D97-AF65-F5344CB8AC3E}">
        <p14:creationId xmlns:p14="http://schemas.microsoft.com/office/powerpoint/2010/main" val="228884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9BE36-2753-C54F-6D6E-4F84D19F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7580"/>
            <a:ext cx="8229600" cy="446442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Regulation Update - </a:t>
            </a:r>
            <a:r>
              <a:rPr lang="en-US" sz="1400" dirty="0">
                <a:solidFill>
                  <a:schemeClr val="accent1"/>
                </a:solidFill>
              </a:rPr>
              <a:t>Chelsea Haines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LAO and PPIC </a:t>
            </a:r>
            <a:r>
              <a:rPr lang="en-US" sz="1400" dirty="0">
                <a:solidFill>
                  <a:schemeClr val="accent1"/>
                </a:solidFill>
              </a:rPr>
              <a:t>– Chelsea Haines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State Water Board Discussions</a:t>
            </a:r>
          </a:p>
          <a:p>
            <a:pPr marL="857250" lvl="1" indent="-457200"/>
            <a:r>
              <a:rPr lang="en-US" sz="1800" dirty="0"/>
              <a:t>Small Supplier Alternative Compliance </a:t>
            </a:r>
            <a:r>
              <a:rPr lang="en-US" sz="1200" dirty="0">
                <a:solidFill>
                  <a:schemeClr val="accent1"/>
                </a:solidFill>
              </a:rPr>
              <a:t>– Elizabeth Lovsted</a:t>
            </a:r>
          </a:p>
          <a:p>
            <a:pPr marL="857250" lvl="1" indent="-457200"/>
            <a:r>
              <a:rPr lang="en-US" sz="1800" dirty="0"/>
              <a:t>Outdoor Standard </a:t>
            </a:r>
            <a:r>
              <a:rPr lang="en-US" sz="1200" dirty="0">
                <a:solidFill>
                  <a:schemeClr val="accent1"/>
                </a:solidFill>
              </a:rPr>
              <a:t>– Fiona Sanchez</a:t>
            </a:r>
          </a:p>
          <a:p>
            <a:pPr marL="857250" lvl="1" indent="-457200"/>
            <a:r>
              <a:rPr lang="en-US" sz="1800" dirty="0"/>
              <a:t>Reporting</a:t>
            </a:r>
            <a:r>
              <a:rPr lang="en-US" sz="2000" dirty="0"/>
              <a:t> </a:t>
            </a:r>
            <a:r>
              <a:rPr lang="en-US" sz="1200" dirty="0">
                <a:solidFill>
                  <a:schemeClr val="accent1"/>
                </a:solidFill>
              </a:rPr>
              <a:t>– Jenna Shimmin</a:t>
            </a:r>
          </a:p>
          <a:p>
            <a:pPr marL="857250" lvl="1" indent="-457200"/>
            <a:r>
              <a:rPr lang="en-US" sz="1800" dirty="0"/>
              <a:t>Water Reuse </a:t>
            </a:r>
            <a:r>
              <a:rPr lang="en-US" sz="1200" dirty="0">
                <a:solidFill>
                  <a:schemeClr val="accent1"/>
                </a:solidFill>
              </a:rPr>
              <a:t>– Fiona Sanchez</a:t>
            </a:r>
          </a:p>
          <a:p>
            <a:pPr marL="857250" lvl="1" indent="-457200"/>
            <a:r>
              <a:rPr lang="en-US" sz="1800" dirty="0"/>
              <a:t>CII Performance Measures </a:t>
            </a:r>
            <a:r>
              <a:rPr lang="en-US" sz="1000" dirty="0">
                <a:solidFill>
                  <a:schemeClr val="accent1"/>
                </a:solidFill>
              </a:rPr>
              <a:t>– Ariel Flores</a:t>
            </a:r>
          </a:p>
          <a:p>
            <a:pPr marL="857250" lvl="1" indent="-457200"/>
            <a:endParaRPr lang="en-US" sz="12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Collaborative INI Findings </a:t>
            </a:r>
            <a:r>
              <a:rPr lang="en-US" sz="1400" dirty="0">
                <a:solidFill>
                  <a:schemeClr val="accent1"/>
                </a:solidFill>
              </a:rPr>
              <a:t>– Elizabeth Lovsted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DWR MWELO Update </a:t>
            </a:r>
            <a:r>
              <a:rPr lang="en-US" sz="1400" dirty="0">
                <a:solidFill>
                  <a:schemeClr val="accent1"/>
                </a:solidFill>
              </a:rPr>
              <a:t>– Fiona Sanchez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Reporting Updates </a:t>
            </a:r>
            <a:r>
              <a:rPr lang="en-US" sz="1400" dirty="0">
                <a:solidFill>
                  <a:schemeClr val="accent1"/>
                </a:solidFill>
              </a:rPr>
              <a:t>– Nick Blair</a:t>
            </a:r>
          </a:p>
          <a:p>
            <a:pPr marL="457200" indent="-457200">
              <a:buFont typeface="+mj-lt"/>
              <a:buAutoNum type="arabicPeriod"/>
            </a:pPr>
            <a:endParaRPr lang="en-US" sz="17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Update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9BE36-2753-C54F-6D6E-4F84D19F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7581"/>
            <a:ext cx="8229600" cy="40589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August 18: </a:t>
            </a:r>
            <a:r>
              <a:rPr lang="en-US" sz="1400" dirty="0"/>
              <a:t>Notice of Preparation/ Proposed Regulatory Text</a:t>
            </a:r>
          </a:p>
          <a:p>
            <a:pPr>
              <a:lnSpc>
                <a:spcPct val="150000"/>
              </a:lnSpc>
            </a:pPr>
            <a:r>
              <a:rPr lang="en-US" dirty="0"/>
              <a:t>September 6 – October 5: </a:t>
            </a:r>
            <a:r>
              <a:rPr lang="en-US" sz="1400" dirty="0"/>
              <a:t>ACWA WG Meetings &amp; Coalition Meetings </a:t>
            </a:r>
          </a:p>
          <a:p>
            <a:pPr>
              <a:lnSpc>
                <a:spcPct val="150000"/>
              </a:lnSpc>
            </a:pPr>
            <a:r>
              <a:rPr lang="en-US" dirty="0"/>
              <a:t>October 4: </a:t>
            </a:r>
            <a:r>
              <a:rPr lang="en-US" sz="1400" dirty="0"/>
              <a:t>State Water Board Workshop</a:t>
            </a:r>
            <a:endParaRPr lang="en-US" sz="14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October 17:</a:t>
            </a:r>
            <a:r>
              <a:rPr lang="en-US" sz="1400" dirty="0"/>
              <a:t> Written Comments Due (ACWA Coalition </a:t>
            </a:r>
            <a:r>
              <a:rPr lang="en-US" sz="1400" dirty="0">
                <a:hlinkClick r:id="rId2"/>
              </a:rPr>
              <a:t>Comment Letter w/ redlines</a:t>
            </a:r>
            <a:r>
              <a:rPr lang="en-US" sz="1400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November 15 – December 22:</a:t>
            </a:r>
            <a:r>
              <a:rPr lang="en-US" sz="1200" dirty="0"/>
              <a:t> </a:t>
            </a:r>
            <a:r>
              <a:rPr lang="en-US" sz="1400" dirty="0"/>
              <a:t>Working Group Discussions </a:t>
            </a:r>
          </a:p>
          <a:p>
            <a:pPr>
              <a:lnSpc>
                <a:spcPct val="150000"/>
              </a:lnSpc>
            </a:pPr>
            <a:r>
              <a:rPr lang="en-US" dirty="0"/>
              <a:t>Jan/ February: </a:t>
            </a:r>
            <a:r>
              <a:rPr lang="en-US" sz="1400" dirty="0"/>
              <a:t>Revised Draft Regulation &amp; Response to Comments</a:t>
            </a:r>
          </a:p>
          <a:p>
            <a:pPr>
              <a:lnSpc>
                <a:spcPct val="150000"/>
              </a:lnSpc>
            </a:pPr>
            <a:r>
              <a:rPr lang="en-US" dirty="0"/>
              <a:t>August: </a:t>
            </a:r>
            <a:r>
              <a:rPr lang="en-US" sz="1400" dirty="0"/>
              <a:t>State Water Board Consideration to Adopt </a:t>
            </a:r>
          </a:p>
          <a:p>
            <a:pPr>
              <a:lnSpc>
                <a:spcPct val="150000"/>
              </a:lnSpc>
            </a:pPr>
            <a:r>
              <a:rPr lang="en-US" dirty="0"/>
              <a:t>End of Year: </a:t>
            </a:r>
            <a:r>
              <a:rPr lang="en-US" sz="1400" dirty="0"/>
              <a:t>Regulation Potentially Effective </a:t>
            </a:r>
          </a:p>
          <a:p>
            <a:pPr marL="457200" indent="-457200">
              <a:buFont typeface="+mj-lt"/>
              <a:buAutoNum type="arabicPeriod"/>
            </a:pPr>
            <a:endParaRPr lang="en-US" sz="17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6C92C-4152-FCB8-71FB-90F5B57C7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1433"/>
            <a:ext cx="8229601" cy="318385"/>
          </a:xfrm>
        </p:spPr>
        <p:txBody>
          <a:bodyPr/>
          <a:lstStyle/>
          <a:p>
            <a:r>
              <a:rPr lang="en-US" sz="2000" dirty="0"/>
              <a:t>Chelsea Haines</a:t>
            </a:r>
          </a:p>
        </p:txBody>
      </p:sp>
    </p:spTree>
    <p:extLst>
      <p:ext uri="{BB962C8B-B14F-4D97-AF65-F5344CB8AC3E}">
        <p14:creationId xmlns:p14="http://schemas.microsoft.com/office/powerpoint/2010/main" val="105240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Update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8F9B4-505B-55D7-9911-E8BC1A972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94" y="1405336"/>
            <a:ext cx="7041736" cy="33034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E6D83-8BA7-CA80-6E4A-1DE725A22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470" y="5322498"/>
            <a:ext cx="6191686" cy="14205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A diagram of a company's company&#10;&#10;Description automatically generated">
            <a:extLst>
              <a:ext uri="{FF2B5EF4-FFF2-40B4-BE49-F238E27FC236}">
                <a16:creationId xmlns:a16="http://schemas.microsoft.com/office/drawing/2014/main" id="{21576312-A2A2-9111-0346-7741FDE21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80" y="5212115"/>
            <a:ext cx="1571731" cy="15700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Plus Sign 5">
            <a:extLst>
              <a:ext uri="{FF2B5EF4-FFF2-40B4-BE49-F238E27FC236}">
                <a16:creationId xmlns:a16="http://schemas.microsoft.com/office/drawing/2014/main" id="{2A2779CF-C840-5C0D-72C3-365E9596CDB8}"/>
              </a:ext>
            </a:extLst>
          </p:cNvPr>
          <p:cNvSpPr/>
          <p:nvPr/>
        </p:nvSpPr>
        <p:spPr>
          <a:xfrm>
            <a:off x="2144881" y="5837926"/>
            <a:ext cx="267419" cy="31838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0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LAO and PPIC Reports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9BE36-2753-C54F-6D6E-4F84D19F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7581"/>
            <a:ext cx="5149935" cy="405898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u="sng" dirty="0">
                <a:solidFill>
                  <a:srgbClr val="467886"/>
                </a:solidFill>
                <a:latin typeface="+mj-lt"/>
                <a:hlinkClick r:id="rId3"/>
              </a:rPr>
              <a:t>Assessing Early Implementation of Urban Water Use Efficiency Requirements (ca.gov)</a:t>
            </a:r>
            <a:r>
              <a:rPr lang="en-US" sz="1500" dirty="0">
                <a:latin typeface="+mj-lt"/>
              </a:rPr>
              <a:t>- LAO Report on Jan. 4, 2024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1400" dirty="0"/>
          </a:p>
          <a:p>
            <a:pPr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Finds that draft Regulation “creates implementation challenges and go beyond what legislation requires or DWR recommends.”</a:t>
            </a:r>
          </a:p>
          <a:p>
            <a:pPr marL="228600" marR="0" lvl="0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1400" dirty="0"/>
          </a:p>
          <a:p>
            <a:pPr>
              <a:lnSpc>
                <a:spcPct val="110000"/>
              </a:lnSpc>
            </a:pPr>
            <a:r>
              <a:rPr lang="en-US" altLang="en-US" sz="1400" dirty="0"/>
              <a:t>Recommendations to the Legislature</a:t>
            </a:r>
          </a:p>
          <a:p>
            <a:pPr marL="628650" lvl="1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1400" dirty="0"/>
              <a:t>Use its oversight authority to make several changes to the framework in the near term as well as key milestones over the coming years.” </a:t>
            </a:r>
          </a:p>
          <a:p>
            <a:pPr marL="628650" lvl="1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1400" dirty="0"/>
              <a:t>Direct SWRCB to simplify several aspects of the framework</a:t>
            </a:r>
          </a:p>
          <a:p>
            <a:pPr marL="628650" lvl="1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1400" dirty="0"/>
              <a:t>Require DWR to provide more technical assistance to suppliers, </a:t>
            </a:r>
          </a:p>
          <a:p>
            <a:pPr marL="628650" lvl="1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1400" dirty="0"/>
              <a:t>Develop a strategy to manage and take advantage of any water saved due to these regulations. </a:t>
            </a:r>
            <a:endParaRPr lang="en-US" alt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6C92C-4152-FCB8-71FB-90F5B57C7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1433"/>
            <a:ext cx="8229601" cy="318385"/>
          </a:xfrm>
        </p:spPr>
        <p:txBody>
          <a:bodyPr/>
          <a:lstStyle/>
          <a:p>
            <a:r>
              <a:rPr lang="en-US" sz="2000" dirty="0"/>
              <a:t>Chelsea Haines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6904A9-636C-DDF5-BB0A-8E9B2C392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135" y="262825"/>
            <a:ext cx="3304892" cy="44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6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LAO and PPIC Reports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9BE36-2753-C54F-6D6E-4F84D19F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7581"/>
            <a:ext cx="5062251" cy="405898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u="sng" dirty="0">
                <a:solidFill>
                  <a:srgbClr val="467886"/>
                </a:solidFill>
                <a:latin typeface="+mj-lt"/>
                <a:hlinkClick r:id="rId3"/>
              </a:rPr>
              <a:t>A Better Way to Promote Urban Water Conservation</a:t>
            </a:r>
            <a:r>
              <a:rPr lang="en-US" sz="1600" u="sng" dirty="0">
                <a:solidFill>
                  <a:srgbClr val="467886"/>
                </a:solidFill>
                <a:latin typeface="+mj-lt"/>
              </a:rPr>
              <a:t> </a:t>
            </a:r>
            <a:r>
              <a:rPr lang="en-US" sz="1600" dirty="0">
                <a:latin typeface="+mj-lt"/>
              </a:rPr>
              <a:t>– PPIC Blog on Nov. 28, 2023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1600" dirty="0"/>
          </a:p>
          <a:p>
            <a:pPr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/>
              <a:t>Three major challenges: </a:t>
            </a:r>
          </a:p>
          <a:p>
            <a:pPr lvl="1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/>
              <a:t>Very high cost for little benefit </a:t>
            </a:r>
          </a:p>
          <a:p>
            <a:pPr lvl="1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/>
              <a:t>Major affordability concerns</a:t>
            </a:r>
          </a:p>
          <a:p>
            <a:pPr lvl="1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/>
              <a:t>Standards are hard to meet</a:t>
            </a:r>
          </a:p>
          <a:p>
            <a:pPr marL="228600" marR="0" lvl="0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1600" dirty="0"/>
          </a:p>
          <a:p>
            <a:pPr>
              <a:lnSpc>
                <a:spcPct val="110000"/>
              </a:lnSpc>
            </a:pPr>
            <a:r>
              <a:rPr lang="en-US" altLang="en-US" sz="1600" dirty="0"/>
              <a:t>A better approach</a:t>
            </a:r>
          </a:p>
          <a:p>
            <a:pPr marL="628650" lvl="1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1400" dirty="0"/>
              <a:t>Revert to outdoor water use standards proposed by DWR</a:t>
            </a:r>
          </a:p>
          <a:p>
            <a:pPr marL="628650" lvl="1" indent="-22860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1400" dirty="0"/>
              <a:t>Cap required water use reductions</a:t>
            </a:r>
          </a:p>
          <a:p>
            <a:pPr marL="628650" lvl="1" indent="-22860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1400" dirty="0"/>
              <a:t>Conduct benefit-cost assessment at the utility level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6C92C-4152-FCB8-71FB-90F5B57C7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1433"/>
            <a:ext cx="8229601" cy="318385"/>
          </a:xfrm>
        </p:spPr>
        <p:txBody>
          <a:bodyPr/>
          <a:lstStyle/>
          <a:p>
            <a:r>
              <a:rPr lang="en-US" sz="2000" dirty="0"/>
              <a:t>Chelsea Haines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6904A9-636C-DDF5-BB0A-8E9B2C392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135" y="262825"/>
            <a:ext cx="3304892" cy="44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7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Water Board Working Groups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6C92C-4152-FCB8-71FB-90F5B57C7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1433"/>
            <a:ext cx="8229601" cy="318385"/>
          </a:xfrm>
        </p:spPr>
        <p:txBody>
          <a:bodyPr/>
          <a:lstStyle/>
          <a:p>
            <a:r>
              <a:rPr lang="en-US" sz="2000" dirty="0"/>
              <a:t>Alternative Compliance for Small Suppliers/ DACs – Elizabeth Lovsted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ECE00F-4DF9-913C-D2E9-8AA602BF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7581"/>
            <a:ext cx="8229600" cy="40589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u="sng" dirty="0"/>
              <a:t>Eligibility: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For suppliers considered Small (&lt; 30,000 population) </a:t>
            </a:r>
            <a:r>
              <a:rPr lang="en-US" sz="1600" u="sng" dirty="0"/>
              <a:t>or</a:t>
            </a:r>
            <a:r>
              <a:rPr lang="en-US" sz="1600" dirty="0"/>
              <a:t> DAC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u="sng" dirty="0"/>
              <a:t>And</a:t>
            </a:r>
            <a:r>
              <a:rPr lang="en-US" sz="1600" dirty="0"/>
              <a:t> that have an unreasonable water use objective (&gt; 20%)</a:t>
            </a:r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en-US" sz="1400" dirty="0"/>
              <a:t>Would include ~ 79 suppliers  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Steps: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Notify State Water Board of intent to utilize beginning Jan. 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Conduct “Readiness Assessment” with DWR and SWRCB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Develop plan to achieve 1.5% annually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Report on and update plan every  2 years, as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Good faith effort (achieved 1.5% through 2035 and can’t cost-effectively achieve an additional savings deemed in compliance).</a:t>
            </a:r>
          </a:p>
          <a:p>
            <a:pPr marL="457200" indent="-457200">
              <a:buFont typeface="+mj-lt"/>
              <a:buAutoNum type="arabicPeriod"/>
            </a:pPr>
            <a:endParaRPr lang="en-US" sz="17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6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Water Board Working Groups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6C92C-4152-FCB8-71FB-90F5B57C7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1433"/>
            <a:ext cx="8229601" cy="318385"/>
          </a:xfrm>
        </p:spPr>
        <p:txBody>
          <a:bodyPr/>
          <a:lstStyle/>
          <a:p>
            <a:r>
              <a:rPr lang="en-US" sz="2000" dirty="0"/>
              <a:t>Outdoor Standards - Fiona Sanchez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ECE00F-4DF9-913C-D2E9-8AA602BF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7580"/>
            <a:ext cx="8229600" cy="441297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Timelines </a:t>
            </a:r>
            <a:r>
              <a:rPr lang="en-US" sz="1700" dirty="0"/>
              <a:t>– </a:t>
            </a:r>
            <a:r>
              <a:rPr lang="en-US" sz="1900" dirty="0"/>
              <a:t>extend timeline by 5 years</a:t>
            </a:r>
          </a:p>
          <a:p>
            <a:pPr>
              <a:lnSpc>
                <a:spcPct val="150000"/>
              </a:lnSpc>
            </a:pPr>
            <a:r>
              <a:rPr lang="en-US" dirty="0"/>
              <a:t>INI - </a:t>
            </a:r>
            <a:r>
              <a:rPr lang="en-US" sz="1900" dirty="0"/>
              <a:t>include 20% INI area; recalculate if DWR provides updated landscape area data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dirty="0"/>
              <a:t>Effective Precipitation - </a:t>
            </a:r>
            <a:r>
              <a:rPr lang="en-US" sz="1900" dirty="0"/>
              <a:t>100% of modeled effective precipitation or 25% of annual precipitation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dirty="0"/>
              <a:t>Pools </a:t>
            </a:r>
            <a:r>
              <a:rPr lang="en-US" sz="1700" dirty="0"/>
              <a:t>– </a:t>
            </a:r>
            <a:r>
              <a:rPr lang="en-US" sz="1900" dirty="0"/>
              <a:t>LEF of 1.0 for all pools; not temporary</a:t>
            </a:r>
          </a:p>
          <a:p>
            <a:pPr>
              <a:lnSpc>
                <a:spcPct val="150000"/>
              </a:lnSpc>
            </a:pPr>
            <a:r>
              <a:rPr lang="en-US" dirty="0"/>
              <a:t>Alternative Compliance - </a:t>
            </a:r>
            <a:r>
              <a:rPr lang="en-US" sz="1900" dirty="0"/>
              <a:t>for Suppliers with Reduction &gt; 20% </a:t>
            </a:r>
          </a:p>
          <a:p>
            <a:pPr>
              <a:lnSpc>
                <a:spcPct val="150000"/>
              </a:lnSpc>
            </a:pPr>
            <a:r>
              <a:rPr lang="en-US" dirty="0"/>
              <a:t>Data Error Adjustment - </a:t>
            </a:r>
            <a:r>
              <a:rPr lang="en-US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supplier is within a specified range (the objective-based actual water use divided by objective is between 100-105%), the supplier is in compliance</a:t>
            </a:r>
          </a:p>
          <a:p>
            <a:pPr>
              <a:lnSpc>
                <a:spcPct val="150000"/>
              </a:lnSpc>
            </a:pPr>
            <a:r>
              <a:rPr lang="en-US" dirty="0"/>
              <a:t>Variances 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 at 5-year frequency; lower threshold or a cumulative threshold of 5%</a:t>
            </a:r>
          </a:p>
          <a:p>
            <a:pPr>
              <a:lnSpc>
                <a:spcPct val="150000"/>
              </a:lnSpc>
            </a:pPr>
            <a:r>
              <a:rPr lang="en-US" dirty="0"/>
              <a:t>Outdoor Standards </a:t>
            </a:r>
            <a:r>
              <a:rPr lang="en-US" sz="1800" dirty="0"/>
              <a:t>– </a:t>
            </a:r>
            <a:r>
              <a:rPr lang="en-US" sz="1900" dirty="0"/>
              <a:t>retain, only if </a:t>
            </a:r>
            <a:r>
              <a:rPr lang="en-US" sz="1900" u="sng" dirty="0"/>
              <a:t>all</a:t>
            </a:r>
            <a:r>
              <a:rPr lang="en-US" sz="1900" dirty="0"/>
              <a:t> other recommendations are included; otherwise 0.8 initial and 0.63 in 2030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LAM Data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DWR review and approval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 to MWELO </a:t>
            </a:r>
            <a:r>
              <a:rPr lang="en-US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remove references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/>
          </a:p>
          <a:p>
            <a:pPr marL="457200" indent="-457200">
              <a:buFont typeface="+mj-lt"/>
              <a:buAutoNum type="arabicPeriod"/>
            </a:pPr>
            <a:endParaRPr lang="en-US" sz="17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9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33C-5D57-7175-E226-4AF7A6F8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516"/>
            <a:ext cx="8229600" cy="889036"/>
          </a:xfrm>
        </p:spPr>
        <p:txBody>
          <a:bodyPr/>
          <a:lstStyle/>
          <a:p>
            <a:r>
              <a:rPr lang="en-US" dirty="0"/>
              <a:t>State Water Board Working Groups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6C92C-4152-FCB8-71FB-90F5B57C7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82644"/>
            <a:ext cx="8229601" cy="318385"/>
          </a:xfrm>
        </p:spPr>
        <p:txBody>
          <a:bodyPr/>
          <a:lstStyle/>
          <a:p>
            <a:r>
              <a:rPr lang="en-US" sz="2000" dirty="0"/>
              <a:t>Reporting– Jenna Shimmin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ECE00F-4DF9-913C-D2E9-8AA602BF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28936"/>
            <a:ext cx="8229600" cy="4520354"/>
          </a:xfrm>
        </p:spPr>
        <p:txBody>
          <a:bodyPr>
            <a:normAutofit/>
          </a:bodyPr>
          <a:lstStyle/>
          <a:p>
            <a:r>
              <a:rPr lang="en-US" dirty="0"/>
              <a:t>Reporting year </a:t>
            </a:r>
            <a:r>
              <a:rPr lang="en-US" sz="1700" dirty="0"/>
              <a:t>– Allow calendar or fiscal</a:t>
            </a:r>
          </a:p>
          <a:p>
            <a:r>
              <a:rPr lang="en-US" dirty="0"/>
              <a:t>Single submission to both the State Water Board and DWR </a:t>
            </a:r>
            <a:r>
              <a:rPr lang="en-US" sz="1700" dirty="0"/>
              <a:t>– DWR approves, SWRCB reviews </a:t>
            </a:r>
            <a:endParaRPr lang="en-US" sz="1700" dirty="0">
              <a:solidFill>
                <a:schemeClr val="accent1"/>
              </a:solidFill>
            </a:endParaRPr>
          </a:p>
          <a:p>
            <a:r>
              <a:rPr lang="en-US" dirty="0"/>
              <a:t>Population data – </a:t>
            </a:r>
            <a:r>
              <a:rPr lang="en-US" sz="1700" dirty="0"/>
              <a:t>will support manual population changes in SDWIS, as long as methodology doesn’t change</a:t>
            </a:r>
          </a:p>
          <a:p>
            <a:r>
              <a:rPr lang="en-US" dirty="0"/>
              <a:t>New Construction – </a:t>
            </a:r>
            <a:r>
              <a:rPr lang="en-US" sz="1700" dirty="0"/>
              <a:t>alternative data to be allowed</a:t>
            </a:r>
          </a:p>
          <a:p>
            <a:r>
              <a:rPr lang="en-US" dirty="0"/>
              <a:t>Variance Requests – </a:t>
            </a:r>
            <a:r>
              <a:rPr lang="en-US" sz="1700" dirty="0"/>
              <a:t>most don’t need to apply annually, only submit data</a:t>
            </a:r>
          </a:p>
          <a:p>
            <a:r>
              <a:rPr lang="en-US" dirty="0"/>
              <a:t>Water Loss Audit – </a:t>
            </a:r>
            <a:r>
              <a:rPr lang="en-US" sz="1700" dirty="0"/>
              <a:t>Report figure from most recent audit</a:t>
            </a:r>
          </a:p>
          <a:p>
            <a:r>
              <a:rPr lang="en-US" dirty="0"/>
              <a:t>Reporting Metrics – </a:t>
            </a:r>
            <a:r>
              <a:rPr lang="en-US" sz="1700" dirty="0"/>
              <a:t>many kept for agencies who are not able to use alternative data. Others, changed to metric that agencies actually track. </a:t>
            </a:r>
          </a:p>
          <a:p>
            <a:r>
              <a:rPr lang="en-US" dirty="0"/>
              <a:t>Terminology – </a:t>
            </a:r>
            <a:r>
              <a:rPr lang="en-US" sz="1700" dirty="0"/>
              <a:t>changes made to better reflect intent (</a:t>
            </a:r>
            <a:r>
              <a:rPr lang="en-US" sz="1700" dirty="0" err="1"/>
              <a:t>e.g.connection</a:t>
            </a:r>
            <a:r>
              <a:rPr lang="en-US" sz="1700" dirty="0"/>
              <a:t> vs customer)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96977"/>
      </p:ext>
    </p:extLst>
  </p:cSld>
  <p:clrMapOvr>
    <a:masterClrMapping/>
  </p:clrMapOvr>
</p:sld>
</file>

<file path=ppt/theme/theme1.xml><?xml version="1.0" encoding="utf-8"?>
<a:theme xmlns:a="http://schemas.openxmlformats.org/drawingml/2006/main" name="ACWA PPT Template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154AFE88F46A4F958C74BCAEC3E0FC" ma:contentTypeVersion="15" ma:contentTypeDescription="Create a new document." ma:contentTypeScope="" ma:versionID="131e6114a67a6e9606ce84142e16d7fa">
  <xsd:schema xmlns:xsd="http://www.w3.org/2001/XMLSchema" xmlns:xs="http://www.w3.org/2001/XMLSchema" xmlns:p="http://schemas.microsoft.com/office/2006/metadata/properties" xmlns:ns2="30f22c2f-962e-461d-9a5d-fdf468467c73" xmlns:ns3="b5c12858-e65c-4828-aac7-6535b9823010" targetNamespace="http://schemas.microsoft.com/office/2006/metadata/properties" ma:root="true" ma:fieldsID="1001687d38f42cccdff032b8642ed825" ns2:_="" ns3:_="">
    <xsd:import namespace="30f22c2f-962e-461d-9a5d-fdf468467c73"/>
    <xsd:import namespace="b5c12858-e65c-4828-aac7-6535b98230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22c2f-962e-461d-9a5d-fdf468467c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38427c3-99e6-472b-83d3-e397a640e6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12858-e65c-4828-aac7-6535b982301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2144db6-208f-4236-8e7a-d66479daf72c}" ma:internalName="TaxCatchAll" ma:showField="CatchAllData" ma:web="b5c12858-e65c-4828-aac7-6535b9823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f22c2f-962e-461d-9a5d-fdf468467c73">
      <Terms xmlns="http://schemas.microsoft.com/office/infopath/2007/PartnerControls"/>
    </lcf76f155ced4ddcb4097134ff3c332f>
    <TaxCatchAll xmlns="b5c12858-e65c-4828-aac7-6535b9823010" xsi:nil="true"/>
    <SharedWithUsers xmlns="b5c12858-e65c-4828-aac7-6535b9823010">
      <UserInfo>
        <DisplayName>Chelsea Haines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FC0A15B-F484-4A19-B7B3-177C254EAC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454970-3468-4305-BD11-50A3EBF46915}"/>
</file>

<file path=customXml/itemProps3.xml><?xml version="1.0" encoding="utf-8"?>
<ds:datastoreItem xmlns:ds="http://schemas.openxmlformats.org/officeDocument/2006/customXml" ds:itemID="{097740C2-7CE6-4B3B-8FBC-E0C4C4BC8AF3}">
  <ds:schemaRefs>
    <ds:schemaRef ds:uri="b5c12858-e65c-4828-aac7-6535b9823010"/>
    <ds:schemaRef ds:uri="http://purl.org/dc/dcmitype/"/>
    <ds:schemaRef ds:uri="30f22c2f-962e-461d-9a5d-fdf468467c73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21421</TotalTime>
  <Words>1099</Words>
  <Application>Microsoft Office PowerPoint</Application>
  <PresentationFormat>On-screen Show (4:3)</PresentationFormat>
  <Paragraphs>143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Trebuchet MS</vt:lpstr>
      <vt:lpstr>ACWA PPT Template 2016</vt:lpstr>
      <vt:lpstr>ACWA Bi-Monthly WUE Meeting</vt:lpstr>
      <vt:lpstr>AGENDA </vt:lpstr>
      <vt:lpstr>Regulation Update  </vt:lpstr>
      <vt:lpstr>Regulation Update  </vt:lpstr>
      <vt:lpstr>LAO and PPIC Reports </vt:lpstr>
      <vt:lpstr>LAO and PPIC Reports </vt:lpstr>
      <vt:lpstr>State Water Board Working Groups </vt:lpstr>
      <vt:lpstr>State Water Board Working Groups </vt:lpstr>
      <vt:lpstr>State Water Board Working Groups </vt:lpstr>
      <vt:lpstr>State Water Board Working Groups </vt:lpstr>
      <vt:lpstr>State Water Board Working Groups </vt:lpstr>
      <vt:lpstr>Data Collaborative INI Findings </vt:lpstr>
      <vt:lpstr>Data Collaborative INI Findings </vt:lpstr>
      <vt:lpstr>Data Collaborative INI Findings </vt:lpstr>
      <vt:lpstr>DWR MWELO Update </vt:lpstr>
      <vt:lpstr>Reporting Updates</vt:lpstr>
      <vt:lpstr>Chelsea Haines Chelseah@acwa.com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Use Efficiency Work Group</dc:title>
  <dc:creator>Chelsea Haines</dc:creator>
  <cp:lastModifiedBy>Chelsea Haines</cp:lastModifiedBy>
  <cp:revision>224</cp:revision>
  <dcterms:created xsi:type="dcterms:W3CDTF">2020-08-17T16:57:19Z</dcterms:created>
  <dcterms:modified xsi:type="dcterms:W3CDTF">2024-01-16T23:41:35Z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0x010100F8154AFE88F46A4F958C74BCAEC3E0FC</vt:lpwstr>
  </property>
  <property fmtid="{D5CDD505-2E9C-101B-9397-08002B2CF9AE}" pid="3" name="MediaServiceImageTags">
    <vt:lpwstr/>
  </property>
</Properties>
</file>