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498" r:id="rId5"/>
    <p:sldId id="456" r:id="rId6"/>
    <p:sldId id="522" r:id="rId7"/>
    <p:sldId id="505" r:id="rId8"/>
    <p:sldId id="506" r:id="rId9"/>
    <p:sldId id="507" r:id="rId10"/>
    <p:sldId id="525" r:id="rId11"/>
    <p:sldId id="508" r:id="rId12"/>
    <p:sldId id="512" r:id="rId13"/>
    <p:sldId id="514" r:id="rId14"/>
    <p:sldId id="509" r:id="rId15"/>
    <p:sldId id="510" r:id="rId16"/>
    <p:sldId id="515" r:id="rId17"/>
    <p:sldId id="516" r:id="rId18"/>
    <p:sldId id="517" r:id="rId19"/>
    <p:sldId id="518" r:id="rId20"/>
    <p:sldId id="524" r:id="rId21"/>
    <p:sldId id="520" r:id="rId22"/>
    <p:sldId id="526" r:id="rId23"/>
    <p:sldId id="497" r:id="rId2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Sanders" initials="B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53A88"/>
    <a:srgbClr val="3BB6B3"/>
    <a:srgbClr val="FFFF99"/>
    <a:srgbClr val="FF66FF"/>
    <a:srgbClr val="FFFFFF"/>
    <a:srgbClr val="F8E8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3395F3-D030-4E43-B5FC-F5B55098E56F}" v="5" dt="2024-03-14T15:59:44.7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6" autoAdjust="0"/>
    <p:restoredTop sz="69734" autoAdjust="0"/>
  </p:normalViewPr>
  <p:slideViewPr>
    <p:cSldViewPr snapToGrid="0" snapToObjects="1">
      <p:cViewPr varScale="1">
        <p:scale>
          <a:sx n="72" d="100"/>
          <a:sy n="72" d="100"/>
        </p:scale>
        <p:origin x="480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-5622"/>
    </p:cViewPr>
  </p:sorterViewPr>
  <p:notesViewPr>
    <p:cSldViewPr snapToGrid="0" snapToObjects="1">
      <p:cViewPr varScale="1">
        <p:scale>
          <a:sx n="85" d="100"/>
          <a:sy n="85" d="100"/>
        </p:scale>
        <p:origin x="384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7" y="0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/>
          <a:lstStyle>
            <a:lvl1pPr algn="r">
              <a:defRPr sz="1200"/>
            </a:lvl1pPr>
          </a:lstStyle>
          <a:p>
            <a:fld id="{4CEECCB0-2930-4129-82B9-4BEE5FA79933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7" y="8829967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 anchor="b"/>
          <a:lstStyle>
            <a:lvl1pPr algn="r">
              <a:defRPr sz="1200"/>
            </a:lvl1pPr>
          </a:lstStyle>
          <a:p>
            <a:fld id="{3E145DB2-6590-473A-BA60-549DFD3738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8367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7" y="0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/>
          <a:lstStyle>
            <a:lvl1pPr algn="r">
              <a:defRPr sz="1200"/>
            </a:lvl1pPr>
          </a:lstStyle>
          <a:p>
            <a:fld id="{DDB01B81-6D0D-499C-BFFA-72DA61BD58D9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4" tIns="46587" rIns="93174" bIns="4658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3174" tIns="46587" rIns="93174" bIns="4658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7" y="8829967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 anchor="b"/>
          <a:lstStyle>
            <a:lvl1pPr algn="r">
              <a:defRPr sz="1200"/>
            </a:lvl1pPr>
          </a:lstStyle>
          <a:p>
            <a:fld id="{91E5EFF9-0DAD-4AE0-9191-77201DA713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415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555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8903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8679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5431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2056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1355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4544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5522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7449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6275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BD046C-40CD-F9E7-142C-B610A1F3AA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640F42C-795A-4FDA-8636-62E52A9B830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F52DE0C-2F20-3DC1-48A6-63FEF96E11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202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14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159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8963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0346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737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0700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1756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33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tlepg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492507"/>
            <a:ext cx="9144000" cy="41474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7839"/>
            <a:ext cx="7772400" cy="1263970"/>
          </a:xfrm>
        </p:spPr>
        <p:txBody>
          <a:bodyPr anchor="b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51810"/>
            <a:ext cx="7772400" cy="492051"/>
          </a:xfrm>
        </p:spPr>
        <p:txBody>
          <a:bodyPr anchor="t"/>
          <a:lstStyle>
            <a:lvl1pPr marL="0" indent="0" algn="l">
              <a:buNone/>
              <a:defRPr>
                <a:solidFill>
                  <a:srgbClr val="3BB6B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 descr="ACWA Logo secondary rgb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799" y="440860"/>
            <a:ext cx="2133334" cy="715641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988164" y="372928"/>
            <a:ext cx="14700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i="1" dirty="0">
                <a:solidFill>
                  <a:srgbClr val="3BB6B3"/>
                </a:solidFill>
              </a:rPr>
              <a:t>Bringing Water Together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685799" y="5744336"/>
            <a:ext cx="3532104" cy="802907"/>
          </a:xfrm>
        </p:spPr>
        <p:txBody>
          <a:bodyPr anchor="b">
            <a:normAutofit/>
          </a:bodyPr>
          <a:lstStyle>
            <a:lvl1pPr marL="0" indent="0">
              <a:buNone/>
              <a:defRPr sz="1800" baseline="0">
                <a:solidFill>
                  <a:srgbClr val="053A88"/>
                </a:solidFill>
              </a:defRPr>
            </a:lvl1pPr>
          </a:lstStyle>
          <a:p>
            <a:pPr lvl="0"/>
            <a:r>
              <a:rPr lang="en-US" dirty="0"/>
              <a:t>Click to edit presenter name and presenter title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6336725" y="6178337"/>
            <a:ext cx="2121475" cy="36890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b="0" i="0" dirty="0">
                <a:solidFill>
                  <a:srgbClr val="053A88"/>
                </a:solidFill>
              </a:rPr>
              <a:t>www.acwa.com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685800" y="3869940"/>
            <a:ext cx="7772400" cy="358775"/>
          </a:xfrm>
        </p:spPr>
        <p:txBody>
          <a:bodyPr>
            <a:noAutofit/>
          </a:bodyPr>
          <a:lstStyle>
            <a:lvl1pPr marL="0" indent="0">
              <a:buNone/>
              <a:defRPr sz="19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532178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AA2D-3466-4A47-B2FD-1E742DB70AA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62825"/>
            <a:ext cx="8229600" cy="889036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dirty="0"/>
              <a:t>Contact Us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044943"/>
            <a:ext cx="8229600" cy="318385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rgbClr val="3BB6B3"/>
                </a:solidFill>
              </a:defRPr>
            </a:lvl1pPr>
          </a:lstStyle>
          <a:p>
            <a:pPr lvl="0"/>
            <a:r>
              <a:rPr lang="en-US" dirty="0"/>
              <a:t>Feel free to connect with us.</a:t>
            </a:r>
          </a:p>
        </p:txBody>
      </p:sp>
      <p:pic>
        <p:nvPicPr>
          <p:cNvPr id="12" name="Picture 11" descr="contact icons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76" t="26874" r="62016" b="32988"/>
          <a:stretch/>
        </p:blipFill>
        <p:spPr>
          <a:xfrm>
            <a:off x="2918046" y="2374569"/>
            <a:ext cx="832883" cy="2752652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3579627" y="4111220"/>
            <a:ext cx="2823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53A88"/>
                </a:solidFill>
              </a:rPr>
              <a:t>facebook.com/acwawater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3579627" y="4601499"/>
            <a:ext cx="2823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53A88"/>
                </a:solidFill>
              </a:rPr>
              <a:t>twitter.com/acwawater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3579627" y="3107034"/>
            <a:ext cx="2823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53A88"/>
                </a:solidFill>
              </a:rPr>
              <a:t>www.acwa.com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3036888" y="1979281"/>
            <a:ext cx="3430587" cy="395288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rgbClr val="053A88"/>
                </a:solidFill>
              </a:defRPr>
            </a:lvl1pPr>
          </a:lstStyle>
          <a:p>
            <a:pPr lvl="0"/>
            <a:r>
              <a:rPr lang="en-US" dirty="0"/>
              <a:t>Presenter Name Goes Here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3579627" y="3621420"/>
            <a:ext cx="3430587" cy="395288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053A88"/>
                </a:solidFill>
              </a:defRPr>
            </a:lvl1pPr>
          </a:lstStyle>
          <a:p>
            <a:pPr lvl="0"/>
            <a:r>
              <a:rPr lang="en-US" dirty="0" err="1"/>
              <a:t>acwabox@acwa.com</a:t>
            </a:r>
            <a:endParaRPr lang="en-US" dirty="0"/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3579627" y="2624023"/>
            <a:ext cx="3430587" cy="395288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053A88"/>
                </a:solidFill>
              </a:defRPr>
            </a:lvl1pPr>
          </a:lstStyle>
          <a:p>
            <a:pPr lvl="0"/>
            <a:r>
              <a:rPr lang="en-US" dirty="0"/>
              <a:t>(916) 441-4545</a:t>
            </a:r>
          </a:p>
        </p:txBody>
      </p:sp>
      <p:pic>
        <p:nvPicPr>
          <p:cNvPr id="21" name="Picture 20" descr="footer.png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324232"/>
            <a:ext cx="9144000" cy="1540943"/>
          </a:xfrm>
          <a:prstGeom prst="rect">
            <a:avLst/>
          </a:prstGeom>
        </p:spPr>
      </p:pic>
      <p:pic>
        <p:nvPicPr>
          <p:cNvPr id="22" name="Picture 21" descr="ACWA Logo secondary white.png"/>
          <p:cNvPicPr>
            <a:picLocks noChangeAspect="1"/>
          </p:cNvPicPr>
          <p:nvPr userDrawn="1"/>
        </p:nvPicPr>
        <p:blipFill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6284390"/>
            <a:ext cx="987980" cy="33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910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895" y="914400"/>
            <a:ext cx="8636723" cy="50927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buClr>
                <a:schemeClr val="bg1">
                  <a:lumMod val="50000"/>
                </a:schemeClr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bg1">
                  <a:lumMod val="50000"/>
                </a:schemeClr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FA513C-3AFB-4F65-A3D1-1765416F4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F14F69D-8105-410B-B0B7-E82A944DB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12"/>
            <a:ext cx="8507412" cy="547769"/>
          </a:xfrm>
        </p:spPr>
        <p:txBody>
          <a:bodyPr>
            <a:normAutofit/>
          </a:bodyPr>
          <a:lstStyle>
            <a:lvl1pPr algn="l">
              <a:defRPr sz="2400">
                <a:effectLst/>
                <a:latin typeface="Trebuchet MS" panose="020B0603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BB6CB30-7108-4575-B89F-60F314BE9BC8}"/>
              </a:ext>
            </a:extLst>
          </p:cNvPr>
          <p:cNvCxnSpPr/>
          <p:nvPr userDrawn="1"/>
        </p:nvCxnSpPr>
        <p:spPr>
          <a:xfrm>
            <a:off x="556491" y="700169"/>
            <a:ext cx="2567710" cy="0"/>
          </a:xfrm>
          <a:prstGeom prst="line">
            <a:avLst/>
          </a:prstGeom>
          <a:ln w="28575">
            <a:solidFill>
              <a:srgbClr val="006B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452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62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ooter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531"/>
          <a:stretch/>
        </p:blipFill>
        <p:spPr>
          <a:xfrm>
            <a:off x="0" y="5324232"/>
            <a:ext cx="9144000" cy="15409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2825"/>
            <a:ext cx="8229600" cy="889036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7581"/>
            <a:ext cx="8229600" cy="3697768"/>
          </a:xfrm>
        </p:spPr>
        <p:txBody>
          <a:bodyPr/>
          <a:lstStyle>
            <a:lvl1pPr>
              <a:defRPr sz="2400"/>
            </a:lvl1pPr>
            <a:lvl2pPr marL="742950" indent="-285750">
              <a:buFont typeface="Arial"/>
              <a:buChar char="•"/>
              <a:defRPr sz="2100"/>
            </a:lvl2pPr>
            <a:lvl3pPr>
              <a:defRPr sz="21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AA2D-3466-4A47-B2FD-1E742DB70AA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ACWA Logo secondary white.png"/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84390"/>
            <a:ext cx="987980" cy="331424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044943"/>
            <a:ext cx="8229600" cy="318385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rgbClr val="3BB6B3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078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ection slide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860428"/>
            <a:ext cx="9144000" cy="29975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87551"/>
            <a:ext cx="7772400" cy="1092495"/>
          </a:xfrm>
        </p:spPr>
        <p:txBody>
          <a:bodyPr anchor="t">
            <a:normAutofit/>
          </a:bodyPr>
          <a:lstStyle>
            <a:lvl1pPr algn="ctr">
              <a:defRPr sz="2800" b="0" cap="none">
                <a:solidFill>
                  <a:srgbClr val="3BB6B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376326"/>
            <a:ext cx="7772400" cy="1211225"/>
          </a:xfrm>
        </p:spPr>
        <p:txBody>
          <a:bodyPr anchor="b">
            <a:normAutofit/>
          </a:bodyPr>
          <a:lstStyle>
            <a:lvl1pPr marL="0" indent="0" algn="ctr">
              <a:buNone/>
              <a:defRPr sz="3600" b="1">
                <a:solidFill>
                  <a:srgbClr val="053A8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 descr="ACWA Logo secondary rgb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6791" y="440861"/>
            <a:ext cx="1382233" cy="463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316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696696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AA2D-3466-4A47-B2FD-1E742DB70AA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044943"/>
            <a:ext cx="8229600" cy="318385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rgbClr val="3BB6B3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4" hasCustomPrompt="1"/>
          </p:nvPr>
        </p:nvSpPr>
        <p:spPr>
          <a:xfrm>
            <a:off x="5186363" y="1600200"/>
            <a:ext cx="3500437" cy="36972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Image, graph, chart or videos</a:t>
            </a:r>
          </a:p>
        </p:txBody>
      </p:sp>
      <p:pic>
        <p:nvPicPr>
          <p:cNvPr id="9" name="Picture 8" descr="footer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324232"/>
            <a:ext cx="9144000" cy="1540943"/>
          </a:xfrm>
          <a:prstGeom prst="rect">
            <a:avLst/>
          </a:prstGeom>
        </p:spPr>
      </p:pic>
      <p:pic>
        <p:nvPicPr>
          <p:cNvPr id="12" name="Picture 11" descr="ACWA Logo secondary white.png"/>
          <p:cNvPicPr>
            <a:picLocks noChangeAspect="1"/>
          </p:cNvPicPr>
          <p:nvPr userDrawn="1"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6284390"/>
            <a:ext cx="987980" cy="33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944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2651"/>
            <a:ext cx="5107172" cy="968743"/>
          </a:xfrm>
        </p:spPr>
        <p:txBody>
          <a:bodyPr/>
          <a:lstStyle>
            <a:lvl1pPr>
              <a:lnSpc>
                <a:spcPts val="36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AA2D-3466-4A47-B2FD-1E742DB70AA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1600201"/>
            <a:ext cx="5107172" cy="3696696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1044943"/>
            <a:ext cx="5107172" cy="318385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rgbClr val="3BB6B3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6054725" y="211505"/>
            <a:ext cx="2632075" cy="1666875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7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6054725" y="3833627"/>
            <a:ext cx="2632075" cy="1666875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4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6054725" y="2025791"/>
            <a:ext cx="2632075" cy="1666875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pic>
        <p:nvPicPr>
          <p:cNvPr id="11" name="Picture 10" descr="footer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324232"/>
            <a:ext cx="9144000" cy="1540943"/>
          </a:xfrm>
          <a:prstGeom prst="rect">
            <a:avLst/>
          </a:prstGeom>
        </p:spPr>
      </p:pic>
      <p:pic>
        <p:nvPicPr>
          <p:cNvPr id="18" name="Picture 17" descr="ACWA Logo secondary white.png"/>
          <p:cNvPicPr>
            <a:picLocks noChangeAspect="1"/>
          </p:cNvPicPr>
          <p:nvPr userDrawn="1"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6284390"/>
            <a:ext cx="987980" cy="33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997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1825624"/>
            <a:ext cx="9144000" cy="4234933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AA2D-3466-4A47-B2FD-1E742DB70AA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044943"/>
            <a:ext cx="8229600" cy="318385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rgbClr val="3BB6B3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pic>
        <p:nvPicPr>
          <p:cNvPr id="8" name="Picture 7" descr="footer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324232"/>
            <a:ext cx="9144000" cy="1540943"/>
          </a:xfrm>
          <a:prstGeom prst="rect">
            <a:avLst/>
          </a:prstGeom>
        </p:spPr>
      </p:pic>
      <p:pic>
        <p:nvPicPr>
          <p:cNvPr id="10" name="Picture 9" descr="ACWA Logo secondary white.png"/>
          <p:cNvPicPr>
            <a:picLocks noChangeAspect="1"/>
          </p:cNvPicPr>
          <p:nvPr userDrawn="1"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6284390"/>
            <a:ext cx="987980" cy="33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05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image,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AA2D-3466-4A47-B2FD-1E742DB70AA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2038350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273596"/>
            <a:ext cx="8229600" cy="96874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3105888"/>
            <a:ext cx="8229600" cy="318385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rgbClr val="3BB6B3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3585535"/>
            <a:ext cx="8229600" cy="171136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3" name="Picture 12" descr="footer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324232"/>
            <a:ext cx="9144000" cy="1540943"/>
          </a:xfrm>
          <a:prstGeom prst="rect">
            <a:avLst/>
          </a:prstGeom>
        </p:spPr>
      </p:pic>
      <p:pic>
        <p:nvPicPr>
          <p:cNvPr id="14" name="Picture 13" descr="ACWA Logo secondary white.png"/>
          <p:cNvPicPr>
            <a:picLocks noChangeAspect="1"/>
          </p:cNvPicPr>
          <p:nvPr userDrawn="1"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6284390"/>
            <a:ext cx="987980" cy="33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510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1" y="3845442"/>
            <a:ext cx="2508102" cy="1451454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AA2D-3466-4A47-B2FD-1E742DB70AA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12651"/>
            <a:ext cx="8229600" cy="96874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044943"/>
            <a:ext cx="8229600" cy="318385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rgbClr val="3BB6B3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57200" y="1747838"/>
            <a:ext cx="2508102" cy="2009775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6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322084" y="1747838"/>
            <a:ext cx="2508102" cy="2009775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7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6178698" y="1747838"/>
            <a:ext cx="2508102" cy="2009775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17" hasCustomPrompt="1"/>
          </p:nvPr>
        </p:nvSpPr>
        <p:spPr>
          <a:xfrm>
            <a:off x="3316178" y="3845442"/>
            <a:ext cx="2508102" cy="1451454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8" hasCustomPrompt="1"/>
          </p:nvPr>
        </p:nvSpPr>
        <p:spPr>
          <a:xfrm>
            <a:off x="6178698" y="3845442"/>
            <a:ext cx="2508102" cy="1451454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5" name="Picture 14" descr="footer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324232"/>
            <a:ext cx="9144000" cy="1540943"/>
          </a:xfrm>
          <a:prstGeom prst="rect">
            <a:avLst/>
          </a:prstGeom>
        </p:spPr>
      </p:pic>
      <p:pic>
        <p:nvPicPr>
          <p:cNvPr id="20" name="Picture 19" descr="ACWA Logo secondary white.png"/>
          <p:cNvPicPr>
            <a:picLocks noChangeAspect="1"/>
          </p:cNvPicPr>
          <p:nvPr userDrawn="1"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6284390"/>
            <a:ext cx="987980" cy="33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740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8AA2D-3466-4A47-B2FD-1E742DB70AA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footer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324232"/>
            <a:ext cx="9144000" cy="1540943"/>
          </a:xfrm>
          <a:prstGeom prst="rect">
            <a:avLst/>
          </a:prstGeom>
        </p:spPr>
      </p:pic>
      <p:pic>
        <p:nvPicPr>
          <p:cNvPr id="7" name="Picture 6" descr="ACWA Logo secondary white.png"/>
          <p:cNvPicPr>
            <a:picLocks noChangeAspect="1"/>
          </p:cNvPicPr>
          <p:nvPr userDrawn="1"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6284390"/>
            <a:ext cx="987980" cy="33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209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2651"/>
            <a:ext cx="8229600" cy="9687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5256"/>
            <a:ext cx="8229600" cy="43009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3BB6B3"/>
                </a:solidFill>
              </a:defRPr>
            </a:lvl1pPr>
          </a:lstStyle>
          <a:p>
            <a:fld id="{9A48AA2D-3466-4A47-B2FD-1E742DB70A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22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8" r:id="rId9"/>
    <p:sldLayoutId id="2147483657" r:id="rId10"/>
    <p:sldLayoutId id="2147483659" r:id="rId11"/>
  </p:sldLayoutIdLst>
  <p:txStyles>
    <p:titleStyle>
      <a:lvl1pPr algn="l" defTabSz="457200" rtl="0" eaLnBrk="1" latinLnBrk="0" hangingPunct="1">
        <a:lnSpc>
          <a:spcPts val="3600"/>
        </a:lnSpc>
        <a:spcBef>
          <a:spcPct val="0"/>
        </a:spcBef>
        <a:buNone/>
        <a:defRPr sz="3600" kern="1200">
          <a:solidFill>
            <a:srgbClr val="053A8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onjae@acwa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ater.ca.gov/Programs/Water-Use-And-Efficiency/2018-Water-Conservation-Legislation/Urban-Water-Use-Efficiency-Standards-Variances-and-Performance-Measur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aterboards.ca.gov/conservation/water_loss_control.html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chelseah@acwa.com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onjae@acwa.com" TargetMode="External"/><Relationship Id="rId5" Type="http://schemas.openxmlformats.org/officeDocument/2006/relationships/hyperlink" Target="https://calwep.org/framework-updates/" TargetMode="External"/><Relationship Id="rId4" Type="http://schemas.openxmlformats.org/officeDocument/2006/relationships/hyperlink" Target="http://www.acwa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onjae@acwa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aterboards.ca.gov/water_issues/programs/conservation_portal/water-use-explore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1865" y="1586810"/>
            <a:ext cx="7772400" cy="1263970"/>
          </a:xfrm>
        </p:spPr>
        <p:txBody>
          <a:bodyPr>
            <a:normAutofit/>
          </a:bodyPr>
          <a:lstStyle/>
          <a:p>
            <a:r>
              <a:rPr lang="en-US" dirty="0"/>
              <a:t>ACWA Bi-Monthly WUE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510" y="3511859"/>
            <a:ext cx="7772400" cy="1571398"/>
          </a:xfrm>
        </p:spPr>
        <p:txBody>
          <a:bodyPr>
            <a:normAutofit/>
          </a:bodyPr>
          <a:lstStyle/>
          <a:p>
            <a:r>
              <a:rPr lang="en-US" dirty="0"/>
              <a:t>Making Water Conservation a California Way of Life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85798" y="5744336"/>
            <a:ext cx="4339857" cy="802907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March 14, 2024</a:t>
            </a:r>
          </a:p>
          <a:p>
            <a:endParaRPr lang="en-US" dirty="0"/>
          </a:p>
          <a:p>
            <a:r>
              <a:rPr lang="en-US" sz="1300" dirty="0"/>
              <a:t>Contact </a:t>
            </a:r>
            <a:r>
              <a:rPr lang="en-US" sz="1300" dirty="0">
                <a:hlinkClick r:id="rId2"/>
              </a:rPr>
              <a:t>SonjaE@acwa.com</a:t>
            </a:r>
            <a:r>
              <a:rPr lang="en-US" sz="1300" dirty="0"/>
              <a:t> to be on the ACWA WUE Distribution lists</a:t>
            </a:r>
          </a:p>
        </p:txBody>
      </p:sp>
    </p:spTree>
    <p:extLst>
      <p:ext uri="{BB962C8B-B14F-4D97-AF65-F5344CB8AC3E}">
        <p14:creationId xmlns:p14="http://schemas.microsoft.com/office/powerpoint/2010/main" val="3746556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6C54DB-BC95-6B08-8C6F-BD20AF2B7E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7BEE5CD-2827-6ABC-9176-F0715D55E72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889036"/>
          </a:xfrm>
          <a:prstGeom prst="rect">
            <a:avLst/>
          </a:prstGeom>
          <a:solidFill>
            <a:srgbClr val="053A88"/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600" kern="1200">
                <a:solidFill>
                  <a:srgbClr val="053A8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Changes: UWUO Compliance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F2C735A-27B0-5E78-D3A0-A1E74C095153}"/>
              </a:ext>
            </a:extLst>
          </p:cNvPr>
          <p:cNvSpPr txBox="1"/>
          <p:nvPr/>
        </p:nvSpPr>
        <p:spPr>
          <a:xfrm>
            <a:off x="250521" y="1027134"/>
            <a:ext cx="84362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3. Compliance with Objective to Begin 2027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658B426-BD94-26EB-1FE2-BD41746765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439895"/>
              </p:ext>
            </p:extLst>
          </p:nvPr>
        </p:nvGraphicFramePr>
        <p:xfrm>
          <a:off x="0" y="1948070"/>
          <a:ext cx="9143999" cy="49099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9337">
                  <a:extLst>
                    <a:ext uri="{9D8B030D-6E8A-4147-A177-3AD203B41FA5}">
                      <a16:colId xmlns:a16="http://schemas.microsoft.com/office/drawing/2014/main" val="2939631567"/>
                    </a:ext>
                  </a:extLst>
                </a:gridCol>
                <a:gridCol w="1861770">
                  <a:extLst>
                    <a:ext uri="{9D8B030D-6E8A-4147-A177-3AD203B41FA5}">
                      <a16:colId xmlns:a16="http://schemas.microsoft.com/office/drawing/2014/main" val="2943837874"/>
                    </a:ext>
                  </a:extLst>
                </a:gridCol>
                <a:gridCol w="1763644">
                  <a:extLst>
                    <a:ext uri="{9D8B030D-6E8A-4147-A177-3AD203B41FA5}">
                      <a16:colId xmlns:a16="http://schemas.microsoft.com/office/drawing/2014/main" val="2156567533"/>
                    </a:ext>
                  </a:extLst>
                </a:gridCol>
                <a:gridCol w="1810745">
                  <a:extLst>
                    <a:ext uri="{9D8B030D-6E8A-4147-A177-3AD203B41FA5}">
                      <a16:colId xmlns:a16="http://schemas.microsoft.com/office/drawing/2014/main" val="734164782"/>
                    </a:ext>
                  </a:extLst>
                </a:gridCol>
                <a:gridCol w="1788503">
                  <a:extLst>
                    <a:ext uri="{9D8B030D-6E8A-4147-A177-3AD203B41FA5}">
                      <a16:colId xmlns:a16="http://schemas.microsoft.com/office/drawing/2014/main" val="3815631604"/>
                    </a:ext>
                  </a:extLst>
                </a:gridCol>
              </a:tblGrid>
              <a:tr h="237546">
                <a:tc rowSpan="2"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August 2023 Version </a:t>
                      </a:r>
                      <a:endParaRPr lang="en-US" sz="14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March 2024 Version</a:t>
                      </a:r>
                      <a:endParaRPr lang="en-US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8087277"/>
                  </a:ext>
                </a:extLst>
              </a:tr>
              <a:tr h="9756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2040 Compliance</a:t>
                      </a:r>
                      <a:endParaRPr lang="en-US" sz="14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2035 Compliance</a:t>
                      </a:r>
                      <a:endParaRPr lang="en-US" sz="14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780607"/>
                  </a:ext>
                </a:extLst>
              </a:tr>
              <a:tr h="616121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CII PMs &amp; Reporting</a:t>
                      </a:r>
                      <a:endParaRPr lang="en-US" sz="14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18% </a:t>
                      </a:r>
                      <a:endParaRPr lang="en-US" sz="14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71 </a:t>
                      </a:r>
                      <a:endParaRPr lang="en-US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31% </a:t>
                      </a:r>
                      <a:endParaRPr lang="en-US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121 </a:t>
                      </a:r>
                      <a:endParaRPr lang="en-US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4290452"/>
                  </a:ext>
                </a:extLst>
              </a:tr>
              <a:tr h="616121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 5% </a:t>
                      </a:r>
                      <a:endParaRPr lang="en-US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9% </a:t>
                      </a:r>
                      <a:endParaRPr lang="en-US" sz="14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35 </a:t>
                      </a:r>
                      <a:endParaRPr lang="en-US" sz="14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8% </a:t>
                      </a:r>
                      <a:endParaRPr lang="en-US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31 </a:t>
                      </a:r>
                      <a:endParaRPr lang="en-US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29693831"/>
                  </a:ext>
                </a:extLst>
              </a:tr>
              <a:tr h="616121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 – 10%  </a:t>
                      </a:r>
                      <a:endParaRPr lang="en-US" sz="14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11% </a:t>
                      </a:r>
                      <a:endParaRPr lang="en-US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43 </a:t>
                      </a:r>
                      <a:endParaRPr lang="en-US" sz="14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13% </a:t>
                      </a:r>
                      <a:endParaRPr lang="en-US" sz="14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50 </a:t>
                      </a:r>
                      <a:endParaRPr lang="en-US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69827555"/>
                  </a:ext>
                </a:extLst>
              </a:tr>
              <a:tr h="616121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 – 20% </a:t>
                      </a:r>
                      <a:endParaRPr lang="en-US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21% </a:t>
                      </a:r>
                      <a:endParaRPr lang="en-US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82 </a:t>
                      </a:r>
                      <a:endParaRPr lang="en-US" sz="14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21% </a:t>
                      </a:r>
                      <a:endParaRPr lang="en-US" sz="14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84 </a:t>
                      </a:r>
                      <a:endParaRPr lang="en-US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8308502"/>
                  </a:ext>
                </a:extLst>
              </a:tr>
              <a:tr h="616121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 – 30% </a:t>
                      </a:r>
                      <a:endParaRPr lang="en-US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20% </a:t>
                      </a:r>
                      <a:endParaRPr lang="en-US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81 </a:t>
                      </a:r>
                      <a:endParaRPr lang="en-US" sz="14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15% </a:t>
                      </a:r>
                      <a:endParaRPr lang="en-US" sz="14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61 </a:t>
                      </a:r>
                      <a:endParaRPr lang="en-US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11839014"/>
                  </a:ext>
                </a:extLst>
              </a:tr>
              <a:tr h="616121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&gt; 30%  </a:t>
                      </a:r>
                      <a:endParaRPr lang="en-US" sz="14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21% </a:t>
                      </a:r>
                      <a:endParaRPr lang="en-US" sz="14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84 </a:t>
                      </a:r>
                      <a:endParaRPr lang="en-US" sz="14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12% </a:t>
                      </a:r>
                      <a:endParaRPr lang="en-US" sz="14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49  </a:t>
                      </a:r>
                      <a:endParaRPr lang="en-US" sz="14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76559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007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6C54DB-BC95-6B08-8C6F-BD20AF2B7E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7BEE5CD-2827-6ABC-9176-F0715D55E72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889036"/>
          </a:xfrm>
          <a:prstGeom prst="rect">
            <a:avLst/>
          </a:prstGeom>
          <a:solidFill>
            <a:srgbClr val="053A88"/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600" kern="1200">
                <a:solidFill>
                  <a:srgbClr val="053A8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Changes: UWUO Compliance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9C2C99-EB3E-7627-1F99-F9518BAF719D}"/>
              </a:ext>
            </a:extLst>
          </p:cNvPr>
          <p:cNvSpPr/>
          <p:nvPr/>
        </p:nvSpPr>
        <p:spPr>
          <a:xfrm>
            <a:off x="0" y="889036"/>
            <a:ext cx="9144000" cy="596896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F2C735A-27B0-5E78-D3A0-A1E74C095153}"/>
              </a:ext>
            </a:extLst>
          </p:cNvPr>
          <p:cNvSpPr txBox="1"/>
          <p:nvPr/>
        </p:nvSpPr>
        <p:spPr>
          <a:xfrm>
            <a:off x="250521" y="1027134"/>
            <a:ext cx="84362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4. Alternative Compliance Pathway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A5B1FBE-CDDD-FD4B-D39B-0EF0218C589C}"/>
              </a:ext>
            </a:extLst>
          </p:cNvPr>
          <p:cNvSpPr txBox="1"/>
          <p:nvPr/>
        </p:nvSpPr>
        <p:spPr>
          <a:xfrm>
            <a:off x="250521" y="5434720"/>
            <a:ext cx="843627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/>
              <a:t>ACWA Recommendation (10/23):</a:t>
            </a:r>
            <a:r>
              <a:rPr lang="en-US" sz="1400" dirty="0"/>
              <a:t> </a:t>
            </a:r>
            <a:r>
              <a:rPr lang="en-US" sz="1400" b="1" dirty="0">
                <a:solidFill>
                  <a:srgbClr val="00B050"/>
                </a:solidFill>
              </a:rPr>
              <a:t>Work collaboratively to develop an Alternative Compliance Pathway” that allows suppliers that have an unreasonable or unattainable water use objective to be eligible for an alternative objective and/or extension of time to comply.</a:t>
            </a:r>
          </a:p>
          <a:p>
            <a:endParaRPr lang="en-US" sz="1400" dirty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1400" dirty="0"/>
              <a:t>Proposed alternative compliance does not address feasibility concerns and is not attainable for many.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CACFD8A-52CA-0153-2B58-4E94BE13A5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8192817"/>
              </p:ext>
            </p:extLst>
          </p:nvPr>
        </p:nvGraphicFramePr>
        <p:xfrm>
          <a:off x="250521" y="1565342"/>
          <a:ext cx="8642959" cy="367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4920">
                  <a:extLst>
                    <a:ext uri="{9D8B030D-6E8A-4147-A177-3AD203B41FA5}">
                      <a16:colId xmlns:a16="http://schemas.microsoft.com/office/drawing/2014/main" val="2740247392"/>
                    </a:ext>
                  </a:extLst>
                </a:gridCol>
                <a:gridCol w="1630558">
                  <a:extLst>
                    <a:ext uri="{9D8B030D-6E8A-4147-A177-3AD203B41FA5}">
                      <a16:colId xmlns:a16="http://schemas.microsoft.com/office/drawing/2014/main" val="2895226456"/>
                    </a:ext>
                  </a:extLst>
                </a:gridCol>
                <a:gridCol w="912226">
                  <a:extLst>
                    <a:ext uri="{9D8B030D-6E8A-4147-A177-3AD203B41FA5}">
                      <a16:colId xmlns:a16="http://schemas.microsoft.com/office/drawing/2014/main" val="1333124314"/>
                    </a:ext>
                  </a:extLst>
                </a:gridCol>
                <a:gridCol w="3206663">
                  <a:extLst>
                    <a:ext uri="{9D8B030D-6E8A-4147-A177-3AD203B41FA5}">
                      <a16:colId xmlns:a16="http://schemas.microsoft.com/office/drawing/2014/main" val="929825950"/>
                    </a:ext>
                  </a:extLst>
                </a:gridCol>
                <a:gridCol w="1728592">
                  <a:extLst>
                    <a:ext uri="{9D8B030D-6E8A-4147-A177-3AD203B41FA5}">
                      <a16:colId xmlns:a16="http://schemas.microsoft.com/office/drawing/2014/main" val="4276704056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/>
                        <a:t>Eligibility Thresholds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200" dirty="0"/>
                        <a:t>Required Effort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200" dirty="0"/>
                        <a:t>Result for Supplier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37823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Income of Population Served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Percentage Reduction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046653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1200" dirty="0"/>
                        <a:t>March 2024 Draft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&lt; MHI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&gt;20%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Reduce water use by &gt;1% per year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Plan to achieve its UWUO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Supplier deemed in compliance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67524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&gt; MHI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&gt;30%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Reduce water use by &gt; 2% per year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Verify adherence to G480 standard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Plan to achieve its UWUO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Supplier deemed in compliance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326282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1200" dirty="0"/>
                        <a:t>August 2023 Draft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&lt; 80% of MHI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&gt; 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Reduce water use by &gt; 2% per year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200" dirty="0"/>
                        <a:t>Use of 0.63 for outdoor standards through 2040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07213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&gt; 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Reduce water use by &gt; 2$ per year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Verify adherence to G480 &amp; Tree City USA standards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Have a program dedicated to climate ready trees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53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DWR Recs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sz="1200" dirty="0"/>
                        <a:t>The SWRCB consider a limited-time cap on the annual reductions that supplier would be expected to make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60119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556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6C54DB-BC95-6B08-8C6F-BD20AF2B7E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7BEE5CD-2827-6ABC-9176-F0715D55E72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889036"/>
          </a:xfrm>
          <a:prstGeom prst="rect">
            <a:avLst/>
          </a:prstGeom>
          <a:solidFill>
            <a:srgbClr val="053A88"/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600" kern="1200">
                <a:solidFill>
                  <a:srgbClr val="053A8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Changes: UWUO Compliance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F2C735A-27B0-5E78-D3A0-A1E74C095153}"/>
              </a:ext>
            </a:extLst>
          </p:cNvPr>
          <p:cNvSpPr txBox="1"/>
          <p:nvPr/>
        </p:nvSpPr>
        <p:spPr>
          <a:xfrm>
            <a:off x="250521" y="1027134"/>
            <a:ext cx="84362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4. Alternative Compliance Pathway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F5DF3D1-AB6B-8FBC-8781-037548A0BFA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89" r="6147" b="6935"/>
          <a:stretch/>
        </p:blipFill>
        <p:spPr>
          <a:xfrm>
            <a:off x="-155514" y="1397132"/>
            <a:ext cx="9299514" cy="5460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732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6C54DB-BC95-6B08-8C6F-BD20AF2B7E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7BEE5CD-2827-6ABC-9176-F0715D55E72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889036"/>
          </a:xfrm>
          <a:prstGeom prst="rect">
            <a:avLst/>
          </a:prstGeom>
          <a:solidFill>
            <a:srgbClr val="053A88"/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600" kern="1200">
                <a:solidFill>
                  <a:srgbClr val="053A8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Changes: CII Performance Measures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9DD79-B10C-8983-D16F-A3F8AF1B7325}"/>
              </a:ext>
            </a:extLst>
          </p:cNvPr>
          <p:cNvSpPr txBox="1"/>
          <p:nvPr/>
        </p:nvSpPr>
        <p:spPr>
          <a:xfrm>
            <a:off x="250521" y="1027134"/>
            <a:ext cx="84362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000" b="1" dirty="0">
                <a:solidFill>
                  <a:schemeClr val="accent6"/>
                </a:solidFill>
              </a:rPr>
              <a:t>Timelines and Implementation Schedule</a:t>
            </a:r>
          </a:p>
          <a:p>
            <a:endParaRPr lang="en-US" sz="20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F429FA3-8807-DDC6-5993-6DD5731B0E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914737"/>
              </p:ext>
            </p:extLst>
          </p:nvPr>
        </p:nvGraphicFramePr>
        <p:xfrm>
          <a:off x="250521" y="1735020"/>
          <a:ext cx="8565933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5311">
                  <a:extLst>
                    <a:ext uri="{9D8B030D-6E8A-4147-A177-3AD203B41FA5}">
                      <a16:colId xmlns:a16="http://schemas.microsoft.com/office/drawing/2014/main" val="2408685924"/>
                    </a:ext>
                  </a:extLst>
                </a:gridCol>
                <a:gridCol w="2855311">
                  <a:extLst>
                    <a:ext uri="{9D8B030D-6E8A-4147-A177-3AD203B41FA5}">
                      <a16:colId xmlns:a16="http://schemas.microsoft.com/office/drawing/2014/main" val="3523493120"/>
                    </a:ext>
                  </a:extLst>
                </a:gridCol>
                <a:gridCol w="2855311">
                  <a:extLst>
                    <a:ext uri="{9D8B030D-6E8A-4147-A177-3AD203B41FA5}">
                      <a16:colId xmlns:a16="http://schemas.microsoft.com/office/drawing/2014/main" val="227731356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US" dirty="0"/>
                        <a:t>CII Classification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August 2023 Version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March 2024 Version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178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Classify 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By 2026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1550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Classify 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By 2028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466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Classify 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By 2030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By 2027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6355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Maintain 95%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2030 onwards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2028 onwards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461735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E3B2D3C-83B9-16F7-CEE3-7CA41C3D34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025593"/>
              </p:ext>
            </p:extLst>
          </p:nvPr>
        </p:nvGraphicFramePr>
        <p:xfrm>
          <a:off x="289033" y="4172814"/>
          <a:ext cx="8565933" cy="248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5311">
                  <a:extLst>
                    <a:ext uri="{9D8B030D-6E8A-4147-A177-3AD203B41FA5}">
                      <a16:colId xmlns:a16="http://schemas.microsoft.com/office/drawing/2014/main" val="2408685924"/>
                    </a:ext>
                  </a:extLst>
                </a:gridCol>
                <a:gridCol w="2855311">
                  <a:extLst>
                    <a:ext uri="{9D8B030D-6E8A-4147-A177-3AD203B41FA5}">
                      <a16:colId xmlns:a16="http://schemas.microsoft.com/office/drawing/2014/main" val="3523493120"/>
                    </a:ext>
                  </a:extLst>
                </a:gridCol>
                <a:gridCol w="2855311">
                  <a:extLst>
                    <a:ext uri="{9D8B030D-6E8A-4147-A177-3AD203B41FA5}">
                      <a16:colId xmlns:a16="http://schemas.microsoft.com/office/drawing/2014/main" val="227731356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US" dirty="0"/>
                        <a:t>MUM Conversion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August 2023 Version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March 2024 Version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178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Identify MUM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06/27 or 06/29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149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20% Convert or In-Lieu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By 2026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638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60% Convert or In-Lieu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By 2028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22759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100% Convert or In-Lieu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By 2030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06/2039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4490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Maintain 95% Conversion or In-Lieu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2030 onwards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06/2040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601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3773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6C54DB-BC95-6B08-8C6F-BD20AF2B7E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7BEE5CD-2827-6ABC-9176-F0715D55E72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889036"/>
          </a:xfrm>
          <a:prstGeom prst="rect">
            <a:avLst/>
          </a:prstGeom>
          <a:solidFill>
            <a:srgbClr val="053A88"/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600" kern="1200">
                <a:solidFill>
                  <a:srgbClr val="053A8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Changes: CII Performance Measures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9DD79-B10C-8983-D16F-A3F8AF1B7325}"/>
              </a:ext>
            </a:extLst>
          </p:cNvPr>
          <p:cNvSpPr txBox="1"/>
          <p:nvPr/>
        </p:nvSpPr>
        <p:spPr>
          <a:xfrm>
            <a:off x="250521" y="1027134"/>
            <a:ext cx="84362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000" b="1" dirty="0">
                <a:solidFill>
                  <a:schemeClr val="accent6"/>
                </a:solidFill>
              </a:rPr>
              <a:t>Timelines and Implementation Schedule</a:t>
            </a:r>
          </a:p>
          <a:p>
            <a:endParaRPr lang="en-US" sz="2000" dirty="0">
              <a:solidFill>
                <a:schemeClr val="accent1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50BFD8B-C0BF-6C1A-D18F-19C55733BC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20166"/>
              </p:ext>
            </p:extLst>
          </p:nvPr>
        </p:nvGraphicFramePr>
        <p:xfrm>
          <a:off x="250521" y="1549490"/>
          <a:ext cx="8642958" cy="4216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0818">
                  <a:extLst>
                    <a:ext uri="{9D8B030D-6E8A-4147-A177-3AD203B41FA5}">
                      <a16:colId xmlns:a16="http://schemas.microsoft.com/office/drawing/2014/main" val="4204908468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840384359"/>
                    </a:ext>
                  </a:extLst>
                </a:gridCol>
                <a:gridCol w="3778140">
                  <a:extLst>
                    <a:ext uri="{9D8B030D-6E8A-4147-A177-3AD203B41FA5}">
                      <a16:colId xmlns:a16="http://schemas.microsoft.com/office/drawing/2014/main" val="3599896943"/>
                    </a:ext>
                  </a:extLst>
                </a:gridCol>
              </a:tblGrid>
              <a:tr h="863394">
                <a:tc>
                  <a:txBody>
                    <a:bodyPr/>
                    <a:lstStyle/>
                    <a:p>
                      <a:r>
                        <a:rPr lang="en-US" dirty="0"/>
                        <a:t>BMPs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August 2023 Version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March 2024 Version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1634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Identify Disclosable Buildings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01/2025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06/2024 or Effective 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6928539"/>
                  </a:ext>
                </a:extLst>
              </a:tr>
              <a:tr h="500220"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Top 20th % in each Classification Conservation Program Design &amp; Implement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06/2025 – ID top 2.5% CII Users &amp; Top 20% CII Users (Track 1)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06/2027 – ID top 2.5% CII Users &amp; Top 20% CII Users in each Classification (Track 2)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06/2029 – ID CII Users based on Supplier Defined Thresholds (Track 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387731"/>
                  </a:ext>
                </a:extLst>
              </a:tr>
              <a:tr h="500220"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Top 2.5% Customer Conservation Program Design &amp; Implementation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1216674"/>
                  </a:ext>
                </a:extLst>
              </a:tr>
              <a:tr h="50022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Non-Functional Turf Ban</a:t>
                      </a:r>
                    </a:p>
                    <a:p>
                      <a:pPr algn="l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07/2025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01/2027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7255271"/>
                  </a:ext>
                </a:extLst>
              </a:tr>
              <a:tr h="50022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Implement for 20% of the Following: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400" dirty="0"/>
                        <a:t>Disclosable Building Reporting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400" dirty="0"/>
                        <a:t>Top 20</a:t>
                      </a:r>
                      <a:r>
                        <a:rPr lang="en-US" sz="1400" baseline="30000" dirty="0"/>
                        <a:t>th</a:t>
                      </a:r>
                      <a:r>
                        <a:rPr lang="en-US" sz="1400" dirty="0"/>
                        <a:t> %-</a:t>
                      </a:r>
                      <a:r>
                        <a:rPr lang="en-US" sz="1400" dirty="0" err="1"/>
                        <a:t>ile</a:t>
                      </a:r>
                      <a:r>
                        <a:rPr lang="en-US" sz="1400" dirty="0"/>
                        <a:t> in each Classification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400" baseline="0" dirty="0"/>
                        <a:t>Top 2.5% Customer Conservation Program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By 2026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59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0029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6C54DB-BC95-6B08-8C6F-BD20AF2B7E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7BEE5CD-2827-6ABC-9176-F0715D55E72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889036"/>
          </a:xfrm>
          <a:prstGeom prst="rect">
            <a:avLst/>
          </a:prstGeom>
          <a:solidFill>
            <a:srgbClr val="053A88"/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600" kern="1200">
                <a:solidFill>
                  <a:srgbClr val="053A8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Changes: CII Performance Measures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9DD79-B10C-8983-D16F-A3F8AF1B7325}"/>
              </a:ext>
            </a:extLst>
          </p:cNvPr>
          <p:cNvSpPr txBox="1"/>
          <p:nvPr/>
        </p:nvSpPr>
        <p:spPr>
          <a:xfrm>
            <a:off x="250521" y="1027134"/>
            <a:ext cx="84362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000" b="1" dirty="0">
                <a:solidFill>
                  <a:schemeClr val="accent6"/>
                </a:solidFill>
              </a:rPr>
              <a:t>Timelines and Implementation Schedule</a:t>
            </a:r>
          </a:p>
          <a:p>
            <a:endParaRPr lang="en-US" sz="2000" dirty="0">
              <a:solidFill>
                <a:schemeClr val="accent1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50BFD8B-C0BF-6C1A-D18F-19C55733BC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058570"/>
              </p:ext>
            </p:extLst>
          </p:nvPr>
        </p:nvGraphicFramePr>
        <p:xfrm>
          <a:off x="250521" y="1549490"/>
          <a:ext cx="8642958" cy="2966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1062">
                  <a:extLst>
                    <a:ext uri="{9D8B030D-6E8A-4147-A177-3AD203B41FA5}">
                      <a16:colId xmlns:a16="http://schemas.microsoft.com/office/drawing/2014/main" val="4204908468"/>
                    </a:ext>
                  </a:extLst>
                </a:gridCol>
                <a:gridCol w="1563756">
                  <a:extLst>
                    <a:ext uri="{9D8B030D-6E8A-4147-A177-3AD203B41FA5}">
                      <a16:colId xmlns:a16="http://schemas.microsoft.com/office/drawing/2014/main" val="2840384359"/>
                    </a:ext>
                  </a:extLst>
                </a:gridCol>
                <a:gridCol w="3778140">
                  <a:extLst>
                    <a:ext uri="{9D8B030D-6E8A-4147-A177-3AD203B41FA5}">
                      <a16:colId xmlns:a16="http://schemas.microsoft.com/office/drawing/2014/main" val="3599896943"/>
                    </a:ext>
                  </a:extLst>
                </a:gridCol>
              </a:tblGrid>
              <a:tr h="863394">
                <a:tc>
                  <a:txBody>
                    <a:bodyPr/>
                    <a:lstStyle/>
                    <a:p>
                      <a:r>
                        <a:rPr lang="en-US" dirty="0"/>
                        <a:t>BMPs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August 2023 Version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March 2024 Version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163478"/>
                  </a:ext>
                </a:extLst>
              </a:tr>
              <a:tr h="500220">
                <a:tc>
                  <a:txBody>
                    <a:bodyPr/>
                    <a:lstStyle/>
                    <a:p>
                      <a:r>
                        <a:rPr lang="en-US" sz="1400" dirty="0"/>
                        <a:t>Implement for 60% of the Following: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dirty="0"/>
                        <a:t>Disclosable Building Reporting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dirty="0"/>
                        <a:t>Top 20</a:t>
                      </a:r>
                      <a:r>
                        <a:rPr lang="en-US" sz="1400" baseline="30000" dirty="0"/>
                        <a:t>th</a:t>
                      </a:r>
                      <a:r>
                        <a:rPr lang="en-US" sz="1400" dirty="0"/>
                        <a:t> %-</a:t>
                      </a:r>
                      <a:r>
                        <a:rPr lang="en-US" sz="1400" dirty="0" err="1"/>
                        <a:t>ile</a:t>
                      </a:r>
                      <a:r>
                        <a:rPr lang="en-US" sz="1400" dirty="0"/>
                        <a:t> in each Classification Conservation Program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baseline="0" dirty="0"/>
                        <a:t>Top 2.5% Customer Conservation Program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By 2028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59458"/>
                  </a:ext>
                </a:extLst>
              </a:tr>
              <a:tr h="500220">
                <a:tc>
                  <a:txBody>
                    <a:bodyPr/>
                    <a:lstStyle/>
                    <a:p>
                      <a:r>
                        <a:rPr lang="en-US" sz="1400" dirty="0"/>
                        <a:t>Implement for 100% of the Following: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dirty="0"/>
                        <a:t>Disclosable Building Reporting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dirty="0"/>
                        <a:t>Track 1, Track 2, or Track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By 2030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06/2039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9298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84723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6C54DB-BC95-6B08-8C6F-BD20AF2B7E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7BEE5CD-2827-6ABC-9176-F0715D55E72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889036"/>
          </a:xfrm>
          <a:prstGeom prst="rect">
            <a:avLst/>
          </a:prstGeom>
          <a:solidFill>
            <a:srgbClr val="053A88"/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600" kern="1200">
                <a:solidFill>
                  <a:srgbClr val="053A8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Changes: CII Performance Measures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9DD79-B10C-8983-D16F-A3F8AF1B7325}"/>
              </a:ext>
            </a:extLst>
          </p:cNvPr>
          <p:cNvSpPr txBox="1"/>
          <p:nvPr/>
        </p:nvSpPr>
        <p:spPr>
          <a:xfrm>
            <a:off x="250521" y="1027134"/>
            <a:ext cx="84362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000" b="1" dirty="0">
                <a:solidFill>
                  <a:schemeClr val="accent1"/>
                </a:solidFill>
              </a:rPr>
              <a:t>Timelines and Implementation Schedule</a:t>
            </a:r>
          </a:p>
          <a:p>
            <a:endParaRPr lang="en-US" sz="2000" dirty="0">
              <a:solidFill>
                <a:schemeClr val="accent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7159AA-E0DB-8011-F023-7C4D91D56C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93552"/>
            <a:ext cx="9182899" cy="495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8858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6C54DB-BC95-6B08-8C6F-BD20AF2B7E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7BEE5CD-2827-6ABC-9176-F0715D55E72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889036"/>
          </a:xfrm>
          <a:prstGeom prst="rect">
            <a:avLst/>
          </a:prstGeom>
          <a:solidFill>
            <a:srgbClr val="053A88"/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600" kern="1200">
                <a:solidFill>
                  <a:srgbClr val="053A8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Changes: CII Performance Measures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9DD79-B10C-8983-D16F-A3F8AF1B7325}"/>
              </a:ext>
            </a:extLst>
          </p:cNvPr>
          <p:cNvSpPr txBox="1"/>
          <p:nvPr/>
        </p:nvSpPr>
        <p:spPr>
          <a:xfrm>
            <a:off x="250521" y="1027134"/>
            <a:ext cx="843627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6"/>
                </a:solidFill>
              </a:rPr>
              <a:t>2. Other Technical Changes</a:t>
            </a:r>
          </a:p>
          <a:p>
            <a:endParaRPr lang="en-US" sz="2000" b="1" dirty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MUM Conversion</a:t>
            </a:r>
            <a:endParaRPr lang="en-US" sz="2000" dirty="0">
              <a:solidFill>
                <a:schemeClr val="accent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Large Landscape Threshold : ½ acre of landscape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MUM Identification schedule depends on area or volumetric evaluation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1 in-lieu technology instead of two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BMPs: Outreach and Landscape (irrigation system inspection &amp; irrigation scheduling training)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BMPs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Disclosable Building Reporting – use the list of disclosable buildings, upon request of the building owner with ENERGY STAR Format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CII Customer Identification schedule and Conservation Program Requirements – Choose your own adventure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Key Business Activity Indicator (Supplier Defined Threshold)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1958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6C54DB-BC95-6B08-8C6F-BD20AF2B7E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7BEE5CD-2827-6ABC-9176-F0715D55E72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889036"/>
          </a:xfrm>
          <a:prstGeom prst="rect">
            <a:avLst/>
          </a:prstGeom>
          <a:solidFill>
            <a:srgbClr val="053A88"/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600" kern="1200">
                <a:solidFill>
                  <a:srgbClr val="053A8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Changes: Reporting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0CF6C5-5B93-4CB5-F37B-913F643AFD43}"/>
              </a:ext>
            </a:extLst>
          </p:cNvPr>
          <p:cNvSpPr txBox="1"/>
          <p:nvPr/>
        </p:nvSpPr>
        <p:spPr>
          <a:xfrm>
            <a:off x="250521" y="1027134"/>
            <a:ext cx="8436279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3. Reporting</a:t>
            </a:r>
          </a:p>
          <a:p>
            <a:endParaRPr lang="en-US" sz="2000" b="1" dirty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Fiscal Year Reporting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1"/>
              </a:solidFill>
            </a:endParaRP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dirty="0"/>
              <a:t>Conflict with other reporting requirements (eAR, </a:t>
            </a:r>
          </a:p>
          <a:p>
            <a:pPr lvl="2"/>
            <a:r>
              <a:rPr lang="en-US" dirty="0"/>
              <a:t>water loss, etc.)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dirty="0"/>
              <a:t>Indoor standards effective January 1</a:t>
            </a:r>
            <a:r>
              <a:rPr lang="en-US" baseline="30000" dirty="0"/>
              <a:t>st</a:t>
            </a:r>
          </a:p>
          <a:p>
            <a:pPr marL="1657350" lvl="3" indent="-285750">
              <a:buFont typeface="Courier New" panose="02070309020205020404" pitchFamily="49" charset="0"/>
              <a:buChar char="o"/>
            </a:pPr>
            <a:r>
              <a:rPr lang="en-US" dirty="0"/>
              <a:t>Population value comes from eAR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dirty="0"/>
              <a:t>Outdoor standards effective July 1</a:t>
            </a:r>
            <a:r>
              <a:rPr lang="en-US" baseline="30000" dirty="0"/>
              <a:t>st</a:t>
            </a:r>
            <a:r>
              <a:rPr lang="en-US" dirty="0"/>
              <a:t> 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dirty="0"/>
              <a:t>How to adjust Water Loss for CY vs. FY?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975 - </a:t>
            </a:r>
            <a:r>
              <a:rPr lang="en-US" sz="2000" dirty="0"/>
              <a:t>New Reporting Requirements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endParaRPr lang="en-US" dirty="0"/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dirty="0"/>
              <a:t>975(a)&amp;(e) “…supplier must submit to the Department and the Board…” (</a:t>
            </a:r>
            <a:r>
              <a:rPr lang="en-US" dirty="0" err="1"/>
              <a:t>pgs</a:t>
            </a:r>
            <a:r>
              <a:rPr lang="en-US" dirty="0"/>
              <a:t> 46 &amp; 47)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200150" lvl="2" indent="-285750">
              <a:buFont typeface="Courier New" panose="02070309020205020404" pitchFamily="49" charset="0"/>
              <a:buChar char="o"/>
            </a:pP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Box 2">
            <a:extLst>
              <a:ext uri="{FF2B5EF4-FFF2-40B4-BE49-F238E27FC236}">
                <a16:creationId xmlns:a16="http://schemas.microsoft.com/office/drawing/2014/main" id="{BB2760CF-2D5C-0AA6-55F9-61A04DE00E2E}"/>
              </a:ext>
            </a:extLst>
          </p:cNvPr>
          <p:cNvSpPr txBox="1"/>
          <p:nvPr/>
        </p:nvSpPr>
        <p:spPr>
          <a:xfrm>
            <a:off x="6702549" y="1528900"/>
            <a:ext cx="1679451" cy="1754326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tx2"/>
                </a:solidFill>
              </a:rPr>
              <a:t>Reports due by Jan 1</a:t>
            </a:r>
            <a:r>
              <a:rPr lang="en-US" baseline="30000" dirty="0">
                <a:solidFill>
                  <a:schemeClr val="tx2"/>
                </a:solidFill>
              </a:rPr>
              <a:t>st</a:t>
            </a:r>
            <a:r>
              <a:rPr lang="en-US" dirty="0">
                <a:solidFill>
                  <a:schemeClr val="tx2"/>
                </a:solidFill>
              </a:rPr>
              <a:t> on a </a:t>
            </a:r>
            <a:r>
              <a:rPr lang="en-US" dirty="0">
                <a:solidFill>
                  <a:srgbClr val="3BB6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machine-readable form </a:t>
            </a:r>
            <a:r>
              <a:rPr lang="en-US" dirty="0">
                <a:solidFill>
                  <a:schemeClr val="tx2"/>
                </a:solidFill>
              </a:rPr>
              <a:t>provided by the Board</a:t>
            </a:r>
          </a:p>
        </p:txBody>
      </p:sp>
    </p:spTree>
    <p:extLst>
      <p:ext uri="{BB962C8B-B14F-4D97-AF65-F5344CB8AC3E}">
        <p14:creationId xmlns:p14="http://schemas.microsoft.com/office/powerpoint/2010/main" val="33542423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6C54DB-BC95-6B08-8C6F-BD20AF2B7E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7BEE5CD-2827-6ABC-9176-F0715D55E72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889036"/>
          </a:xfrm>
          <a:prstGeom prst="rect">
            <a:avLst/>
          </a:prstGeom>
          <a:solidFill>
            <a:srgbClr val="053A88"/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600" kern="1200">
                <a:solidFill>
                  <a:srgbClr val="053A8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Changes: Reporting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0CF6C5-5B93-4CB5-F37B-913F643AFD43}"/>
              </a:ext>
            </a:extLst>
          </p:cNvPr>
          <p:cNvSpPr txBox="1"/>
          <p:nvPr/>
        </p:nvSpPr>
        <p:spPr>
          <a:xfrm>
            <a:off x="250521" y="1027134"/>
            <a:ext cx="8436279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3. Reporting</a:t>
            </a:r>
          </a:p>
          <a:p>
            <a:endParaRPr lang="en-US" sz="2000" b="1" dirty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975 - New Reporting Requirements (continue)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(d)(1)(A)(iii) and (iv) Reporting of 90</a:t>
            </a:r>
            <a:r>
              <a:rPr lang="en-US" baseline="30000" dirty="0"/>
              <a:t>th</a:t>
            </a:r>
            <a:r>
              <a:rPr lang="en-US" dirty="0"/>
              <a:t> percentile SFR &amp; MFR customers volume for what purpose &amp; what statutory requirement?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(d)(2) Excluded CII, other, &amp; ag water use to be reported, despite not being in the UWUO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(e)(1) Start reporting July 2025 on CII classifications (972), but 972 has this begin July 2027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(e)(2-4) Estimated annual water savings with In-Lieu Technologies &amp; BMPs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Why?  How?  Imprecise and impractical, hence it was taken out of the UWUO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Water use varies so much; multiple BMPs, how to estimate water savings?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Key Business Activity Indicators (KBAI) – how best to determine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Track every BMP on offer to every CII customer is overly burdensome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200150" lvl="2" indent="-285750">
              <a:buFont typeface="Courier New" panose="02070309020205020404" pitchFamily="49" charset="0"/>
              <a:buChar char="o"/>
            </a:pP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200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0BEACC0-14B8-CFAC-F288-42FF220C831B}"/>
              </a:ext>
            </a:extLst>
          </p:cNvPr>
          <p:cNvSpPr txBox="1">
            <a:spLocks/>
          </p:cNvSpPr>
          <p:nvPr/>
        </p:nvSpPr>
        <p:spPr>
          <a:xfrm>
            <a:off x="445580" y="1399506"/>
            <a:ext cx="8367115" cy="47097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2022</a:t>
            </a:r>
            <a:endParaRPr lang="en-US" dirty="0"/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500" dirty="0"/>
              <a:t>September: DWR Released </a:t>
            </a:r>
            <a:r>
              <a:rPr lang="en-US" sz="1500" dirty="0">
                <a:hlinkClick r:id="rId3"/>
              </a:rPr>
              <a:t>Recommendations</a:t>
            </a:r>
            <a:endParaRPr lang="en-US" sz="1500" dirty="0"/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500" dirty="0"/>
              <a:t>September: Governor Signed SB 1157 (Hertzberg)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500" dirty="0"/>
              <a:t>SWRCB Adopted </a:t>
            </a:r>
            <a:r>
              <a:rPr lang="en-US" sz="1500" dirty="0">
                <a:hlinkClick r:id="rId4"/>
              </a:rPr>
              <a:t>Water Loss Regulation</a:t>
            </a:r>
            <a:endParaRPr lang="en-US" sz="1500" dirty="0"/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en-US" sz="1500" dirty="0"/>
          </a:p>
          <a:p>
            <a:r>
              <a:rPr lang="en-US" sz="2000" dirty="0"/>
              <a:t>2023</a:t>
            </a:r>
            <a:endParaRPr lang="en-US" dirty="0"/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500" dirty="0"/>
              <a:t>August 18: SWRCB Initiated Formal Rulemaking/ Released Draft Regulation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500" dirty="0"/>
              <a:t>October 4: SWRCB Workshop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500" dirty="0"/>
              <a:t>October  17: Written Comment Period 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500" dirty="0"/>
              <a:t>November – December 21: SWRCB hosted 21 meetings with five workgroups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en-US" sz="1500" dirty="0"/>
          </a:p>
          <a:p>
            <a:r>
              <a:rPr lang="en-US" sz="2000" dirty="0"/>
              <a:t>2024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500" dirty="0"/>
              <a:t>March 12: Revised Regulation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500" dirty="0"/>
              <a:t>March 20: SWRCB Workshop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500" dirty="0"/>
              <a:t>March 27: Written Comments Due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500" dirty="0"/>
              <a:t>Summer 2024: Regulation Adopted </a:t>
            </a:r>
          </a:p>
          <a:p>
            <a:pPr lvl="1">
              <a:lnSpc>
                <a:spcPct val="150000"/>
              </a:lnSpc>
            </a:pPr>
            <a:endParaRPr lang="en-US" sz="800" dirty="0"/>
          </a:p>
          <a:p>
            <a:pPr>
              <a:lnSpc>
                <a:spcPct val="150000"/>
              </a:lnSpc>
            </a:pPr>
            <a:endParaRPr lang="en-US" sz="1100" dirty="0"/>
          </a:p>
          <a:p>
            <a:pPr marL="457200" indent="-457200">
              <a:buFont typeface="+mj-lt"/>
              <a:buAutoNum type="arabicPeriod"/>
            </a:pPr>
            <a:endParaRPr lang="en-US" sz="1700" dirty="0">
              <a:solidFill>
                <a:schemeClr val="accent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31EA01D-0DEA-9405-F079-54DC70E7A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9036"/>
          </a:xfrm>
          <a:solidFill>
            <a:srgbClr val="053A88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What’s Happened &amp; Next Steps </a:t>
            </a:r>
          </a:p>
        </p:txBody>
      </p:sp>
    </p:spTree>
    <p:extLst>
      <p:ext uri="{BB962C8B-B14F-4D97-AF65-F5344CB8AC3E}">
        <p14:creationId xmlns:p14="http://schemas.microsoft.com/office/powerpoint/2010/main" val="10524050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2B1E1A-F95A-DC9A-1CB4-9B2A50B7EC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AB2C862-B601-2F30-47C8-3AF3455F3B7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889036"/>
          </a:xfrm>
          <a:prstGeom prst="rect">
            <a:avLst/>
          </a:prstGeom>
          <a:solidFill>
            <a:srgbClr val="053A88"/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600" kern="1200">
                <a:solidFill>
                  <a:srgbClr val="053A8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WANT MORE INFORMATION?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10D074E-16E2-F4AC-A3AB-4985FB20046C}"/>
              </a:ext>
            </a:extLst>
          </p:cNvPr>
          <p:cNvSpPr txBox="1">
            <a:spLocks/>
          </p:cNvSpPr>
          <p:nvPr/>
        </p:nvSpPr>
        <p:spPr>
          <a:xfrm>
            <a:off x="244257" y="1075421"/>
            <a:ext cx="6459644" cy="5245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CBEC454A-C04A-F252-A55F-0E51C24E87DF}"/>
              </a:ext>
            </a:extLst>
          </p:cNvPr>
          <p:cNvSpPr txBox="1">
            <a:spLocks/>
          </p:cNvSpPr>
          <p:nvPr/>
        </p:nvSpPr>
        <p:spPr>
          <a:xfrm>
            <a:off x="61794" y="1670377"/>
            <a:ext cx="6459644" cy="5245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5E37526-BECF-04DC-C772-E946C65E1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9937" y="1548714"/>
            <a:ext cx="5463978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4F99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en-US" altLang="en-US" sz="2400" b="1" i="0" u="none" strike="noStrike" cap="none" normalizeH="0" baseline="0" dirty="0" bmk="">
                <a:ln>
                  <a:noFill/>
                </a:ln>
                <a:solidFill>
                  <a:srgbClr val="004F99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helsea Haines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bmk="_MailAutoSig">
                <a:ln>
                  <a:noFill/>
                </a:ln>
                <a:solidFill>
                  <a:srgbClr val="004F99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Regulatory Relations Manager</a:t>
            </a:r>
            <a:endParaRPr kumimoji="0" lang="en-US" altLang="en-US" sz="900" b="0" i="0" u="none" strike="noStrike" cap="none" normalizeH="0" baseline="0" dirty="0" bmk="_MailAutoSig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bmk="_MailAutoSig">
                <a:ln>
                  <a:noFill/>
                </a:ln>
                <a:solidFill>
                  <a:srgbClr val="004F99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Association of California Water Agencies</a:t>
            </a:r>
            <a:endParaRPr kumimoji="0" lang="en-US" altLang="en-US" sz="900" b="0" i="0" u="none" strike="noStrike" cap="none" normalizeH="0" baseline="0" dirty="0" bmk="_MailAutoSig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bmk="_MailAutoSig">
                <a:ln>
                  <a:noFill/>
                </a:ln>
                <a:solidFill>
                  <a:srgbClr val="0000FF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chelseah@acwa.com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>
            <a:hlinkClick r:id="rId4"/>
            <a:extLst>
              <a:ext uri="{FF2B5EF4-FFF2-40B4-BE49-F238E27FC236}">
                <a16:creationId xmlns:a16="http://schemas.microsoft.com/office/drawing/2014/main" id="{D5063BFA-D736-D345-0F5B-16207CA78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257" y="1131670"/>
            <a:ext cx="511048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For more information: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DB0654-B44B-157E-F6D4-F342D3F9971F}"/>
              </a:ext>
            </a:extLst>
          </p:cNvPr>
          <p:cNvSpPr txBox="1"/>
          <p:nvPr/>
        </p:nvSpPr>
        <p:spPr>
          <a:xfrm>
            <a:off x="244257" y="3131502"/>
            <a:ext cx="795528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To participate in ACWA’s Working Group or Bi-Monthly WUE Meetings: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1800" dirty="0"/>
              <a:t>Visit </a:t>
            </a:r>
            <a:r>
              <a:rPr lang="en-US" sz="1800" dirty="0" err="1"/>
              <a:t>CalWEP’s</a:t>
            </a:r>
            <a:r>
              <a:rPr lang="en-US" sz="1800" dirty="0"/>
              <a:t> What the Framework Blog: </a:t>
            </a:r>
            <a:r>
              <a:rPr lang="en-US" sz="1800" dirty="0">
                <a:hlinkClick r:id="rId5"/>
              </a:rPr>
              <a:t>https://calwep.org/framework-updates/</a:t>
            </a:r>
            <a:r>
              <a:rPr lang="en-US" sz="1800" dirty="0"/>
              <a:t>  </a:t>
            </a:r>
          </a:p>
          <a:p>
            <a:endParaRPr lang="en-US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77901C8D-B95B-679D-2706-5B56E59A74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9923" y="3574890"/>
            <a:ext cx="5463978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4F99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Sonja Eschenburg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bmk="_MailAutoSig">
                <a:ln>
                  <a:noFill/>
                </a:ln>
                <a:solidFill>
                  <a:srgbClr val="004F99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State Relations Assistant</a:t>
            </a:r>
            <a:endParaRPr kumimoji="0" lang="en-US" altLang="en-US" sz="900" b="0" i="0" u="none" strike="noStrike" cap="none" normalizeH="0" baseline="0" dirty="0" bmk="_MailAutoSig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bmk="_MailAutoSig">
                <a:ln>
                  <a:noFill/>
                </a:ln>
                <a:solidFill>
                  <a:srgbClr val="004F99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Association of California Water Agencies</a:t>
            </a:r>
            <a:endParaRPr kumimoji="0" lang="en-US" altLang="en-US" sz="900" b="0" i="0" u="none" strike="noStrike" cap="none" normalizeH="0" baseline="0" dirty="0" bmk="_MailAutoSig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bmk="_MailAutoSig">
                <a:ln>
                  <a:noFill/>
                </a:ln>
                <a:solidFill>
                  <a:srgbClr val="0000FF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sonjae@acwa.com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176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6C54DB-BC95-6B08-8C6F-BD20AF2B7E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7BEE5CD-2827-6ABC-9176-F0715D55E72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889036"/>
          </a:xfrm>
          <a:prstGeom prst="rect">
            <a:avLst/>
          </a:prstGeom>
          <a:solidFill>
            <a:srgbClr val="053A88"/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600" kern="1200">
                <a:solidFill>
                  <a:srgbClr val="053A8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ACWA Coalition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516AB-778B-30F2-3183-614D4C66A7CF}"/>
              </a:ext>
            </a:extLst>
          </p:cNvPr>
          <p:cNvSpPr txBox="1">
            <a:spLocks/>
          </p:cNvSpPr>
          <p:nvPr/>
        </p:nvSpPr>
        <p:spPr>
          <a:xfrm>
            <a:off x="445580" y="1399506"/>
            <a:ext cx="8367115" cy="470974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Consider Media Statements! </a:t>
            </a:r>
          </a:p>
          <a:p>
            <a:endParaRPr lang="en-US" sz="2000" dirty="0"/>
          </a:p>
          <a:p>
            <a:r>
              <a:rPr lang="en-US" sz="2000" dirty="0"/>
              <a:t>ACWA to Circulate Draft Coalition Letter – March 19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Send logos to </a:t>
            </a:r>
            <a:r>
              <a:rPr lang="en-US" sz="18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Sonjae@acwa.com</a:t>
            </a:r>
            <a:r>
              <a:rPr lang="en-US" sz="1800" dirty="0"/>
              <a:t> by March 25</a:t>
            </a:r>
          </a:p>
          <a:p>
            <a:pPr marL="457200" lvl="1" indent="0">
              <a:buNone/>
            </a:pPr>
            <a:endParaRPr lang="en-US" sz="500" dirty="0"/>
          </a:p>
          <a:p>
            <a:pPr>
              <a:lnSpc>
                <a:spcPct val="150000"/>
              </a:lnSpc>
            </a:pPr>
            <a:endParaRPr lang="en-US" sz="1100" dirty="0"/>
          </a:p>
          <a:p>
            <a:r>
              <a:rPr lang="en-US" sz="2000" dirty="0"/>
              <a:t>ACWA to Provide Oral Comments on March 20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ACWA to release Alert &amp; Member Toolkit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000" dirty="0"/>
              <a:t>Key Messaging: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700" dirty="0"/>
              <a:t>Concise!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700" dirty="0"/>
              <a:t>These are ambitious targets (add your 2040 if reduction required).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700" dirty="0"/>
              <a:t>We appreciate and need the additional flexibility &amp; time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700" dirty="0"/>
              <a:t>We are ready to implement and plan to do X, Y, Z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700" dirty="0"/>
              <a:t>Note any remaining concerns/ requested changes (reporting, compliance, etc.).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488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6C54DB-BC95-6B08-8C6F-BD20AF2B7E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59BF7-6BFF-B4A8-D0B5-C90404BD9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257" y="1075422"/>
            <a:ext cx="5505189" cy="5391639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000" dirty="0">
                <a:solidFill>
                  <a:srgbClr val="0070C0"/>
                </a:solidFill>
              </a:rPr>
              <a:t>Urban Water Use Objective</a:t>
            </a:r>
          </a:p>
          <a:p>
            <a:pPr marL="857250" lvl="1" indent="-457200">
              <a:lnSpc>
                <a:spcPct val="12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Outdoor Standards Timeline</a:t>
            </a:r>
          </a:p>
          <a:p>
            <a:pPr marL="857250" lvl="1" indent="-457200">
              <a:lnSpc>
                <a:spcPct val="12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20% INI</a:t>
            </a:r>
          </a:p>
          <a:p>
            <a:pPr marL="857250" lvl="1" indent="-457200">
              <a:lnSpc>
                <a:spcPct val="12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Other Requested Modifications (Variances, MWELO references, SLAs, Bonus)</a:t>
            </a:r>
          </a:p>
          <a:p>
            <a:pPr marL="857250" lvl="1" indent="-457200">
              <a:lnSpc>
                <a:spcPct val="12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Compliance</a:t>
            </a:r>
          </a:p>
          <a:p>
            <a:pPr marL="857250" lvl="1" indent="-457200">
              <a:lnSpc>
                <a:spcPct val="12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Alternative Compliance Pathway</a:t>
            </a:r>
            <a:endParaRPr lang="en-US" sz="1800" dirty="0">
              <a:solidFill>
                <a:srgbClr val="FFC000"/>
              </a:solidFill>
            </a:endParaRP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endParaRPr lang="en-US" sz="1600" dirty="0">
              <a:solidFill>
                <a:srgbClr val="FFC000"/>
              </a:solidFill>
            </a:endParaRP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000" dirty="0">
                <a:solidFill>
                  <a:schemeClr val="accent6"/>
                </a:solidFill>
              </a:rPr>
              <a:t>CII Performance Measures </a:t>
            </a:r>
          </a:p>
          <a:p>
            <a:pPr marL="857250" lvl="1" indent="-457200">
              <a:lnSpc>
                <a:spcPct val="12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accent6"/>
                </a:solidFill>
              </a:rPr>
              <a:t>Timelines &amp; Implementation Schedule</a:t>
            </a:r>
          </a:p>
          <a:p>
            <a:pPr marL="857250" lvl="1" indent="-457200">
              <a:lnSpc>
                <a:spcPct val="12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accent6"/>
                </a:solidFill>
              </a:rPr>
              <a:t>Other Technical Changes  </a:t>
            </a:r>
          </a:p>
          <a:p>
            <a:pPr marL="857250" lvl="1" indent="-457200">
              <a:lnSpc>
                <a:spcPct val="120000"/>
              </a:lnSpc>
              <a:spcBef>
                <a:spcPts val="0"/>
              </a:spcBef>
            </a:pPr>
            <a:endParaRPr lang="en-US" sz="1600" dirty="0">
              <a:solidFill>
                <a:srgbClr val="FFC000"/>
              </a:solidFill>
            </a:endParaRP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000" dirty="0">
                <a:solidFill>
                  <a:srgbClr val="00B050"/>
                </a:solidFill>
              </a:rPr>
              <a:t>Reporting </a:t>
            </a:r>
          </a:p>
          <a:p>
            <a:pPr marL="857250" lvl="1" indent="-457200">
              <a:lnSpc>
                <a:spcPct val="120000"/>
              </a:lnSpc>
              <a:spcBef>
                <a:spcPts val="0"/>
              </a:spcBef>
            </a:pPr>
            <a:r>
              <a:rPr lang="en-US" sz="1700" dirty="0">
                <a:solidFill>
                  <a:srgbClr val="00B050"/>
                </a:solidFill>
              </a:rPr>
              <a:t>975 new requirements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endParaRPr lang="en-US" dirty="0">
              <a:solidFill>
                <a:srgbClr val="00B050"/>
              </a:solidFill>
            </a:endParaRP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7BEE5CD-2827-6ABC-9176-F0715D55E72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889036"/>
          </a:xfrm>
          <a:prstGeom prst="rect">
            <a:avLst/>
          </a:prstGeom>
          <a:solidFill>
            <a:srgbClr val="053A88"/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600" kern="1200">
                <a:solidFill>
                  <a:srgbClr val="053A8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Key changes to the Draft Regulation </a:t>
            </a:r>
          </a:p>
        </p:txBody>
      </p:sp>
      <p:pic>
        <p:nvPicPr>
          <p:cNvPr id="2" name="Picture 1" descr="A diagram of a company's company&#10;&#10;Description automatically generated">
            <a:extLst>
              <a:ext uri="{FF2B5EF4-FFF2-40B4-BE49-F238E27FC236}">
                <a16:creationId xmlns:a16="http://schemas.microsoft.com/office/drawing/2014/main" id="{04BABCDB-52A2-1C83-9244-4E6AC2D6F8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9252" y="1234807"/>
            <a:ext cx="2546231" cy="2543441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17813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6C54DB-BC95-6B08-8C6F-BD20AF2B7E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7BEE5CD-2827-6ABC-9176-F0715D55E72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889036"/>
          </a:xfrm>
          <a:prstGeom prst="rect">
            <a:avLst/>
          </a:prstGeom>
          <a:solidFill>
            <a:srgbClr val="053A88"/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600" kern="1200">
                <a:solidFill>
                  <a:srgbClr val="053A8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Changes: UWUO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78D511B-E2E6-D9BB-EE9A-CC9031F2EE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2771684"/>
              </p:ext>
            </p:extLst>
          </p:nvPr>
        </p:nvGraphicFramePr>
        <p:xfrm>
          <a:off x="250521" y="1574799"/>
          <a:ext cx="8567800" cy="2320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3560">
                  <a:extLst>
                    <a:ext uri="{9D8B030D-6E8A-4147-A177-3AD203B41FA5}">
                      <a16:colId xmlns:a16="http://schemas.microsoft.com/office/drawing/2014/main" val="1594213151"/>
                    </a:ext>
                  </a:extLst>
                </a:gridCol>
                <a:gridCol w="1713560">
                  <a:extLst>
                    <a:ext uri="{9D8B030D-6E8A-4147-A177-3AD203B41FA5}">
                      <a16:colId xmlns:a16="http://schemas.microsoft.com/office/drawing/2014/main" val="1536162805"/>
                    </a:ext>
                  </a:extLst>
                </a:gridCol>
                <a:gridCol w="1713560">
                  <a:extLst>
                    <a:ext uri="{9D8B030D-6E8A-4147-A177-3AD203B41FA5}">
                      <a16:colId xmlns:a16="http://schemas.microsoft.com/office/drawing/2014/main" val="1511254279"/>
                    </a:ext>
                  </a:extLst>
                </a:gridCol>
                <a:gridCol w="1713560">
                  <a:extLst>
                    <a:ext uri="{9D8B030D-6E8A-4147-A177-3AD203B41FA5}">
                      <a16:colId xmlns:a16="http://schemas.microsoft.com/office/drawing/2014/main" val="466554953"/>
                    </a:ext>
                  </a:extLst>
                </a:gridCol>
                <a:gridCol w="1713560">
                  <a:extLst>
                    <a:ext uri="{9D8B030D-6E8A-4147-A177-3AD203B41FA5}">
                      <a16:colId xmlns:a16="http://schemas.microsoft.com/office/drawing/2014/main" val="1628815763"/>
                    </a:ext>
                  </a:extLst>
                </a:gridCol>
              </a:tblGrid>
              <a:tr h="464159">
                <a:tc gridSpan="2">
                  <a:txBody>
                    <a:bodyPr/>
                    <a:lstStyle/>
                    <a:p>
                      <a:r>
                        <a:rPr lang="en-US" dirty="0"/>
                        <a:t>Landscape Efficiency Factor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/>
                        <a:t>DWR’s 2022 Recs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/>
                        <a:t>August 2023 Draft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/>
                        <a:t>March 2024 Draft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908586"/>
                  </a:ext>
                </a:extLst>
              </a:tr>
              <a:tr h="464159">
                <a:tc>
                  <a:txBody>
                    <a:bodyPr/>
                    <a:lstStyle/>
                    <a:p>
                      <a:r>
                        <a:rPr lang="en-US" dirty="0"/>
                        <a:t>Residential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CII w/ DIMs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473715"/>
                  </a:ext>
                </a:extLst>
              </a:tr>
              <a:tr h="464159">
                <a:tc>
                  <a:txBody>
                    <a:bodyPr/>
                    <a:lstStyle/>
                    <a:p>
                      <a:r>
                        <a:rPr lang="en-US" sz="1800" dirty="0"/>
                        <a:t>0.80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0.80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Until 2030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Until 2030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Until 2035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2964106"/>
                  </a:ext>
                </a:extLst>
              </a:tr>
              <a:tr h="464159">
                <a:tc>
                  <a:txBody>
                    <a:bodyPr/>
                    <a:lstStyle/>
                    <a:p>
                      <a:r>
                        <a:rPr lang="en-US" sz="1800" dirty="0"/>
                        <a:t>0.63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0.63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Starting in 2030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Starting in 2030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Starting in 2035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640299"/>
                  </a:ext>
                </a:extLst>
              </a:tr>
              <a:tr h="464159">
                <a:tc>
                  <a:txBody>
                    <a:bodyPr/>
                    <a:lstStyle/>
                    <a:p>
                      <a:r>
                        <a:rPr lang="en-US" sz="1800" dirty="0"/>
                        <a:t>0.55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Starting in 2035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Starting in 2040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901209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80014A7-75EA-0405-1596-1C9B091A9C51}"/>
              </a:ext>
            </a:extLst>
          </p:cNvPr>
          <p:cNvSpPr txBox="1"/>
          <p:nvPr/>
        </p:nvSpPr>
        <p:spPr>
          <a:xfrm>
            <a:off x="250521" y="1027134"/>
            <a:ext cx="84362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1. Outdoor Standards Timeline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99B580-9ED3-F5D7-C9F2-5384EA22AD10}"/>
              </a:ext>
            </a:extLst>
          </p:cNvPr>
          <p:cNvSpPr txBox="1"/>
          <p:nvPr/>
        </p:nvSpPr>
        <p:spPr>
          <a:xfrm>
            <a:off x="316281" y="4055675"/>
            <a:ext cx="843627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/>
              <a:t>ACWA Recommendation (10/23):</a:t>
            </a:r>
            <a:r>
              <a:rPr lang="en-US" sz="1400" dirty="0"/>
              <a:t>  </a:t>
            </a:r>
            <a:r>
              <a:rPr lang="en-US" sz="1400" b="1" dirty="0">
                <a:solidFill>
                  <a:srgbClr val="00B050"/>
                </a:solidFill>
              </a:rPr>
              <a:t>Modify the proposed timelines for the outdoor standards to provide an additional 5 years for all suppliers to achieve compliance. </a:t>
            </a:r>
          </a:p>
          <a:p>
            <a:endParaRPr lang="en-US" sz="1400" dirty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1400" dirty="0"/>
              <a:t>Proposed timelines are not reasonable, and do not support cost-effective compliance, and would not achieve the multi-benefits desired</a:t>
            </a:r>
          </a:p>
        </p:txBody>
      </p:sp>
    </p:spTree>
    <p:extLst>
      <p:ext uri="{BB962C8B-B14F-4D97-AF65-F5344CB8AC3E}">
        <p14:creationId xmlns:p14="http://schemas.microsoft.com/office/powerpoint/2010/main" val="778106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6C54DB-BC95-6B08-8C6F-BD20AF2B7E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7BEE5CD-2827-6ABC-9176-F0715D55E72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889036"/>
          </a:xfrm>
          <a:prstGeom prst="rect">
            <a:avLst/>
          </a:prstGeom>
          <a:solidFill>
            <a:srgbClr val="053A88"/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600" kern="1200">
                <a:solidFill>
                  <a:srgbClr val="053A8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Changes: UWUO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F2C735A-27B0-5E78-D3A0-A1E74C095153}"/>
              </a:ext>
            </a:extLst>
          </p:cNvPr>
          <p:cNvSpPr txBox="1"/>
          <p:nvPr/>
        </p:nvSpPr>
        <p:spPr>
          <a:xfrm>
            <a:off x="250521" y="1027134"/>
            <a:ext cx="84362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2. Inclusion of 20% irrigable, non-irrigated credit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5C06AD84-7162-1C1E-5DFB-47AD6FC8A0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544754"/>
              </p:ext>
            </p:extLst>
          </p:nvPr>
        </p:nvGraphicFramePr>
        <p:xfrm>
          <a:off x="250521" y="1605982"/>
          <a:ext cx="8436279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2093">
                  <a:extLst>
                    <a:ext uri="{9D8B030D-6E8A-4147-A177-3AD203B41FA5}">
                      <a16:colId xmlns:a16="http://schemas.microsoft.com/office/drawing/2014/main" val="1671955341"/>
                    </a:ext>
                  </a:extLst>
                </a:gridCol>
                <a:gridCol w="2812093">
                  <a:extLst>
                    <a:ext uri="{9D8B030D-6E8A-4147-A177-3AD203B41FA5}">
                      <a16:colId xmlns:a16="http://schemas.microsoft.com/office/drawing/2014/main" val="159821247"/>
                    </a:ext>
                  </a:extLst>
                </a:gridCol>
                <a:gridCol w="2812093">
                  <a:extLst>
                    <a:ext uri="{9D8B030D-6E8A-4147-A177-3AD203B41FA5}">
                      <a16:colId xmlns:a16="http://schemas.microsoft.com/office/drawing/2014/main" val="11324287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DWRs 2022 Recs</a:t>
                      </a:r>
                    </a:p>
                    <a:p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August 2023 Draft</a:t>
                      </a:r>
                    </a:p>
                    <a:p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March 2024 Draft</a:t>
                      </a:r>
                    </a:p>
                    <a:p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0988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Always include for everyone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For suppliers that need it to comply, include until 2027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For suppliers that need it to comply, include unless and until landscape area is updated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636668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7A5B1FBE-CDDD-FD4B-D39B-0EF0218C589C}"/>
              </a:ext>
            </a:extLst>
          </p:cNvPr>
          <p:cNvSpPr txBox="1"/>
          <p:nvPr/>
        </p:nvSpPr>
        <p:spPr>
          <a:xfrm>
            <a:off x="250520" y="3686350"/>
            <a:ext cx="84362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/>
              <a:t>ACWA Recommendation (10/23):</a:t>
            </a:r>
            <a:r>
              <a:rPr lang="en-US" sz="1400" dirty="0"/>
              <a:t> </a:t>
            </a:r>
            <a:r>
              <a:rPr lang="en-US" sz="1400" b="1" dirty="0">
                <a:solidFill>
                  <a:srgbClr val="00B050"/>
                </a:solidFill>
              </a:rPr>
              <a:t>The draft Regulation should reflect DWR’s recommendation with the inclusion of 20 percent INI. Suppliers would recalculate INI when DWR provides new LAM data. </a:t>
            </a:r>
          </a:p>
          <a:p>
            <a:endParaRPr lang="en-US" sz="1400" dirty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1400" dirty="0"/>
              <a:t>Consistent with legislation - The Conservation Legislation requires outdoor efficiency standards to apply to “irrigable lands” (Wat. Code, § 10609.6 (2)(B))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n-US" sz="1400" dirty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1400" dirty="0"/>
              <a:t>Not a “buffer.” DWR statistical analysis conducted indicated that INI area is being irrigated at one fifth or 20% of the irrigable area</a:t>
            </a:r>
          </a:p>
        </p:txBody>
      </p:sp>
    </p:spTree>
    <p:extLst>
      <p:ext uri="{BB962C8B-B14F-4D97-AF65-F5344CB8AC3E}">
        <p14:creationId xmlns:p14="http://schemas.microsoft.com/office/powerpoint/2010/main" val="1308448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6C54DB-BC95-6B08-8C6F-BD20AF2B7E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7BEE5CD-2827-6ABC-9176-F0715D55E72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889036"/>
          </a:xfrm>
          <a:prstGeom prst="rect">
            <a:avLst/>
          </a:prstGeom>
          <a:solidFill>
            <a:srgbClr val="053A88"/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600" kern="1200">
                <a:solidFill>
                  <a:srgbClr val="053A8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Changes: UWUO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F2C735A-27B0-5E78-D3A0-A1E74C095153}"/>
              </a:ext>
            </a:extLst>
          </p:cNvPr>
          <p:cNvSpPr txBox="1"/>
          <p:nvPr/>
        </p:nvSpPr>
        <p:spPr>
          <a:xfrm>
            <a:off x="250521" y="1027134"/>
            <a:ext cx="84362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3. Other Requested Modifications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F28C6C-FEE6-7021-2C8F-2343BE11B58D}"/>
              </a:ext>
            </a:extLst>
          </p:cNvPr>
          <p:cNvSpPr txBox="1"/>
          <p:nvPr/>
        </p:nvSpPr>
        <p:spPr>
          <a:xfrm>
            <a:off x="445580" y="1399506"/>
            <a:ext cx="7791876" cy="4428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0005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Variances</a:t>
            </a:r>
          </a:p>
          <a:p>
            <a:pPr marL="857250" lvl="1" indent="-4572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dirty="0"/>
              <a:t>Every 5-years</a:t>
            </a:r>
          </a:p>
          <a:p>
            <a:pPr marL="857250" lvl="1" indent="-4572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dirty="0"/>
              <a:t>Water use for any individual variance represents 5% or more of the associated budget for the UWO standard</a:t>
            </a:r>
          </a:p>
          <a:p>
            <a:pPr marL="40005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40005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Standards decoupled from MWELO </a:t>
            </a:r>
          </a:p>
          <a:p>
            <a:pPr marL="40005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40005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Special Landscape Areas – Landscape Efficiency Factor 1.0</a:t>
            </a:r>
          </a:p>
          <a:p>
            <a:pPr marL="857250" lvl="1" indent="-4572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dirty="0"/>
              <a:t>Recycled water defined as 1.0</a:t>
            </a:r>
          </a:p>
          <a:p>
            <a:pPr marL="857250" lvl="1" indent="-4572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dirty="0"/>
              <a:t>Residential SLAs includes pools and spas</a:t>
            </a:r>
          </a:p>
          <a:p>
            <a:pPr marL="40005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40005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Bonus incentive</a:t>
            </a:r>
          </a:p>
          <a:p>
            <a:pPr marL="857250" lvl="1" indent="-4572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dirty="0"/>
              <a:t>Methodology for Direct Potable Reuse added</a:t>
            </a:r>
          </a:p>
        </p:txBody>
      </p:sp>
    </p:spTree>
    <p:extLst>
      <p:ext uri="{BB962C8B-B14F-4D97-AF65-F5344CB8AC3E}">
        <p14:creationId xmlns:p14="http://schemas.microsoft.com/office/powerpoint/2010/main" val="659412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6C54DB-BC95-6B08-8C6F-BD20AF2B7E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7BEE5CD-2827-6ABC-9176-F0715D55E72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889036"/>
          </a:xfrm>
          <a:prstGeom prst="rect">
            <a:avLst/>
          </a:prstGeom>
          <a:solidFill>
            <a:srgbClr val="053A88"/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600" kern="1200">
                <a:solidFill>
                  <a:srgbClr val="053A8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Changes: UWUO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F2C735A-27B0-5E78-D3A0-A1E74C095153}"/>
              </a:ext>
            </a:extLst>
          </p:cNvPr>
          <p:cNvSpPr txBox="1"/>
          <p:nvPr/>
        </p:nvSpPr>
        <p:spPr>
          <a:xfrm>
            <a:off x="250521" y="1027134"/>
            <a:ext cx="84362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3. Compliance with Objective to Begin 2027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5C06AD84-7162-1C1E-5DFB-47AD6FC8A0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067174"/>
              </p:ext>
            </p:extLst>
          </p:nvPr>
        </p:nvGraphicFramePr>
        <p:xfrm>
          <a:off x="250521" y="1605982"/>
          <a:ext cx="8436279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2093">
                  <a:extLst>
                    <a:ext uri="{9D8B030D-6E8A-4147-A177-3AD203B41FA5}">
                      <a16:colId xmlns:a16="http://schemas.microsoft.com/office/drawing/2014/main" val="1671955341"/>
                    </a:ext>
                  </a:extLst>
                </a:gridCol>
                <a:gridCol w="2812093">
                  <a:extLst>
                    <a:ext uri="{9D8B030D-6E8A-4147-A177-3AD203B41FA5}">
                      <a16:colId xmlns:a16="http://schemas.microsoft.com/office/drawing/2014/main" val="159821247"/>
                    </a:ext>
                  </a:extLst>
                </a:gridCol>
                <a:gridCol w="2812093">
                  <a:extLst>
                    <a:ext uri="{9D8B030D-6E8A-4147-A177-3AD203B41FA5}">
                      <a16:colId xmlns:a16="http://schemas.microsoft.com/office/drawing/2014/main" val="11324287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DWRs 2022 Recs</a:t>
                      </a:r>
                    </a:p>
                    <a:p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August 2023 Draft</a:t>
                      </a:r>
                    </a:p>
                    <a:p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March 2024 Draft</a:t>
                      </a:r>
                    </a:p>
                    <a:p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0988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N/A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Compliance deferred until 2025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Compliance deferred until 2027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636668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7A5B1FBE-CDDD-FD4B-D39B-0EF0218C589C}"/>
              </a:ext>
            </a:extLst>
          </p:cNvPr>
          <p:cNvSpPr txBox="1"/>
          <p:nvPr/>
        </p:nvSpPr>
        <p:spPr>
          <a:xfrm>
            <a:off x="250520" y="3653186"/>
            <a:ext cx="84362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/>
              <a:t>ACWA Recommendation (10/23):</a:t>
            </a:r>
            <a:r>
              <a:rPr lang="en-US" sz="1400" dirty="0"/>
              <a:t> </a:t>
            </a:r>
          </a:p>
          <a:p>
            <a:endParaRPr lang="en-US" sz="1400" dirty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1400" dirty="0"/>
              <a:t>Timelines proposed in the draft Regulation are not reasonable, do not support cost-effective compliance,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n-US" sz="1400" dirty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1400" dirty="0"/>
              <a:t>The regulation is behind schedule and the legislative intended for a progress compliance schedule. </a:t>
            </a:r>
          </a:p>
        </p:txBody>
      </p:sp>
    </p:spTree>
    <p:extLst>
      <p:ext uri="{BB962C8B-B14F-4D97-AF65-F5344CB8AC3E}">
        <p14:creationId xmlns:p14="http://schemas.microsoft.com/office/powerpoint/2010/main" val="386121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6C54DB-BC95-6B08-8C6F-BD20AF2B7E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7BEE5CD-2827-6ABC-9176-F0715D55E72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889036"/>
          </a:xfrm>
          <a:prstGeom prst="rect">
            <a:avLst/>
          </a:prstGeom>
          <a:solidFill>
            <a:srgbClr val="053A88"/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600" kern="1200">
                <a:solidFill>
                  <a:srgbClr val="053A8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Updated Provisional Data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D2EB6E-DFB0-9F81-EA40-1E7CB398B8C1}"/>
              </a:ext>
            </a:extLst>
          </p:cNvPr>
          <p:cNvSpPr txBox="1"/>
          <p:nvPr/>
        </p:nvSpPr>
        <p:spPr>
          <a:xfrm>
            <a:off x="250521" y="1027134"/>
            <a:ext cx="84362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Check the SWRCB’s updated provisional data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C6112DB-A6B8-F355-1832-38FFF9F312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5102" y="1594514"/>
            <a:ext cx="6369024" cy="513611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8AC7434-003E-7344-038C-DC43F6E7E1DA}"/>
              </a:ext>
            </a:extLst>
          </p:cNvPr>
          <p:cNvSpPr txBox="1"/>
          <p:nvPr/>
        </p:nvSpPr>
        <p:spPr>
          <a:xfrm>
            <a:off x="150313" y="4258849"/>
            <a:ext cx="196658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4"/>
              </a:rPr>
              <a:t>https://www.waterboards.ca.gov/water_issues/programs/conservation_portal/water-use-explorer/</a:t>
            </a:r>
            <a:r>
              <a:rPr lang="en-US" sz="1400" dirty="0"/>
              <a:t>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7224EB4-37C4-2E12-6EE1-5E50069A10C9}"/>
              </a:ext>
            </a:extLst>
          </p:cNvPr>
          <p:cNvCxnSpPr>
            <a:cxnSpLocks/>
          </p:cNvCxnSpPr>
          <p:nvPr/>
        </p:nvCxnSpPr>
        <p:spPr>
          <a:xfrm>
            <a:off x="1565753" y="3299474"/>
            <a:ext cx="1402915" cy="175518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555184E-65AD-C6F7-67BA-ED1E09899DEB}"/>
              </a:ext>
            </a:extLst>
          </p:cNvPr>
          <p:cNvSpPr txBox="1"/>
          <p:nvPr/>
        </p:nvSpPr>
        <p:spPr>
          <a:xfrm>
            <a:off x="250521" y="2284212"/>
            <a:ext cx="18225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Click here to download and review data &amp; 2030, 2035 &amp; 2040 WUO</a:t>
            </a:r>
          </a:p>
        </p:txBody>
      </p:sp>
    </p:spTree>
    <p:extLst>
      <p:ext uri="{BB962C8B-B14F-4D97-AF65-F5344CB8AC3E}">
        <p14:creationId xmlns:p14="http://schemas.microsoft.com/office/powerpoint/2010/main" val="4235805274"/>
      </p:ext>
    </p:extLst>
  </p:cSld>
  <p:clrMapOvr>
    <a:masterClrMapping/>
  </p:clrMapOvr>
</p:sld>
</file>

<file path=ppt/theme/theme1.xml><?xml version="1.0" encoding="utf-8"?>
<a:theme xmlns:a="http://schemas.openxmlformats.org/drawingml/2006/main" name="ACWA PPT Template 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0f22c2f-962e-461d-9a5d-fdf468467c73">
      <Terms xmlns="http://schemas.microsoft.com/office/infopath/2007/PartnerControls"/>
    </lcf76f155ced4ddcb4097134ff3c332f>
    <TaxCatchAll xmlns="b5c12858-e65c-4828-aac7-6535b9823010" xsi:nil="true"/>
    <SharedWithUsers xmlns="b5c12858-e65c-4828-aac7-6535b9823010">
      <UserInfo>
        <DisplayName>Chelsea Haines</DisplayName>
        <AccountId>14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154AFE88F46A4F958C74BCAEC3E0FC" ma:contentTypeVersion="15" ma:contentTypeDescription="Create a new document." ma:contentTypeScope="" ma:versionID="131e6114a67a6e9606ce84142e16d7fa">
  <xsd:schema xmlns:xsd="http://www.w3.org/2001/XMLSchema" xmlns:xs="http://www.w3.org/2001/XMLSchema" xmlns:p="http://schemas.microsoft.com/office/2006/metadata/properties" xmlns:ns2="30f22c2f-962e-461d-9a5d-fdf468467c73" xmlns:ns3="b5c12858-e65c-4828-aac7-6535b9823010" targetNamespace="http://schemas.microsoft.com/office/2006/metadata/properties" ma:root="true" ma:fieldsID="1001687d38f42cccdff032b8642ed825" ns2:_="" ns3:_="">
    <xsd:import namespace="30f22c2f-962e-461d-9a5d-fdf468467c73"/>
    <xsd:import namespace="b5c12858-e65c-4828-aac7-6535b98230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f22c2f-962e-461d-9a5d-fdf468467c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38427c3-99e6-472b-83d3-e397a640e60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c12858-e65c-4828-aac7-6535b9823010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92144db6-208f-4236-8e7a-d66479daf72c}" ma:internalName="TaxCatchAll" ma:showField="CatchAllData" ma:web="b5c12858-e65c-4828-aac7-6535b98230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7740C2-7CE6-4B3B-8FBC-E0C4C4BC8AF3}">
  <ds:schemaRefs>
    <ds:schemaRef ds:uri="http://schemas.microsoft.com/office/2006/metadata/properties"/>
    <ds:schemaRef ds:uri="http://schemas.openxmlformats.org/package/2006/metadata/core-properties"/>
    <ds:schemaRef ds:uri="b5c12858-e65c-4828-aac7-6535b9823010"/>
    <ds:schemaRef ds:uri="http://www.w3.org/XML/1998/namespace"/>
    <ds:schemaRef ds:uri="http://purl.org/dc/elements/1.1/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30f22c2f-962e-461d-9a5d-fdf468467c73"/>
  </ds:schemaRefs>
</ds:datastoreItem>
</file>

<file path=customXml/itemProps2.xml><?xml version="1.0" encoding="utf-8"?>
<ds:datastoreItem xmlns:ds="http://schemas.openxmlformats.org/officeDocument/2006/customXml" ds:itemID="{79454970-3468-4305-BD11-50A3EBF469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f22c2f-962e-461d-9a5d-fdf468467c73"/>
    <ds:schemaRef ds:uri="b5c12858-e65c-4828-aac7-6535b98230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FC0A15B-F484-4A19-B7B3-177C254EACF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24453</TotalTime>
  <Words>1693</Words>
  <Application>Microsoft Office PowerPoint</Application>
  <PresentationFormat>On-screen Show (4:3)</PresentationFormat>
  <Paragraphs>337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Aptos</vt:lpstr>
      <vt:lpstr>Arial</vt:lpstr>
      <vt:lpstr>Calibri</vt:lpstr>
      <vt:lpstr>Courier New</vt:lpstr>
      <vt:lpstr>Trebuchet MS</vt:lpstr>
      <vt:lpstr>Wingdings</vt:lpstr>
      <vt:lpstr>ACWA PPT Template 2016</vt:lpstr>
      <vt:lpstr>ACWA Bi-Monthly WUE Meeting</vt:lpstr>
      <vt:lpstr>What’s Happened &amp; Next Steps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Use Efficiency Work Group</dc:title>
  <dc:creator>Chelsea Haines</dc:creator>
  <cp:lastModifiedBy>Chelsea Haines</cp:lastModifiedBy>
  <cp:revision>227</cp:revision>
  <dcterms:created xsi:type="dcterms:W3CDTF">2020-08-17T16:57:19Z</dcterms:created>
  <dcterms:modified xsi:type="dcterms:W3CDTF">2024-03-14T16:12:29Z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0x010100F8154AFE88F46A4F958C74BCAEC3E0FC</vt:lpwstr>
  </property>
  <property fmtid="{D5CDD505-2E9C-101B-9397-08002B2CF9AE}" pid="3" name="MediaServiceImageTags">
    <vt:lpwstr/>
  </property>
</Properties>
</file>